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424" r:id="rId2"/>
    <p:sldId id="478" r:id="rId3"/>
    <p:sldId id="456" r:id="rId4"/>
    <p:sldId id="485" r:id="rId5"/>
    <p:sldId id="457" r:id="rId6"/>
    <p:sldId id="459" r:id="rId7"/>
    <p:sldId id="479" r:id="rId8"/>
    <p:sldId id="458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CCFFCC"/>
    <a:srgbClr val="FFFFCC"/>
    <a:srgbClr val="CCFFFF"/>
    <a:srgbClr val="FAF400"/>
    <a:srgbClr val="99FF99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smtClean="0"/>
            </a:lvl1pPr>
          </a:lstStyle>
          <a:p>
            <a:pPr>
              <a:defRPr/>
            </a:pPr>
            <a:fld id="{4601D8D7-8018-4CF7-9A6C-E36CAE822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4838"/>
            <a:ext cx="5046663" cy="4184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 smtClean="0"/>
            </a:lvl1pPr>
          </a:lstStyle>
          <a:p>
            <a:pPr>
              <a:defRPr/>
            </a:pPr>
            <a:fld id="{70455EBF-1F37-4CB5-A1AF-19129B689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0CC7192-FB0E-4AD0-A995-2F4F7A3C28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02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983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344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4671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76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103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148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849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901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01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636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83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17563"/>
            <a:ext cx="8001000" cy="2819400"/>
          </a:xfrm>
        </p:spPr>
        <p:txBody>
          <a:bodyPr/>
          <a:lstStyle/>
          <a:p>
            <a:pPr marL="457200" lvl="1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dirty="0">
                <a:ea typeface="ＭＳ Ｐゴシック" panose="020B0600070205080204" pitchFamily="34" charset="-128"/>
              </a:rPr>
              <a:t>Credit Default Swaps at </a:t>
            </a:r>
            <a:r>
              <a:rPr lang="en-US" altLang="en-US" sz="4200" dirty="0" smtClean="0">
                <a:ea typeface="ＭＳ Ｐゴシック" panose="020B0600070205080204" pitchFamily="34" charset="-128"/>
              </a:rPr>
              <a:t>FAB </a:t>
            </a:r>
            <a:r>
              <a:rPr lang="en-US" altLang="en-US" sz="4200" dirty="0">
                <a:ea typeface="ＭＳ Ｐゴシック" panose="020B0600070205080204" pitchFamily="34" charset="-128"/>
              </a:rPr>
              <a:t>Part 2: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z="4200" dirty="0">
              <a:ea typeface="ＭＳ Ｐゴシック" panose="020B0600070205080204" pitchFamily="34" charset="-128"/>
            </a:endParaRPr>
          </a:p>
          <a:p>
            <a:pPr marL="914400" lvl="2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z="1500" i="1" dirty="0">
              <a:ea typeface="ＭＳ Ｐゴシック" panose="020B0600070205080204" pitchFamily="34" charset="-128"/>
            </a:endParaRPr>
          </a:p>
        </p:txBody>
      </p:sp>
      <p:pic>
        <p:nvPicPr>
          <p:cNvPr id="512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2057400"/>
            <a:ext cx="64420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Now Open Black-Scholes Option Pricing Model File in Excel</a:t>
            </a:r>
          </a:p>
        </p:txBody>
      </p:sp>
      <p:sp>
        <p:nvSpPr>
          <p:cNvPr id="31747" name="Content Placeholder 3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Value of the firm:	$6.8 + 4.1 =10.9 billion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Face Value of the debt:		$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5.1811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Risk-Free Rate:			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4.335569%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Maturity:				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4.3985 </a:t>
            </a:r>
            <a:r>
              <a:rPr lang="en-US" altLang="en-US" sz="2800" dirty="0">
                <a:ea typeface="ＭＳ Ｐゴシック" panose="020B0600070205080204" pitchFamily="34" charset="-128"/>
              </a:rPr>
              <a:t>years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Use Solver to find the implied volatility for a put price of $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1.0811 </a:t>
            </a:r>
            <a:r>
              <a:rPr lang="en-US" altLang="en-US" sz="2800" dirty="0">
                <a:ea typeface="ＭＳ Ｐゴシック" panose="020B0600070205080204" pitchFamily="34" charset="-128"/>
              </a:rPr>
              <a:t>billion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Implied volatility is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61.7%.... </a:t>
            </a:r>
            <a:r>
              <a:rPr lang="en-US" altLang="en-US" sz="2800" dirty="0">
                <a:ea typeface="ＭＳ Ｐゴシック" panose="020B0600070205080204" pitchFamily="34" charset="-128"/>
              </a:rPr>
              <a:t>N(-d1) =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8.54798%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More on Probabilities</a:t>
            </a:r>
          </a:p>
        </p:txBody>
      </p:sp>
      <p:sp>
        <p:nvSpPr>
          <p:cNvPr id="32771" name="Content Placeholder 3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8.548% </a:t>
            </a:r>
            <a:r>
              <a:rPr lang="en-US" altLang="en-US" sz="2400" dirty="0">
                <a:ea typeface="ＭＳ Ｐゴシック" panose="020B0600070205080204" pitchFamily="34" charset="-128"/>
              </a:rPr>
              <a:t>is the implied probability of CEU </a:t>
            </a:r>
            <a:r>
              <a:rPr lang="en-US" altLang="en-US" sz="2400" b="1" i="1" u="sng" dirty="0">
                <a:ea typeface="ＭＳ Ｐゴシック" panose="020B0600070205080204" pitchFamily="34" charset="-128"/>
              </a:rPr>
              <a:t>defaulting</a:t>
            </a:r>
            <a:r>
              <a:rPr lang="en-US" altLang="en-US" sz="2400" dirty="0">
                <a:ea typeface="ＭＳ Ｐゴシック" panose="020B0600070205080204" pitchFamily="34" charset="-128"/>
              </a:rPr>
              <a:t> over the life of its debt!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We want to have probability in 6-month increments (each bond payment period).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Suppose the “p” is the probability of </a:t>
            </a:r>
            <a:r>
              <a:rPr lang="en-US" altLang="en-US" sz="2400" b="1" i="1" u="sng" dirty="0">
                <a:ea typeface="ＭＳ Ｐゴシック" panose="020B0600070205080204" pitchFamily="34" charset="-128"/>
              </a:rPr>
              <a:t>default</a:t>
            </a:r>
            <a:r>
              <a:rPr lang="en-US" altLang="en-US" sz="2400" dirty="0">
                <a:ea typeface="ＭＳ Ｐゴシック" panose="020B0600070205080204" pitchFamily="34" charset="-128"/>
              </a:rPr>
              <a:t> in any given 6 month period. Then 1-p is the probability of </a:t>
            </a:r>
            <a:r>
              <a:rPr lang="en-US" altLang="en-US" sz="2400" b="1" i="1" u="sng" dirty="0">
                <a:ea typeface="ＭＳ Ｐゴシック" panose="020B0600070205080204" pitchFamily="34" charset="-128"/>
              </a:rPr>
              <a:t>NOT defaulting</a:t>
            </a:r>
            <a:r>
              <a:rPr lang="en-US" altLang="en-US" sz="2400" dirty="0">
                <a:ea typeface="ＭＳ Ｐゴシック" panose="020B0600070205080204" pitchFamily="34" charset="-128"/>
              </a:rPr>
              <a:t> in any given 6 month period.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Probability of </a:t>
            </a:r>
            <a:r>
              <a:rPr lang="en-US" altLang="en-US" sz="2400" b="1" i="1" u="sng" dirty="0">
                <a:ea typeface="ＭＳ Ｐゴシック" panose="020B0600070205080204" pitchFamily="34" charset="-128"/>
              </a:rPr>
              <a:t>NOT defaulting </a:t>
            </a:r>
            <a:r>
              <a:rPr lang="en-US" altLang="en-US" sz="2400" dirty="0">
                <a:ea typeface="ＭＳ Ｐゴシック" panose="020B0600070205080204" pitchFamily="34" charset="-128"/>
              </a:rPr>
              <a:t>over 5 years = (1-p)</a:t>
            </a:r>
            <a:r>
              <a:rPr lang="en-US" altLang="en-US" sz="2400" baseline="30000" dirty="0">
                <a:ea typeface="ＭＳ Ｐゴシック" panose="020B0600070205080204" pitchFamily="34" charset="-128"/>
              </a:rPr>
              <a:t>10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(1-p)</a:t>
            </a:r>
            <a:r>
              <a:rPr lang="en-US" altLang="en-US" sz="2400" baseline="30000" dirty="0">
                <a:ea typeface="ＭＳ Ｐゴシック" panose="020B0600070205080204" pitchFamily="34" charset="-128"/>
              </a:rPr>
              <a:t>10</a:t>
            </a:r>
            <a:r>
              <a:rPr lang="en-US" altLang="en-US" sz="2400" dirty="0">
                <a:ea typeface="ＭＳ Ｐゴシック" panose="020B0600070205080204" pitchFamily="34" charset="-128"/>
              </a:rPr>
              <a:t> = (1 –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8.548</a:t>
            </a:r>
            <a:r>
              <a:rPr lang="en-US" altLang="en-US" sz="2400" dirty="0">
                <a:ea typeface="ＭＳ Ｐゴシック" panose="020B0600070205080204" pitchFamily="34" charset="-128"/>
              </a:rPr>
              <a:t>%) =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91.452</a:t>
            </a:r>
            <a:r>
              <a:rPr lang="en-US" altLang="en-US" sz="2400" dirty="0">
                <a:ea typeface="ＭＳ Ｐゴシック" panose="020B0600070205080204" pitchFamily="34" charset="-128"/>
              </a:rPr>
              <a:t>%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(.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91452</a:t>
            </a:r>
            <a:r>
              <a:rPr lang="en-US" altLang="en-US" sz="2400" dirty="0">
                <a:ea typeface="ＭＳ Ｐゴシック" panose="020B0600070205080204" pitchFamily="34" charset="-128"/>
              </a:rPr>
              <a:t>)^(1/10) =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99.11</a:t>
            </a:r>
            <a:r>
              <a:rPr lang="en-US" altLang="en-US" sz="2400" dirty="0">
                <a:ea typeface="ＭＳ Ｐゴシック" panose="020B0600070205080204" pitchFamily="34" charset="-128"/>
              </a:rPr>
              <a:t>%   …..	p = 0.9% chance of defaulting in any given 6 month period (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99.11</a:t>
            </a:r>
            <a:r>
              <a:rPr lang="en-US" altLang="en-US" sz="2400" dirty="0">
                <a:ea typeface="ＭＳ Ｐゴシック" panose="020B0600070205080204" pitchFamily="34" charset="-128"/>
              </a:rPr>
              <a:t>% chance of not)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Our Roadmap for Fee Calculation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752600"/>
          <a:ext cx="8458200" cy="4257674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6325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FAB’s Expected Cost if CEU Defaults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FAB’s Expected Fee Payments from CBI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Discount Rate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PV of FAB’s Expected Cost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PV of FAB’s Expected Fee Payments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6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12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18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24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Expected Cost of Default for FAB</a:t>
            </a:r>
          </a:p>
        </p:txBody>
      </p:sp>
      <p:sp>
        <p:nvSpPr>
          <p:cNvPr id="34819" name="Content Placeholder 3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495800"/>
          </a:xfrm>
        </p:spPr>
        <p:txBody>
          <a:bodyPr/>
          <a:lstStyle/>
          <a:p>
            <a:r>
              <a:rPr lang="en-US" altLang="en-US" sz="2200" dirty="0">
                <a:ea typeface="ＭＳ Ｐゴシック" panose="020B0600070205080204" pitchFamily="34" charset="-128"/>
              </a:rPr>
              <a:t>FAB doesn’t have to pay anything unless CEU defaults. </a:t>
            </a:r>
          </a:p>
          <a:p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If there is a default, FAB will receive bond. It is NOT worthless, however! There is an average recovery rate per bond rating. CEU’s bonds are rated “B” – the recovery rate average (Exhibit 14) for bank loans is 82%.</a:t>
            </a:r>
          </a:p>
          <a:p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So on average, a default will only cost FAB 18% of the face value.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284663"/>
            <a:ext cx="4524375" cy="226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Expected Costs</a:t>
            </a:r>
          </a:p>
        </p:txBody>
      </p:sp>
      <p:sp>
        <p:nvSpPr>
          <p:cNvPr id="35843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495800"/>
          </a:xfrm>
        </p:spPr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6 months:	 $50 mil x (1-.82) = $9 million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Expected value of cost: $9 mill. x 0.9% = $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80,062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12 months:  $50 mil x (1-.82) = $9 million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Expected value of cost : $9 mill. x (99.1%)(0.9%) =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$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79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,350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18 months:  $50 mil x (1-.82) = $9 million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Expected value of cost : $9 mill. x (99.1%)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2</a:t>
            </a:r>
            <a:r>
              <a:rPr lang="en-US" altLang="en-US" sz="2000" dirty="0">
                <a:ea typeface="ＭＳ Ｐゴシック" panose="020B0600070205080204" pitchFamily="34" charset="-128"/>
              </a:rPr>
              <a:t>(0.9%) = $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78,644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24 months:  $50 mil x (1-.82) = $9 million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Expected value of cost : $9 mill. x (99.1%)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3</a:t>
            </a:r>
            <a:r>
              <a:rPr lang="en-US" altLang="en-US" sz="2000" dirty="0">
                <a:ea typeface="ＭＳ Ｐゴシック" panose="020B0600070205080204" pitchFamily="34" charset="-128"/>
              </a:rPr>
              <a:t>(0.9%) = $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77,944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Our Roadmap for Fee Calculation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231874"/>
              </p:ext>
            </p:extLst>
          </p:nvPr>
        </p:nvGraphicFramePr>
        <p:xfrm>
          <a:off x="381000" y="1752600"/>
          <a:ext cx="8458200" cy="4257674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6325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FAB’s Expected Cost of  a CEU Default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FAB’s Expected Fee Payments from CBI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Discount Rate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PV of FAB’s Expected Cost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PV of FAB’s Expected Fee Payments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6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80,062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12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$79,350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18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78,644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60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24 months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77,944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Expected Fee Paid to FAB</a:t>
            </a:r>
          </a:p>
        </p:txBody>
      </p:sp>
      <p:sp>
        <p:nvSpPr>
          <p:cNvPr id="37891" name="Content Placeholder 3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724400"/>
          </a:xfrm>
        </p:spPr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Equal payments each 6 months.</a:t>
            </a:r>
          </a:p>
          <a:p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Call each equal payment “f”. </a:t>
            </a:r>
          </a:p>
          <a:p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6 months:  </a:t>
            </a:r>
            <a:r>
              <a:rPr lang="en-US" altLang="en-US" sz="2000" dirty="0">
                <a:ea typeface="ＭＳ Ｐゴシック" panose="020B0600070205080204" pitchFamily="34" charset="-128"/>
              </a:rPr>
              <a:t>Chance of getting this is 100%; E(f) = f*1.0 = f</a:t>
            </a: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12 months: </a:t>
            </a:r>
            <a:r>
              <a:rPr lang="en-US" altLang="en-US" sz="2000" dirty="0">
                <a:ea typeface="ＭＳ Ｐゴシック" panose="020B0600070205080204" pitchFamily="34" charset="-128"/>
              </a:rPr>
              <a:t>Chance of getting this is 99.1%; E(f)  = f*0.991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18 months: </a:t>
            </a:r>
            <a:r>
              <a:rPr lang="en-US" altLang="en-US" sz="2000" dirty="0">
                <a:ea typeface="ＭＳ Ｐゴシック" panose="020B0600070205080204" pitchFamily="34" charset="-128"/>
              </a:rPr>
              <a:t>Chance of getting this is 99.1%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2</a:t>
            </a:r>
            <a:r>
              <a:rPr lang="en-US" altLang="en-US" sz="2000" dirty="0">
                <a:ea typeface="ＭＳ Ｐゴシック" panose="020B0600070205080204" pitchFamily="34" charset="-128"/>
              </a:rPr>
              <a:t>; E(f)  = f*0.991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2</a:t>
            </a:r>
          </a:p>
          <a:p>
            <a:endParaRPr lang="en-US" altLang="en-US" sz="2000" baseline="30000" dirty="0">
              <a:ea typeface="ＭＳ Ｐゴシック" panose="020B0600070205080204" pitchFamily="34" charset="-128"/>
            </a:endParaRPr>
          </a:p>
          <a:p>
            <a:endParaRPr lang="en-US" altLang="en-US" sz="2000" baseline="300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24 months: </a:t>
            </a:r>
            <a:r>
              <a:rPr lang="en-US" altLang="en-US" sz="2000" dirty="0">
                <a:ea typeface="ＭＳ Ｐゴシック" panose="020B0600070205080204" pitchFamily="34" charset="-128"/>
              </a:rPr>
              <a:t>Chance of getting this is 99.1%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3</a:t>
            </a:r>
            <a:r>
              <a:rPr lang="en-US" altLang="en-US" sz="2000" dirty="0">
                <a:ea typeface="ＭＳ Ｐゴシック" panose="020B0600070205080204" pitchFamily="34" charset="-128"/>
              </a:rPr>
              <a:t>; E(f)  = f*0.991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3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Our Roadmap for Fee Calculation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670053"/>
              </p:ext>
            </p:extLst>
          </p:nvPr>
        </p:nvGraphicFramePr>
        <p:xfrm>
          <a:off x="381000" y="1371600"/>
          <a:ext cx="8458200" cy="4956176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6322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FAB’s Expected Cost if CEU Defaults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FAB’s Expected Fee Payments from CBI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Discount Rate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(Strip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Ylds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PV of FAB’s Expected Cost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PV of FAB’s Expected Fee Payments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6 months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80,062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1.47%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$79,478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f*0.9927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12 months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$79,350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f*0.991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2.14%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77,678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f*0.9702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18 months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78,644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f*0.991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(2.14% + 3.20%) / 2 =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2.67%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75,576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f*0.944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5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24 months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77,944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f*0.991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3.20%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73,149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f*0.9137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5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Totals: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305,882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07" charset="0"/>
                          <a:ea typeface="ＭＳ Ｐゴシック" charset="-128"/>
                        </a:rPr>
                        <a:t>f*3.8205653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07" charset="0"/>
                        <a:ea typeface="ＭＳ Ｐゴシック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967" name="Straight Arrow Connector 5"/>
          <p:cNvCxnSpPr>
            <a:cxnSpLocks noChangeShapeType="1"/>
          </p:cNvCxnSpPr>
          <p:nvPr/>
        </p:nvCxnSpPr>
        <p:spPr bwMode="auto">
          <a:xfrm rot="5400000">
            <a:off x="5676900" y="876300"/>
            <a:ext cx="914400" cy="838200"/>
          </a:xfrm>
          <a:prstGeom prst="straightConnector1">
            <a:avLst/>
          </a:prstGeom>
          <a:noFill/>
          <a:ln w="1270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“Fair” Price for Swap</a:t>
            </a:r>
          </a:p>
        </p:txBody>
      </p:sp>
      <p:sp>
        <p:nvSpPr>
          <p:cNvPr id="39939" name="Content Placeholder 3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495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$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305,882 </a:t>
            </a:r>
            <a:r>
              <a:rPr lang="en-US" altLang="en-US" sz="2800" dirty="0">
                <a:ea typeface="ＭＳ Ｐゴシック" panose="020B0600070205080204" pitchFamily="34" charset="-128"/>
              </a:rPr>
              <a:t>=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f*3.8205653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f =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$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80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,061.92 </a:t>
            </a:r>
            <a:r>
              <a:rPr lang="en-US" altLang="en-US" sz="2800" dirty="0">
                <a:ea typeface="ＭＳ Ｐゴシック" panose="020B0600070205080204" pitchFamily="34" charset="-128"/>
              </a:rPr>
              <a:t>per period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800" dirty="0">
                <a:ea typeface="ＭＳ Ｐゴシック" panose="020B0600070205080204" pitchFamily="34" charset="-128"/>
              </a:rPr>
              <a:t>FAB will most likely add some commissions and other fees for operational work above and beyond this “fair” pricing.</a:t>
            </a:r>
          </a:p>
          <a:p>
            <a:pPr algn="ctr"/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next?</a:t>
            </a:r>
          </a:p>
        </p:txBody>
      </p:sp>
      <p:sp>
        <p:nvSpPr>
          <p:cNvPr id="24579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Risky Bond = Risk-Free Bond + (Short Put)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cxnSp>
        <p:nvCxnSpPr>
          <p:cNvPr id="24580" name="Straight Arrow Connector 4"/>
          <p:cNvCxnSpPr>
            <a:cxnSpLocks noChangeShapeType="1"/>
          </p:cNvCxnSpPr>
          <p:nvPr/>
        </p:nvCxnSpPr>
        <p:spPr bwMode="auto">
          <a:xfrm rot="5400000" flipH="1" flipV="1">
            <a:off x="6743701" y="3467100"/>
            <a:ext cx="1143000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6629400" y="4114800"/>
            <a:ext cx="1828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Black-Scholes assumes no cash flows paid by the underlying asset.</a:t>
            </a:r>
          </a:p>
        </p:txBody>
      </p:sp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990600" y="4191000"/>
            <a:ext cx="1828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CEU’s Risky Bonds Pay Cash Flows (coupons). We’ll need to convert risky debt to “equivalent” zero-coupon bonds.</a:t>
            </a:r>
          </a:p>
        </p:txBody>
      </p:sp>
      <p:cxnSp>
        <p:nvCxnSpPr>
          <p:cNvPr id="24583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1258094" y="3466306"/>
            <a:ext cx="114300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3810000" y="4191000"/>
            <a:ext cx="1828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This will be the estimated market value of CEU’s “equivalent” zero-coupon bonds if they were Risk Free</a:t>
            </a:r>
          </a:p>
        </p:txBody>
      </p:sp>
      <p:cxnSp>
        <p:nvCxnSpPr>
          <p:cNvPr id="24585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4077494" y="3466306"/>
            <a:ext cx="114300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6" name="TextBox 10"/>
          <p:cNvSpPr txBox="1">
            <a:spLocks noChangeArrowheads="1"/>
          </p:cNvSpPr>
          <p:nvPr/>
        </p:nvSpPr>
        <p:spPr bwMode="auto">
          <a:xfrm>
            <a:off x="1066800" y="14478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$4.1 billion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Convert Risky Coupon-paying Debt to Risky Zero-Coupon Debt</a:t>
            </a:r>
          </a:p>
        </p:txBody>
      </p:sp>
      <p:sp>
        <p:nvSpPr>
          <p:cNvPr id="2560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200" dirty="0">
                <a:ea typeface="ＭＳ Ｐゴシック" panose="020B0600070205080204" pitchFamily="34" charset="-128"/>
              </a:rPr>
              <a:t>We must retain 1) the bond sensitivity to interest rate risk (duration), 2) current market value of debt, and 3) current YTM.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20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200" dirty="0">
                <a:ea typeface="ＭＳ Ｐゴシック" panose="020B0600070205080204" pitchFamily="34" charset="-128"/>
              </a:rPr>
              <a:t>At this point, we must take a detour to explain the concept of duration.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Convert Risky Coupon-paying Debt to Risky Zero-Coupon Debt</a:t>
            </a:r>
          </a:p>
        </p:txBody>
      </p:sp>
      <p:sp>
        <p:nvSpPr>
          <p:cNvPr id="2560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200" dirty="0">
                <a:ea typeface="ＭＳ Ｐゴシック" panose="020B0600070205080204" pitchFamily="34" charset="-128"/>
              </a:rPr>
              <a:t>As we now know, the duration of a zero-coupon bond is equal to its maturity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200" dirty="0">
                <a:ea typeface="ＭＳ Ｐゴシック" panose="020B0600070205080204" pitchFamily="34" charset="-128"/>
              </a:rPr>
              <a:t>The duration of our risky bonds is 4.40 (years). 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sz="2200" dirty="0">
                <a:ea typeface="ＭＳ Ｐゴシック" panose="020B0600070205080204" pitchFamily="34" charset="-128"/>
              </a:rPr>
              <a:t>zero-coupon bonds we need to convert the risky bonds to should have the same sensitivity to interest-rate risk as the risky bonds.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200" dirty="0">
                <a:ea typeface="ＭＳ Ｐゴシック" panose="020B0600070205080204" pitchFamily="34" charset="-128"/>
              </a:rPr>
              <a:t>So, as we convert our risky bonds to zero-coupon bonds, these zero-coupon bonds will have a maturity of 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4.39851 years (I’ll round it to 4.4, but leave the full value in Excel)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802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Convert Risky Coupon-paying Debt to Risky Zero-Coupon Debt (cont)</a:t>
            </a:r>
          </a:p>
        </p:txBody>
      </p:sp>
      <p:sp>
        <p:nvSpPr>
          <p:cNvPr id="2662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400" dirty="0">
                <a:ea typeface="ＭＳ Ｐゴシック" panose="020B0600070205080204" pitchFamily="34" charset="-128"/>
              </a:rPr>
              <a:t>What about the face value of our “converted” 4.40 year maturity zero-coupon risky debt?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400" dirty="0">
                <a:ea typeface="ＭＳ Ｐゴシック" panose="020B0600070205080204" pitchFamily="34" charset="-128"/>
              </a:rPr>
              <a:t>Since we need to keep the market value of the “converted” debt the same as the current $4.1B in risky coupon-paying debt market value, we can ask… what face value, at a YTM of 9.84% and 4.40 years of maturity would yield a PV of $4.18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bil</a:t>
            </a:r>
            <a:r>
              <a:rPr lang="en-US" altLang="en-US" sz="2400" dirty="0">
                <a:ea typeface="ＭＳ Ｐゴシック" panose="020B0600070205080204" pitchFamily="34" charset="-128"/>
              </a:rPr>
              <a:t>?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	FV = ?,  PV = 4.1B, YTM = 9.84%,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	PMT = 0,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Nper</a:t>
            </a:r>
            <a:r>
              <a:rPr lang="en-US" altLang="en-US" sz="2400" dirty="0">
                <a:ea typeface="ＭＳ Ｐゴシック" panose="020B0600070205080204" pitchFamily="34" charset="-128"/>
              </a:rPr>
              <a:t> = 4.40 years…. 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FV = $</a:t>
            </a:r>
            <a:r>
              <a:rPr lang="en-US" altLang="en-US" sz="2400" b="1" dirty="0" smtClean="0">
                <a:ea typeface="ＭＳ Ｐゴシック" panose="020B0600070205080204" pitchFamily="34" charset="-128"/>
              </a:rPr>
              <a:t>6.2568854B</a:t>
            </a: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would be the market value if this “converted” zero debt was risk-free?</a:t>
            </a:r>
          </a:p>
        </p:txBody>
      </p:sp>
      <p:sp>
        <p:nvSpPr>
          <p:cNvPr id="2765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914400" lvl="1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914400" lvl="1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914400" lvl="1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914400" lvl="1" indent="-514350">
              <a:buFont typeface="Wingdings" panose="05000000000000000000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600" dirty="0">
                <a:ea typeface="ＭＳ Ｐゴシック" panose="020B0600070205080204" pitchFamily="34" charset="-128"/>
              </a:rPr>
              <a:t>Calculate the Market Value of Risk Free Debt:</a:t>
            </a:r>
          </a:p>
          <a:p>
            <a:pPr marL="914400" lvl="1" indent="-514350"/>
            <a:r>
              <a:rPr lang="en-US" altLang="en-US" sz="2200" dirty="0">
                <a:ea typeface="ＭＳ Ｐゴシック" panose="020B0600070205080204" pitchFamily="34" charset="-128"/>
              </a:rPr>
              <a:t>FV = $6.2578 billion</a:t>
            </a:r>
          </a:p>
          <a:p>
            <a:pPr marL="914400" lvl="1" indent="-514350"/>
            <a:r>
              <a:rPr lang="en-US" altLang="en-US" sz="2200" dirty="0">
                <a:ea typeface="ＭＳ Ｐゴシック" panose="020B0600070205080204" pitchFamily="34" charset="-128"/>
              </a:rPr>
              <a:t>YTM = 4.336% (interpolation of STRIP Yields)</a:t>
            </a:r>
          </a:p>
          <a:p>
            <a:pPr marL="914400" lvl="1" indent="-514350"/>
            <a:r>
              <a:rPr lang="en-US" altLang="en-US" sz="2200" dirty="0" err="1">
                <a:ea typeface="ＭＳ Ｐゴシック" panose="020B0600070205080204" pitchFamily="34" charset="-128"/>
              </a:rPr>
              <a:t>Nper</a:t>
            </a:r>
            <a:r>
              <a:rPr lang="en-US" altLang="en-US" sz="2200" dirty="0">
                <a:ea typeface="ＭＳ Ｐゴシック" panose="020B0600070205080204" pitchFamily="34" charset="-128"/>
              </a:rPr>
              <a:t> = 4.40 years</a:t>
            </a:r>
          </a:p>
          <a:p>
            <a:pPr marL="914400" lvl="1" indent="-514350"/>
            <a:r>
              <a:rPr lang="en-US" altLang="en-US" sz="2200" dirty="0">
                <a:ea typeface="ＭＳ Ｐゴシック" panose="020B0600070205080204" pitchFamily="34" charset="-128"/>
              </a:rPr>
              <a:t>Compute PV = $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5.1811115 </a:t>
            </a:r>
            <a:r>
              <a:rPr lang="en-US" altLang="en-US" sz="2200" dirty="0">
                <a:ea typeface="ＭＳ Ｐゴシック" panose="020B0600070205080204" pitchFamily="34" charset="-128"/>
              </a:rPr>
              <a:t>billion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1600200"/>
            <a:ext cx="77930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next?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Risky Bond = Risk-Free Bond + (Short Put)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cxnSp>
        <p:nvCxnSpPr>
          <p:cNvPr id="28676" name="Straight Arrow Connector 4"/>
          <p:cNvCxnSpPr>
            <a:cxnSpLocks noChangeShapeType="1"/>
          </p:cNvCxnSpPr>
          <p:nvPr/>
        </p:nvCxnSpPr>
        <p:spPr bwMode="auto">
          <a:xfrm rot="5400000" flipH="1" flipV="1">
            <a:off x="6743701" y="3467100"/>
            <a:ext cx="1143000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6629400" y="4114800"/>
            <a:ext cx="1828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Black-Scholes assumes no cash flows paid by the underlying asset.</a:t>
            </a:r>
          </a:p>
        </p:txBody>
      </p:sp>
      <p:sp>
        <p:nvSpPr>
          <p:cNvPr id="28678" name="TextBox 6"/>
          <p:cNvSpPr txBox="1">
            <a:spLocks noChangeArrowheads="1"/>
          </p:cNvSpPr>
          <p:nvPr/>
        </p:nvSpPr>
        <p:spPr bwMode="auto">
          <a:xfrm>
            <a:off x="990600" y="4191000"/>
            <a:ext cx="1828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CEU’s Risky Bonds Pay Cash Flows (coupons). We’ll need to convert risky debt to “equivalent” zero-coupon bonds.</a:t>
            </a:r>
          </a:p>
        </p:txBody>
      </p:sp>
      <p:cxnSp>
        <p:nvCxnSpPr>
          <p:cNvPr id="28679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1258094" y="3466306"/>
            <a:ext cx="114300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0" name="TextBox 8"/>
          <p:cNvSpPr txBox="1">
            <a:spLocks noChangeArrowheads="1"/>
          </p:cNvSpPr>
          <p:nvPr/>
        </p:nvSpPr>
        <p:spPr bwMode="auto">
          <a:xfrm>
            <a:off x="3810000" y="4191000"/>
            <a:ext cx="1828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</a:rPr>
              <a:t>This will be the estimated market value of CEU’s “equivalent” zero-coupon bonds if they were Risk Free</a:t>
            </a:r>
          </a:p>
        </p:txBody>
      </p:sp>
      <p:cxnSp>
        <p:nvCxnSpPr>
          <p:cNvPr id="28681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4077494" y="3466306"/>
            <a:ext cx="114300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2" name="TextBox 10"/>
          <p:cNvSpPr txBox="1">
            <a:spLocks noChangeArrowheads="1"/>
          </p:cNvSpPr>
          <p:nvPr/>
        </p:nvSpPr>
        <p:spPr bwMode="auto">
          <a:xfrm>
            <a:off x="1066800" y="14478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$4.1 billion</a:t>
            </a:r>
          </a:p>
        </p:txBody>
      </p:sp>
      <p:sp>
        <p:nvSpPr>
          <p:cNvPr id="28683" name="TextBox 11"/>
          <p:cNvSpPr txBox="1">
            <a:spLocks noChangeArrowheads="1"/>
          </p:cNvSpPr>
          <p:nvPr/>
        </p:nvSpPr>
        <p:spPr bwMode="auto">
          <a:xfrm>
            <a:off x="4038600" y="14478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$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5.18111 </a:t>
            </a:r>
            <a:r>
              <a:rPr lang="en-US" altLang="en-US" sz="2400" dirty="0">
                <a:latin typeface="Times New Roman" panose="02020603050405020304" pitchFamily="18" charset="0"/>
              </a:rPr>
              <a:t>billion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Summary..</a:t>
            </a:r>
          </a:p>
        </p:txBody>
      </p:sp>
      <p:sp>
        <p:nvSpPr>
          <p:cNvPr id="29699" name="Content Placeholder 3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600" dirty="0">
                <a:ea typeface="ＭＳ Ｐゴシック" panose="020B0600070205080204" pitchFamily="34" charset="-128"/>
              </a:rPr>
              <a:t>So… CEU’s $5 billion face value of risky coupon debt with $130 million in coupons, 5 years until maturity, and market value of $4.1 billion is the equivalent of: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600" dirty="0">
                <a:ea typeface="ＭＳ Ｐゴシック" panose="020B0600070205080204" pitchFamily="34" charset="-128"/>
              </a:rPr>
              <a:t>$</a:t>
            </a:r>
            <a:r>
              <a:rPr lang="en-US" altLang="en-US" sz="2600" dirty="0" smtClean="0">
                <a:ea typeface="ＭＳ Ｐゴシック" panose="020B0600070205080204" pitchFamily="34" charset="-128"/>
              </a:rPr>
              <a:t>6.2568857 </a:t>
            </a:r>
            <a:r>
              <a:rPr lang="en-US" altLang="en-US" sz="2600" dirty="0">
                <a:ea typeface="ＭＳ Ｐゴシック" panose="020B0600070205080204" pitchFamily="34" charset="-128"/>
              </a:rPr>
              <a:t>billion face value of risky zero-coupon debt with </a:t>
            </a:r>
            <a:r>
              <a:rPr lang="en-US" altLang="en-US" sz="2600" dirty="0" smtClean="0">
                <a:ea typeface="ＭＳ Ｐゴシック" panose="020B0600070205080204" pitchFamily="34" charset="-128"/>
              </a:rPr>
              <a:t>4.3985 </a:t>
            </a:r>
            <a:r>
              <a:rPr lang="en-US" altLang="en-US" sz="2600" dirty="0">
                <a:ea typeface="ＭＳ Ｐゴシック" panose="020B0600070205080204" pitchFamily="34" charset="-128"/>
              </a:rPr>
              <a:t>years until maturity, and a market value of $4.1 billion.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en-US" altLang="en-US" sz="2600" dirty="0">
                <a:ea typeface="ＭＳ Ｐゴシック" panose="020B0600070205080204" pitchFamily="34" charset="-128"/>
              </a:rPr>
              <a:t>If this $</a:t>
            </a:r>
            <a:r>
              <a:rPr lang="en-US" altLang="en-US" sz="2600" dirty="0" smtClean="0">
                <a:ea typeface="ＭＳ Ｐゴシック" panose="020B0600070205080204" pitchFamily="34" charset="-128"/>
              </a:rPr>
              <a:t>6.2568857 </a:t>
            </a:r>
            <a:r>
              <a:rPr lang="en-US" altLang="en-US" sz="2600" dirty="0">
                <a:ea typeface="ＭＳ Ｐゴシック" panose="020B0600070205080204" pitchFamily="34" charset="-128"/>
              </a:rPr>
              <a:t>billion was risk-free debt, it would have a market value of $</a:t>
            </a:r>
            <a:r>
              <a:rPr lang="en-US" altLang="en-US" sz="2600" dirty="0" smtClean="0">
                <a:ea typeface="ＭＳ Ｐゴシック" panose="020B0600070205080204" pitchFamily="34" charset="-128"/>
              </a:rPr>
              <a:t>5.1811 </a:t>
            </a:r>
            <a:r>
              <a:rPr lang="en-US" altLang="en-US" sz="2600" dirty="0">
                <a:ea typeface="ＭＳ Ｐゴシック" panose="020B0600070205080204" pitchFamily="34" charset="-128"/>
              </a:rPr>
              <a:t>billion.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Now we can back into the value of a Put on CEU’s firm value</a:t>
            </a:r>
          </a:p>
        </p:txBody>
      </p:sp>
      <p:sp>
        <p:nvSpPr>
          <p:cNvPr id="30723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Risky Bond = Risk-Free Bond + (Short Put)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    $4.1B  =       $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5.1811B          </a:t>
            </a:r>
            <a:r>
              <a:rPr lang="en-US" altLang="en-US" dirty="0">
                <a:ea typeface="ＭＳ Ｐゴシック" panose="020B0600070205080204" pitchFamily="34" charset="-128"/>
              </a:rPr>
              <a:t>+ (Short Put)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		Put Value = $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1.0811115B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trus">
  <a:themeElements>
    <a:clrScheme name="Citrus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Citru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Designs\Citrus.pot</Template>
  <TotalTime>49775</TotalTime>
  <Words>1006</Words>
  <Application>Microsoft Office PowerPoint</Application>
  <PresentationFormat>On-screen Show (4:3)</PresentationFormat>
  <Paragraphs>222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Book Antiqua</vt:lpstr>
      <vt:lpstr>Tahoma</vt:lpstr>
      <vt:lpstr>Times New Roman</vt:lpstr>
      <vt:lpstr>Wingdings</vt:lpstr>
      <vt:lpstr>Citrus</vt:lpstr>
      <vt:lpstr>PowerPoint Presentation</vt:lpstr>
      <vt:lpstr>What’s next?</vt:lpstr>
      <vt:lpstr>Convert Risky Coupon-paying Debt to Risky Zero-Coupon Debt</vt:lpstr>
      <vt:lpstr>Convert Risky Coupon-paying Debt to Risky Zero-Coupon Debt</vt:lpstr>
      <vt:lpstr>Convert Risky Coupon-paying Debt to Risky Zero-Coupon Debt (cont)</vt:lpstr>
      <vt:lpstr>What would be the market value if this “converted” zero debt was risk-free?</vt:lpstr>
      <vt:lpstr>What’s next?</vt:lpstr>
      <vt:lpstr>Summary..</vt:lpstr>
      <vt:lpstr>Now we can back into the value of a Put on CEU’s firm value</vt:lpstr>
      <vt:lpstr>Now Open Black-Scholes Option Pricing Model File in Excel</vt:lpstr>
      <vt:lpstr>More on Probabilities</vt:lpstr>
      <vt:lpstr>Our Roadmap for Fee Calculation</vt:lpstr>
      <vt:lpstr>Expected Cost of Default for FAB</vt:lpstr>
      <vt:lpstr>Expected Costs</vt:lpstr>
      <vt:lpstr>Our Roadmap for Fee Calculation</vt:lpstr>
      <vt:lpstr>Expected Fee Paid to FAB</vt:lpstr>
      <vt:lpstr>Our Roadmap for Fee Calculation</vt:lpstr>
      <vt:lpstr>“Fair” Price for Swap</vt:lpstr>
    </vt:vector>
  </TitlesOfParts>
  <Company>tualne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455_O1 Financial Markets  Prof. Suman Banerjee Fall 1999</dc:title>
  <dc:creator>Suman Banerje</dc:creator>
  <cp:lastModifiedBy>Reese, William A</cp:lastModifiedBy>
  <cp:revision>373</cp:revision>
  <cp:lastPrinted>2008-11-11T06:10:39Z</cp:lastPrinted>
  <dcterms:created xsi:type="dcterms:W3CDTF">2010-03-05T02:42:36Z</dcterms:created>
  <dcterms:modified xsi:type="dcterms:W3CDTF">2019-05-20T20:02:48Z</dcterms:modified>
</cp:coreProperties>
</file>