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7"/>
  </p:handoutMasterIdLst>
  <p:sldIdLst>
    <p:sldId id="256" r:id="rId2"/>
    <p:sldId id="259" r:id="rId3"/>
    <p:sldId id="257" r:id="rId4"/>
    <p:sldId id="258" r:id="rId5"/>
    <p:sldId id="260" r:id="rId6"/>
    <p:sldId id="261" r:id="rId7"/>
    <p:sldId id="262" r:id="rId8"/>
    <p:sldId id="264" r:id="rId9"/>
    <p:sldId id="265" r:id="rId10"/>
    <p:sldId id="263" r:id="rId11"/>
    <p:sldId id="267" r:id="rId12"/>
    <p:sldId id="268" r:id="rId13"/>
    <p:sldId id="269" r:id="rId14"/>
    <p:sldId id="270" r:id="rId15"/>
    <p:sldId id="271"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A28AA357-1DF3-4C73-809C-EBC094958118}" type="datetimeFigureOut">
              <a:rPr lang="en-US"/>
              <a:pPr>
                <a:defRPr/>
              </a:pPr>
              <a:t>5/16/2019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72B2F56-1A19-45DE-B5EA-606060C1010B}"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18648C-55C9-41F9-B0D0-D443AC52078E}" type="datetime1">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41A30C-58AB-4632-A631-77E4C13C2E76}" type="slidenum">
              <a:rPr lang="en-US" altLang="en-US"/>
              <a:pPr/>
              <a:t>‹#›</a:t>
            </a:fld>
            <a:endParaRPr lang="en-US" altLang="en-US"/>
          </a:p>
        </p:txBody>
      </p:sp>
    </p:spTree>
    <p:extLst>
      <p:ext uri="{BB962C8B-B14F-4D97-AF65-F5344CB8AC3E}">
        <p14:creationId xmlns:p14="http://schemas.microsoft.com/office/powerpoint/2010/main" val="3084275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377B3E-AC1B-4678-B9DB-109980D0F7BC}" type="datetime1">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6C647A0-F8BE-4D10-A022-2F1E642F28F8}" type="slidenum">
              <a:rPr lang="en-US" altLang="en-US"/>
              <a:pPr/>
              <a:t>‹#›</a:t>
            </a:fld>
            <a:endParaRPr lang="en-US" altLang="en-US"/>
          </a:p>
        </p:txBody>
      </p:sp>
    </p:spTree>
    <p:extLst>
      <p:ext uri="{BB962C8B-B14F-4D97-AF65-F5344CB8AC3E}">
        <p14:creationId xmlns:p14="http://schemas.microsoft.com/office/powerpoint/2010/main" val="338511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6427DB-E104-48D8-8A42-467F862B37EC}" type="datetime1">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27D344D-BD19-4A9E-9B3E-A81854876ED9}" type="slidenum">
              <a:rPr lang="en-US" altLang="en-US"/>
              <a:pPr/>
              <a:t>‹#›</a:t>
            </a:fld>
            <a:endParaRPr lang="en-US" altLang="en-US"/>
          </a:p>
        </p:txBody>
      </p:sp>
    </p:spTree>
    <p:extLst>
      <p:ext uri="{BB962C8B-B14F-4D97-AF65-F5344CB8AC3E}">
        <p14:creationId xmlns:p14="http://schemas.microsoft.com/office/powerpoint/2010/main" val="1974904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271793-71D5-4D36-A487-BF5293633817}" type="datetime1">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7ED518A-1BE7-41D3-AB4A-91A3FB37930D}" type="slidenum">
              <a:rPr lang="en-US" altLang="en-US"/>
              <a:pPr/>
              <a:t>‹#›</a:t>
            </a:fld>
            <a:endParaRPr lang="en-US" altLang="en-US"/>
          </a:p>
        </p:txBody>
      </p:sp>
    </p:spTree>
    <p:extLst>
      <p:ext uri="{BB962C8B-B14F-4D97-AF65-F5344CB8AC3E}">
        <p14:creationId xmlns:p14="http://schemas.microsoft.com/office/powerpoint/2010/main" val="347465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31239C4-EB37-49FB-82A2-47C60916A6D6}" type="datetime1">
              <a:rPr lang="en-US"/>
              <a:pPr>
                <a:defRPr/>
              </a:pPr>
              <a:t>5/16/2019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DFF460-A6FA-4F25-BF8D-8CC2FC9734AD}" type="slidenum">
              <a:rPr lang="en-US" altLang="en-US"/>
              <a:pPr/>
              <a:t>‹#›</a:t>
            </a:fld>
            <a:endParaRPr lang="en-US" altLang="en-US"/>
          </a:p>
        </p:txBody>
      </p:sp>
    </p:spTree>
    <p:extLst>
      <p:ext uri="{BB962C8B-B14F-4D97-AF65-F5344CB8AC3E}">
        <p14:creationId xmlns:p14="http://schemas.microsoft.com/office/powerpoint/2010/main" val="38539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7B4C92A-8612-403B-BF4B-DCBBB511402B}" type="datetime1">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CCA98D8-C0BE-4300-B8BC-6860CC092254}" type="slidenum">
              <a:rPr lang="en-US" altLang="en-US"/>
              <a:pPr/>
              <a:t>‹#›</a:t>
            </a:fld>
            <a:endParaRPr lang="en-US" altLang="en-US"/>
          </a:p>
        </p:txBody>
      </p:sp>
    </p:spTree>
    <p:extLst>
      <p:ext uri="{BB962C8B-B14F-4D97-AF65-F5344CB8AC3E}">
        <p14:creationId xmlns:p14="http://schemas.microsoft.com/office/powerpoint/2010/main" val="705680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80B0772-106F-44E5-AA25-CEADFFD25BE8}" type="datetime1">
              <a:rPr lang="en-US"/>
              <a:pPr>
                <a:defRPr/>
              </a:pPr>
              <a:t>5/16/2019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E62E06A-B114-4D5C-BED6-64EE00810EE5}" type="slidenum">
              <a:rPr lang="en-US" altLang="en-US"/>
              <a:pPr/>
              <a:t>‹#›</a:t>
            </a:fld>
            <a:endParaRPr lang="en-US" altLang="en-US"/>
          </a:p>
        </p:txBody>
      </p:sp>
    </p:spTree>
    <p:extLst>
      <p:ext uri="{BB962C8B-B14F-4D97-AF65-F5344CB8AC3E}">
        <p14:creationId xmlns:p14="http://schemas.microsoft.com/office/powerpoint/2010/main" val="2054125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C683F32-1E4A-45C5-B1D1-695D9438118F}" type="datetime1">
              <a:rPr lang="en-US"/>
              <a:pPr>
                <a:defRPr/>
              </a:pPr>
              <a:t>5/16/2019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3CA6091-F3BC-4870-9ED9-D3EA74B23689}" type="slidenum">
              <a:rPr lang="en-US" altLang="en-US"/>
              <a:pPr/>
              <a:t>‹#›</a:t>
            </a:fld>
            <a:endParaRPr lang="en-US" altLang="en-US"/>
          </a:p>
        </p:txBody>
      </p:sp>
    </p:spTree>
    <p:extLst>
      <p:ext uri="{BB962C8B-B14F-4D97-AF65-F5344CB8AC3E}">
        <p14:creationId xmlns:p14="http://schemas.microsoft.com/office/powerpoint/2010/main" val="1192779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4979E-BCF9-4A00-A244-47F1F59F8B7D}" type="datetime1">
              <a:rPr lang="en-US"/>
              <a:pPr>
                <a:defRPr/>
              </a:pPr>
              <a:t>5/16/2019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F36888C-5F18-4A54-B97F-6BD619FB7FB2}" type="slidenum">
              <a:rPr lang="en-US" altLang="en-US"/>
              <a:pPr/>
              <a:t>‹#›</a:t>
            </a:fld>
            <a:endParaRPr lang="en-US" altLang="en-US"/>
          </a:p>
        </p:txBody>
      </p:sp>
    </p:spTree>
    <p:extLst>
      <p:ext uri="{BB962C8B-B14F-4D97-AF65-F5344CB8AC3E}">
        <p14:creationId xmlns:p14="http://schemas.microsoft.com/office/powerpoint/2010/main" val="193399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4956CE-DA26-46F2-9DC9-E865ACA032B7}" type="datetime1">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F925951-976F-4AAF-8D48-FFC07A530CF3}" type="slidenum">
              <a:rPr lang="en-US" altLang="en-US"/>
              <a:pPr/>
              <a:t>‹#›</a:t>
            </a:fld>
            <a:endParaRPr lang="en-US" altLang="en-US"/>
          </a:p>
        </p:txBody>
      </p:sp>
    </p:spTree>
    <p:extLst>
      <p:ext uri="{BB962C8B-B14F-4D97-AF65-F5344CB8AC3E}">
        <p14:creationId xmlns:p14="http://schemas.microsoft.com/office/powerpoint/2010/main" val="98203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B32A3A6-8B22-4848-A8CE-A8156FBBB93D}" type="datetime1">
              <a:rPr lang="en-US"/>
              <a:pPr>
                <a:defRPr/>
              </a:pPr>
              <a:t>5/16/2019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F099F76-8EA4-4255-9234-40C48F317985}" type="slidenum">
              <a:rPr lang="en-US" altLang="en-US"/>
              <a:pPr/>
              <a:t>‹#›</a:t>
            </a:fld>
            <a:endParaRPr lang="en-US" altLang="en-US"/>
          </a:p>
        </p:txBody>
      </p:sp>
    </p:spTree>
    <p:extLst>
      <p:ext uri="{BB962C8B-B14F-4D97-AF65-F5344CB8AC3E}">
        <p14:creationId xmlns:p14="http://schemas.microsoft.com/office/powerpoint/2010/main" val="1309761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6417F9D1-88D9-4BAE-B2C0-CC5E51E84814}" type="datetime1">
              <a:rPr lang="en-US"/>
              <a:pPr>
                <a:defRPr/>
              </a:pPr>
              <a:t>5/16/2019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EB5C562-48B0-4250-A6E4-5EDA7C728F1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244600"/>
            <a:ext cx="7772400" cy="1470025"/>
          </a:xfrm>
        </p:spPr>
        <p:txBody>
          <a:bodyPr/>
          <a:lstStyle/>
          <a:p>
            <a:pPr eaLnBrk="1" hangingPunct="1"/>
            <a:r>
              <a:rPr lang="en-US" altLang="en-US" smtClean="0">
                <a:ea typeface="ＭＳ Ｐゴシック" panose="020B0600070205080204" pitchFamily="34" charset="-128"/>
              </a:rPr>
              <a:t>Equity Swaps:</a:t>
            </a:r>
            <a:br>
              <a:rPr lang="en-US" altLang="en-US" smtClean="0">
                <a:ea typeface="ＭＳ Ｐゴシック" panose="020B0600070205080204" pitchFamily="34" charset="-128"/>
              </a:rPr>
            </a:br>
            <a:r>
              <a:rPr lang="en-US" altLang="en-US" smtClean="0">
                <a:ea typeface="ＭＳ Ｐゴシック" panose="020B0600070205080204" pitchFamily="34" charset="-128"/>
              </a:rPr>
              <a:t>Their purpose and mechanics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dirty="0" smtClean="0">
              <a:ea typeface="+mn-ea"/>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25" y="3170238"/>
            <a:ext cx="4764088" cy="272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Equity Swap Mechanics:</a:t>
            </a:r>
            <a:br>
              <a:rPr lang="en-US" sz="3500" dirty="0" smtClean="0">
                <a:ea typeface="+mj-ea"/>
              </a:rPr>
            </a:br>
            <a:r>
              <a:rPr lang="en-US" sz="3500" dirty="0" smtClean="0">
                <a:ea typeface="+mj-ea"/>
              </a:rPr>
              <a:t>Is this a perfect hedge? No (Portfolio equities may not be same as S&amp;P500)</a:t>
            </a:r>
          </a:p>
        </p:txBody>
      </p:sp>
      <p:sp>
        <p:nvSpPr>
          <p:cNvPr id="11267" name="TextBox 6"/>
          <p:cNvSpPr txBox="1">
            <a:spLocks noChangeArrowheads="1"/>
          </p:cNvSpPr>
          <p:nvPr/>
        </p:nvSpPr>
        <p:spPr bwMode="auto">
          <a:xfrm>
            <a:off x="990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a:latin typeface="Calibri" panose="020F0502020204030204" pitchFamily="34" charset="0"/>
            </a:endParaRPr>
          </a:p>
          <a:p>
            <a:pPr algn="ctr" eaLnBrk="1" hangingPunct="1"/>
            <a:r>
              <a:rPr lang="en-US" altLang="en-US">
                <a:latin typeface="Calibri" panose="020F0502020204030204" pitchFamily="34" charset="0"/>
              </a:rPr>
              <a:t>Asset Allocation Fund</a:t>
            </a:r>
          </a:p>
          <a:p>
            <a:pPr algn="ctr" eaLnBrk="1" hangingPunct="1"/>
            <a:endParaRPr lang="en-US" altLang="en-US">
              <a:latin typeface="Calibri" panose="020F0502020204030204" pitchFamily="34" charset="0"/>
            </a:endParaRPr>
          </a:p>
        </p:txBody>
      </p:sp>
      <p:sp>
        <p:nvSpPr>
          <p:cNvPr id="11268" name="TextBox 6"/>
          <p:cNvSpPr txBox="1">
            <a:spLocks noChangeArrowheads="1"/>
          </p:cNvSpPr>
          <p:nvPr/>
        </p:nvSpPr>
        <p:spPr bwMode="auto">
          <a:xfrm>
            <a:off x="5943600" y="20002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a:latin typeface="Calibri" panose="020F0502020204030204" pitchFamily="34" charset="0"/>
            </a:endParaRPr>
          </a:p>
          <a:p>
            <a:pPr algn="ctr" eaLnBrk="1" hangingPunct="1"/>
            <a:r>
              <a:rPr lang="en-US" altLang="en-US">
                <a:latin typeface="Calibri" panose="020F0502020204030204" pitchFamily="34" charset="0"/>
              </a:rPr>
              <a:t>Morgan </a:t>
            </a:r>
          </a:p>
          <a:p>
            <a:pPr algn="ctr" eaLnBrk="1" hangingPunct="1"/>
            <a:r>
              <a:rPr lang="en-US" altLang="en-US">
                <a:latin typeface="Calibri" panose="020F0502020204030204" pitchFamily="34" charset="0"/>
              </a:rPr>
              <a:t>Stanley</a:t>
            </a:r>
          </a:p>
          <a:p>
            <a:pPr algn="ctr" eaLnBrk="1" hangingPunct="1"/>
            <a:endParaRPr lang="en-US" altLang="en-US">
              <a:latin typeface="Calibri" panose="020F0502020204030204" pitchFamily="34" charset="0"/>
            </a:endParaRPr>
          </a:p>
        </p:txBody>
      </p:sp>
      <p:sp>
        <p:nvSpPr>
          <p:cNvPr id="11269" name="TextBox 6"/>
          <p:cNvSpPr txBox="1">
            <a:spLocks noChangeArrowheads="1"/>
          </p:cNvSpPr>
          <p:nvPr/>
        </p:nvSpPr>
        <p:spPr bwMode="auto">
          <a:xfrm>
            <a:off x="990600" y="436245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a:latin typeface="Calibri" panose="020F0502020204030204" pitchFamily="34" charset="0"/>
            </a:endParaRPr>
          </a:p>
          <a:p>
            <a:pPr algn="ctr" eaLnBrk="1" hangingPunct="1"/>
            <a:r>
              <a:rPr lang="en-US" altLang="en-US">
                <a:latin typeface="Calibri" panose="020F0502020204030204" pitchFamily="34" charset="0"/>
              </a:rPr>
              <a:t>Portfolio of U.S. Equities in the Fund</a:t>
            </a:r>
          </a:p>
          <a:p>
            <a:pPr algn="ctr" eaLnBrk="1" hangingPunct="1"/>
            <a:endParaRPr lang="en-US" altLang="en-US">
              <a:latin typeface="Calibri" panose="020F0502020204030204" pitchFamily="34" charset="0"/>
            </a:endParaRPr>
          </a:p>
        </p:txBody>
      </p:sp>
      <p:sp>
        <p:nvSpPr>
          <p:cNvPr id="11270" name="TextBox 8"/>
          <p:cNvSpPr txBox="1">
            <a:spLocks noChangeArrowheads="1"/>
          </p:cNvSpPr>
          <p:nvPr/>
        </p:nvSpPr>
        <p:spPr bwMode="auto">
          <a:xfrm>
            <a:off x="6019800" y="4362450"/>
            <a:ext cx="2133600" cy="1754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a:latin typeface="Calibri" panose="020F0502020204030204" pitchFamily="34" charset="0"/>
            </a:endParaRPr>
          </a:p>
          <a:p>
            <a:pPr algn="ctr" eaLnBrk="1" hangingPunct="1"/>
            <a:r>
              <a:rPr lang="en-US" altLang="en-US">
                <a:latin typeface="Calibri" panose="020F0502020204030204" pitchFamily="34" charset="0"/>
              </a:rPr>
              <a:t>Net Effect:  Fund converts an equity position into a fixed income position</a:t>
            </a:r>
          </a:p>
          <a:p>
            <a:pPr algn="ctr" eaLnBrk="1" hangingPunct="1"/>
            <a:endParaRPr lang="en-US" altLang="en-US">
              <a:latin typeface="Calibri" panose="020F0502020204030204" pitchFamily="34" charset="0"/>
            </a:endParaRPr>
          </a:p>
        </p:txBody>
      </p:sp>
      <p:cxnSp>
        <p:nvCxnSpPr>
          <p:cNvPr id="11271" name="Straight Arrow Connector 12"/>
          <p:cNvCxnSpPr>
            <a:cxnSpLocks noChangeShapeType="1"/>
          </p:cNvCxnSpPr>
          <p:nvPr/>
        </p:nvCxnSpPr>
        <p:spPr bwMode="auto">
          <a:xfrm>
            <a:off x="3124200" y="2274888"/>
            <a:ext cx="2819400" cy="1587"/>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1272" name="Straight Arrow Connector 14"/>
          <p:cNvCxnSpPr>
            <a:cxnSpLocks noChangeShapeType="1"/>
          </p:cNvCxnSpPr>
          <p:nvPr/>
        </p:nvCxnSpPr>
        <p:spPr bwMode="auto">
          <a:xfrm rot="10800000">
            <a:off x="3124200" y="2914650"/>
            <a:ext cx="28194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1273" name="Straight Arrow Connector 12"/>
          <p:cNvCxnSpPr>
            <a:cxnSpLocks noChangeShapeType="1"/>
          </p:cNvCxnSpPr>
          <p:nvPr/>
        </p:nvCxnSpPr>
        <p:spPr bwMode="auto">
          <a:xfrm rot="5400000" flipH="1" flipV="1">
            <a:off x="1450182" y="3782219"/>
            <a:ext cx="1162050" cy="1587"/>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1274" name="TextBox 14"/>
          <p:cNvSpPr txBox="1">
            <a:spLocks noChangeArrowheads="1"/>
          </p:cNvSpPr>
          <p:nvPr/>
        </p:nvSpPr>
        <p:spPr bwMode="auto">
          <a:xfrm>
            <a:off x="2105025" y="3544888"/>
            <a:ext cx="1562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200"/>
              <a:t>Dividends &amp; Capital Gains</a:t>
            </a:r>
          </a:p>
        </p:txBody>
      </p:sp>
      <p:sp>
        <p:nvSpPr>
          <p:cNvPr id="11275" name="TextBox 15"/>
          <p:cNvSpPr txBox="1">
            <a:spLocks noChangeArrowheads="1"/>
          </p:cNvSpPr>
          <p:nvPr/>
        </p:nvSpPr>
        <p:spPr bwMode="auto">
          <a:xfrm>
            <a:off x="3752850" y="1912938"/>
            <a:ext cx="1562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200"/>
              <a:t>Return on S&amp;P 500</a:t>
            </a:r>
          </a:p>
        </p:txBody>
      </p:sp>
      <p:sp>
        <p:nvSpPr>
          <p:cNvPr id="11276" name="TextBox 16"/>
          <p:cNvSpPr txBox="1">
            <a:spLocks noChangeArrowheads="1"/>
          </p:cNvSpPr>
          <p:nvPr/>
        </p:nvSpPr>
        <p:spPr bwMode="auto">
          <a:xfrm>
            <a:off x="3762375" y="2570163"/>
            <a:ext cx="1562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200"/>
              <a:t>Fixed Rate of 6.5%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Example: Variable-for-variable rate</a:t>
            </a:r>
          </a:p>
        </p:txBody>
      </p:sp>
      <p:sp>
        <p:nvSpPr>
          <p:cNvPr id="12291" name="Content Placeholder 2"/>
          <p:cNvSpPr>
            <a:spLocks noGrp="1"/>
          </p:cNvSpPr>
          <p:nvPr>
            <p:ph idx="1"/>
          </p:nvPr>
        </p:nvSpPr>
        <p:spPr/>
        <p:txBody>
          <a:bodyPr/>
          <a:lstStyle/>
          <a:p>
            <a:pPr eaLnBrk="1" hangingPunct="1">
              <a:lnSpc>
                <a:spcPct val="90000"/>
              </a:lnSpc>
            </a:pPr>
            <a:r>
              <a:rPr lang="en-US" altLang="en-US" sz="2700" smtClean="0">
                <a:ea typeface="ＭＳ Ｐゴシック" panose="020B0600070205080204" pitchFamily="34" charset="-128"/>
              </a:rPr>
              <a:t>A mutual fund has arranged the following equity swap with a dealer. </a:t>
            </a:r>
          </a:p>
          <a:p>
            <a:pPr lvl="1" eaLnBrk="1" hangingPunct="1">
              <a:lnSpc>
                <a:spcPct val="90000"/>
              </a:lnSpc>
            </a:pPr>
            <a:endParaRPr lang="en-US" altLang="en-US" sz="2300" smtClean="0">
              <a:ea typeface="ＭＳ Ｐゴシック" panose="020B0600070205080204" pitchFamily="34" charset="-128"/>
            </a:endParaRPr>
          </a:p>
          <a:p>
            <a:pPr lvl="1" eaLnBrk="1" hangingPunct="1">
              <a:lnSpc>
                <a:spcPct val="90000"/>
              </a:lnSpc>
            </a:pPr>
            <a:r>
              <a:rPr lang="en-US" altLang="en-US" sz="2300" smtClean="0">
                <a:ea typeface="ＭＳ Ｐゴシック" panose="020B0600070205080204" pitchFamily="34" charset="-128"/>
              </a:rPr>
              <a:t>On a notional $100 million value, the fund will pay the returns from a small-cap stock index, and the dealer agrees to pay the mutual fund based on the returns of a large-cap stock index.</a:t>
            </a:r>
          </a:p>
          <a:p>
            <a:pPr lvl="1" eaLnBrk="1" hangingPunct="1">
              <a:lnSpc>
                <a:spcPct val="90000"/>
              </a:lnSpc>
            </a:pPr>
            <a:endParaRPr lang="en-US" altLang="en-US" sz="2300" smtClean="0">
              <a:ea typeface="ＭＳ Ｐゴシック" panose="020B0600070205080204" pitchFamily="34" charset="-128"/>
            </a:endParaRPr>
          </a:p>
          <a:p>
            <a:pPr lvl="1" eaLnBrk="1" hangingPunct="1">
              <a:lnSpc>
                <a:spcPct val="90000"/>
              </a:lnSpc>
            </a:pPr>
            <a:r>
              <a:rPr lang="en-US" altLang="en-US" sz="2300" smtClean="0">
                <a:ea typeface="ＭＳ Ｐゴシック" panose="020B0600070205080204" pitchFamily="34" charset="-128"/>
              </a:rPr>
              <a:t>The swaps are to be made on the basis of 182 and 365 days in a year.</a:t>
            </a:r>
          </a:p>
          <a:p>
            <a:pPr lvl="1" eaLnBrk="1" hangingPunct="1">
              <a:lnSpc>
                <a:spcPct val="90000"/>
              </a:lnSpc>
            </a:pPr>
            <a:endParaRPr lang="en-US" altLang="en-US" sz="2300" smtClean="0">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What is the net payment if…</a:t>
            </a:r>
          </a:p>
        </p:txBody>
      </p:sp>
      <p:sp>
        <p:nvSpPr>
          <p:cNvPr id="13315" name="Content Placeholder 7"/>
          <p:cNvSpPr>
            <a:spLocks noGrp="1"/>
          </p:cNvSpPr>
          <p:nvPr>
            <p:ph idx="1"/>
          </p:nvPr>
        </p:nvSpPr>
        <p:spPr/>
        <p:txBody>
          <a:bodyPr/>
          <a:lstStyle/>
          <a:p>
            <a:pPr eaLnBrk="1" hangingPunct="1"/>
            <a:r>
              <a:rPr lang="en-US" altLang="en-US" sz="2500" smtClean="0">
                <a:ea typeface="ＭＳ Ｐゴシック" panose="020B0600070205080204" pitchFamily="34" charset="-128"/>
              </a:rPr>
              <a:t>Beginning index values:</a:t>
            </a:r>
          </a:p>
          <a:p>
            <a:pPr lvl="1" eaLnBrk="1" hangingPunct="1"/>
            <a:r>
              <a:rPr lang="en-US" altLang="en-US" sz="2100" smtClean="0">
                <a:ea typeface="ＭＳ Ｐゴシック" panose="020B0600070205080204" pitchFamily="34" charset="-128"/>
              </a:rPr>
              <a:t>Small Cap: 1805.20;	Large Cap:  1155.14</a:t>
            </a:r>
          </a:p>
          <a:p>
            <a:pPr eaLnBrk="1" hangingPunct="1"/>
            <a:r>
              <a:rPr lang="en-US" altLang="en-US" sz="2500" smtClean="0">
                <a:ea typeface="ＭＳ Ｐゴシック" panose="020B0600070205080204" pitchFamily="34" charset="-128"/>
              </a:rPr>
              <a:t>Day 182’s index values:</a:t>
            </a:r>
          </a:p>
          <a:p>
            <a:pPr lvl="1" eaLnBrk="1" hangingPunct="1"/>
            <a:r>
              <a:rPr lang="en-US" altLang="en-US" sz="2100" smtClean="0">
                <a:ea typeface="ＭＳ Ｐゴシック" panose="020B0600070205080204" pitchFamily="34" charset="-128"/>
              </a:rPr>
              <a:t>Small Cap: 1796.15;	Large Cap:  1148.91</a:t>
            </a:r>
          </a:p>
          <a:p>
            <a:pPr lvl="1" eaLnBrk="1" hangingPunct="1"/>
            <a:endParaRPr lang="en-US" altLang="en-US" sz="2100" smtClean="0">
              <a:ea typeface="ＭＳ Ｐゴシック" panose="020B0600070205080204" pitchFamily="34" charset="-128"/>
            </a:endParaRPr>
          </a:p>
          <a:p>
            <a:pPr lvl="1" eaLnBrk="1" hangingPunct="1">
              <a:lnSpc>
                <a:spcPct val="90000"/>
              </a:lnSpc>
            </a:pPr>
            <a:r>
              <a:rPr lang="en-US" altLang="en-US" sz="2000" smtClean="0">
                <a:ea typeface="ＭＳ Ｐゴシック" panose="020B0600070205080204" pitchFamily="34" charset="-128"/>
              </a:rPr>
              <a:t>Fund pays 100 million (1796.15/1805.20 – 1) = -501,329</a:t>
            </a:r>
          </a:p>
          <a:p>
            <a:pPr lvl="1" eaLnBrk="1" hangingPunct="1">
              <a:lnSpc>
                <a:spcPct val="90000"/>
              </a:lnSpc>
            </a:pPr>
            <a:endParaRPr lang="en-US" altLang="en-US" sz="2000" smtClean="0">
              <a:ea typeface="ＭＳ Ｐゴシック" panose="020B0600070205080204" pitchFamily="34" charset="-128"/>
            </a:endParaRPr>
          </a:p>
          <a:p>
            <a:pPr lvl="1" eaLnBrk="1" hangingPunct="1">
              <a:lnSpc>
                <a:spcPct val="90000"/>
              </a:lnSpc>
            </a:pPr>
            <a:r>
              <a:rPr lang="en-US" altLang="en-US" sz="2000" smtClean="0">
                <a:ea typeface="ＭＳ Ｐゴシック" panose="020B0600070205080204" pitchFamily="34" charset="-128"/>
              </a:rPr>
              <a:t>Dealer pays 100 million (1148.91/1155.14 - 1) = -539,329</a:t>
            </a:r>
          </a:p>
          <a:p>
            <a:pPr lvl="1" eaLnBrk="1" hangingPunct="1">
              <a:lnSpc>
                <a:spcPct val="90000"/>
              </a:lnSpc>
            </a:pPr>
            <a:endParaRPr lang="en-US" altLang="en-US" sz="2000" smtClean="0">
              <a:ea typeface="ＭＳ Ｐゴシック" panose="020B0600070205080204" pitchFamily="34" charset="-128"/>
            </a:endParaRPr>
          </a:p>
          <a:p>
            <a:pPr lvl="1" eaLnBrk="1" hangingPunct="1">
              <a:lnSpc>
                <a:spcPct val="90000"/>
              </a:lnSpc>
            </a:pPr>
            <a:r>
              <a:rPr lang="en-US" altLang="en-US" sz="2000" smtClean="0">
                <a:ea typeface="ＭＳ Ｐゴシック" panose="020B0600070205080204" pitchFamily="34" charset="-128"/>
              </a:rPr>
              <a:t>Net effect:  $38,000… fund pays to dealer </a:t>
            </a:r>
          </a:p>
          <a:p>
            <a:pPr lvl="1" eaLnBrk="1" hangingPunct="1"/>
            <a:endParaRPr lang="en-US" altLang="en-US" sz="2100" smtClean="0">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88"/>
            <a:ext cx="8229600" cy="1143000"/>
          </a:xfrm>
        </p:spPr>
        <p:txBody>
          <a:bodyPr rtlCol="0">
            <a:noAutofit/>
          </a:bodyPr>
          <a:lstStyle/>
          <a:p>
            <a:pPr eaLnBrk="1" fontAlgn="auto" hangingPunct="1">
              <a:spcAft>
                <a:spcPts val="0"/>
              </a:spcAft>
              <a:defRPr/>
            </a:pPr>
            <a:r>
              <a:rPr lang="en-US" sz="3500" dirty="0" smtClean="0">
                <a:ea typeface="+mj-ea"/>
              </a:rPr>
              <a:t>Some practice…</a:t>
            </a:r>
          </a:p>
        </p:txBody>
      </p:sp>
      <p:sp>
        <p:nvSpPr>
          <p:cNvPr id="14339" name="Content Placeholder 7"/>
          <p:cNvSpPr>
            <a:spLocks noGrp="1"/>
          </p:cNvSpPr>
          <p:nvPr>
            <p:ph idx="1"/>
          </p:nvPr>
        </p:nvSpPr>
        <p:spPr>
          <a:xfrm>
            <a:off x="457200" y="1169988"/>
            <a:ext cx="8229600" cy="4956175"/>
          </a:xfrm>
        </p:spPr>
        <p:txBody>
          <a:bodyPr/>
          <a:lstStyle/>
          <a:p>
            <a:pPr eaLnBrk="1" hangingPunct="1"/>
            <a:r>
              <a:rPr lang="en-US" altLang="en-US" sz="2500" dirty="0" smtClean="0">
                <a:ea typeface="ＭＳ Ｐゴシック" panose="020B0600070205080204" pitchFamily="34" charset="-128"/>
              </a:rPr>
              <a:t>Revisit the last example, but instead of a variable-to-variable equity swap, the terms were:</a:t>
            </a:r>
          </a:p>
          <a:p>
            <a:pPr lvl="1" eaLnBrk="1" hangingPunct="1"/>
            <a:r>
              <a:rPr lang="en-US" altLang="en-US" sz="1700" dirty="0" smtClean="0">
                <a:ea typeface="ＭＳ Ｐゴシック" panose="020B0600070205080204" pitchFamily="34" charset="-128"/>
              </a:rPr>
              <a:t>Fund pays Small-cap return; Dealer pays fixed rate of 6.75%.</a:t>
            </a:r>
          </a:p>
          <a:p>
            <a:pPr lvl="1" eaLnBrk="1" hangingPunct="1"/>
            <a:r>
              <a:rPr lang="en-US" altLang="en-US" sz="1700" dirty="0" smtClean="0">
                <a:ea typeface="ＭＳ Ｐゴシック" panose="020B0600070205080204" pitchFamily="34" charset="-128"/>
              </a:rPr>
              <a:t>All other terms are the same ($100 million notional value, 182 and 365 day basis)</a:t>
            </a:r>
          </a:p>
          <a:p>
            <a:pPr eaLnBrk="1" hangingPunct="1"/>
            <a:endParaRPr lang="en-US" altLang="en-US" sz="2100" dirty="0" smtClean="0">
              <a:ea typeface="ＭＳ Ｐゴシック" panose="020B0600070205080204" pitchFamily="34" charset="-128"/>
            </a:endParaRPr>
          </a:p>
          <a:p>
            <a:pPr eaLnBrk="1" hangingPunct="1"/>
            <a:r>
              <a:rPr lang="en-US" altLang="en-US" sz="2100" dirty="0" smtClean="0">
                <a:ea typeface="ＭＳ Ｐゴシック" panose="020B0600070205080204" pitchFamily="34" charset="-128"/>
              </a:rPr>
              <a:t>What would be the net payment on day 182?</a:t>
            </a:r>
          </a:p>
          <a:p>
            <a:pPr eaLnBrk="1" hangingPunct="1"/>
            <a:endParaRPr lang="en-US" altLang="en-US" sz="2100" dirty="0" smtClean="0">
              <a:ea typeface="ＭＳ Ｐゴシック"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88"/>
            <a:ext cx="8229600" cy="1143000"/>
          </a:xfrm>
        </p:spPr>
        <p:txBody>
          <a:bodyPr rtlCol="0">
            <a:noAutofit/>
          </a:bodyPr>
          <a:lstStyle/>
          <a:p>
            <a:pPr eaLnBrk="1" fontAlgn="auto" hangingPunct="1">
              <a:spcAft>
                <a:spcPts val="0"/>
              </a:spcAft>
              <a:defRPr/>
            </a:pPr>
            <a:r>
              <a:rPr lang="en-US" sz="3500" dirty="0" smtClean="0">
                <a:ea typeface="+mj-ea"/>
              </a:rPr>
              <a:t>Some practice…</a:t>
            </a:r>
          </a:p>
        </p:txBody>
      </p:sp>
      <p:sp>
        <p:nvSpPr>
          <p:cNvPr id="15363" name="Content Placeholder 7"/>
          <p:cNvSpPr>
            <a:spLocks noGrp="1"/>
          </p:cNvSpPr>
          <p:nvPr>
            <p:ph idx="1"/>
          </p:nvPr>
        </p:nvSpPr>
        <p:spPr>
          <a:xfrm>
            <a:off x="457200" y="1169988"/>
            <a:ext cx="8229600" cy="4956175"/>
          </a:xfrm>
        </p:spPr>
        <p:txBody>
          <a:bodyPr/>
          <a:lstStyle/>
          <a:p>
            <a:pPr eaLnBrk="1" hangingPunct="1"/>
            <a:r>
              <a:rPr lang="en-US" altLang="en-US" sz="2500" dirty="0" smtClean="0">
                <a:ea typeface="ＭＳ Ｐゴシック" panose="020B0600070205080204" pitchFamily="34" charset="-128"/>
              </a:rPr>
              <a:t>An asset manager wishes to reduce her exposure to fixed-income securities and increase her exposure to large-cap stocks over the next year. Propose an equity swap that might achieve this.</a:t>
            </a:r>
          </a:p>
          <a:p>
            <a:pPr eaLnBrk="1" hangingPunct="1"/>
            <a:endParaRPr lang="en-US" altLang="en-US" sz="2500" dirty="0" smtClean="0">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713"/>
            <a:ext cx="8229600" cy="1143001"/>
          </a:xfrm>
        </p:spPr>
        <p:txBody>
          <a:bodyPr rtlCol="0">
            <a:noAutofit/>
          </a:bodyPr>
          <a:lstStyle/>
          <a:p>
            <a:pPr eaLnBrk="1" fontAlgn="auto" hangingPunct="1">
              <a:spcAft>
                <a:spcPts val="0"/>
              </a:spcAft>
              <a:defRPr/>
            </a:pPr>
            <a:r>
              <a:rPr lang="en-US" sz="3500" dirty="0" smtClean="0">
                <a:ea typeface="+mj-ea"/>
              </a:rPr>
              <a:t>Some practice…</a:t>
            </a:r>
          </a:p>
        </p:txBody>
      </p:sp>
      <p:sp>
        <p:nvSpPr>
          <p:cNvPr id="16387" name="Content Placeholder 7"/>
          <p:cNvSpPr>
            <a:spLocks noGrp="1"/>
          </p:cNvSpPr>
          <p:nvPr>
            <p:ph idx="1"/>
          </p:nvPr>
        </p:nvSpPr>
        <p:spPr>
          <a:xfrm>
            <a:off x="476250" y="741363"/>
            <a:ext cx="8229600" cy="5411787"/>
          </a:xfrm>
        </p:spPr>
        <p:txBody>
          <a:bodyPr/>
          <a:lstStyle/>
          <a:p>
            <a:pPr eaLnBrk="1" hangingPunct="1"/>
            <a:r>
              <a:rPr lang="en-US" altLang="en-US" sz="2500" dirty="0" smtClean="0">
                <a:ea typeface="ＭＳ Ｐゴシック" panose="020B0600070205080204" pitchFamily="34" charset="-128"/>
              </a:rPr>
              <a:t>A small-cap asset manager enters into the following swap: Pay small-cap return and receive fixed rate of 5.5%. </a:t>
            </a:r>
          </a:p>
          <a:p>
            <a:pPr lvl="1" eaLnBrk="1" hangingPunct="1"/>
            <a:r>
              <a:rPr lang="en-US" altLang="en-US" sz="1700" dirty="0" smtClean="0">
                <a:ea typeface="ＭＳ Ｐゴシック" panose="020B0600070205080204" pitchFamily="34" charset="-128"/>
              </a:rPr>
              <a:t>Has exposure to small cap increased or decreased?  </a:t>
            </a:r>
          </a:p>
          <a:p>
            <a:pPr marL="457200" lvl="1" indent="0" eaLnBrk="1" hangingPunct="1">
              <a:buNone/>
            </a:pPr>
            <a:endParaRPr lang="en-US" altLang="en-US" sz="1700" dirty="0" smtClean="0">
              <a:ea typeface="ＭＳ Ｐゴシック" panose="020B0600070205080204" pitchFamily="34" charset="-128"/>
            </a:endParaRPr>
          </a:p>
          <a:p>
            <a:pPr eaLnBrk="1" hangingPunct="1"/>
            <a:r>
              <a:rPr lang="en-US" altLang="en-US" sz="2100" dirty="0" smtClean="0">
                <a:ea typeface="ＭＳ Ｐゴシック" panose="020B0600070205080204" pitchFamily="34" charset="-128"/>
              </a:rPr>
              <a:t>Suppose the swap is on a 180/365 day basis for the first payment. The notional amount is $50 million. </a:t>
            </a:r>
          </a:p>
          <a:p>
            <a:pPr lvl="1" eaLnBrk="1" hangingPunct="1"/>
            <a:r>
              <a:rPr lang="en-US" altLang="en-US" sz="1700" dirty="0" smtClean="0">
                <a:ea typeface="ＭＳ Ｐゴシック" panose="020B0600070205080204" pitchFamily="34" charset="-128"/>
              </a:rPr>
              <a:t>If the value of the small-cap index starts off at 234.10 and 180 days later is at 238.41, what is the net payment (and who makes it to whom)?</a:t>
            </a:r>
          </a:p>
          <a:p>
            <a:pPr lvl="1" eaLnBrk="1" hangingPunct="1"/>
            <a:endParaRPr lang="en-US" altLang="en-US" sz="1700" dirty="0" smtClean="0">
              <a:ea typeface="ＭＳ Ｐゴシック" panose="020B0600070205080204" pitchFamily="34" charset="-128"/>
            </a:endParaRPr>
          </a:p>
          <a:p>
            <a:pPr marL="457200" lvl="1" indent="0" eaLnBrk="1" hangingPunct="1">
              <a:buNone/>
            </a:pPr>
            <a:endParaRPr lang="en-US" altLang="en-US" sz="1700" dirty="0" smtClean="0">
              <a:ea typeface="ＭＳ Ｐゴシック" panose="020B0600070205080204" pitchFamily="34" charset="-128"/>
            </a:endParaRPr>
          </a:p>
          <a:p>
            <a:pPr lvl="1" eaLnBrk="1" hangingPunct="1"/>
            <a:r>
              <a:rPr lang="en-US" altLang="en-US" sz="1700" dirty="0" smtClean="0">
                <a:ea typeface="ＭＳ Ｐゴシック" panose="020B0600070205080204" pitchFamily="34" charset="-128"/>
              </a:rPr>
              <a:t>If the value of the small-cap index starts off at 234.10 and 180 days later is at 241.27, what is the net payment (and who makes it to whom)?</a:t>
            </a:r>
          </a:p>
          <a:p>
            <a:pPr lvl="1" eaLnBrk="1" hangingPunct="1"/>
            <a:endParaRPr lang="en-US" altLang="en-US" sz="1700" dirty="0" smtClean="0">
              <a:ea typeface="ＭＳ Ｐゴシック" panose="020B0600070205080204" pitchFamily="34" charset="-128"/>
            </a:endParaRPr>
          </a:p>
          <a:p>
            <a:pPr marL="457200" lvl="1" indent="0" eaLnBrk="1" hangingPunct="1">
              <a:buNone/>
            </a:pPr>
            <a:endParaRPr lang="en-US" altLang="en-US" sz="1700" dirty="0" smtClean="0">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0638"/>
            <a:ext cx="8229600" cy="1143000"/>
          </a:xfrm>
        </p:spPr>
        <p:txBody>
          <a:bodyPr/>
          <a:lstStyle/>
          <a:p>
            <a:pPr eaLnBrk="1" hangingPunct="1"/>
            <a:r>
              <a:rPr lang="en-US" altLang="en-US" sz="3800" smtClean="0">
                <a:ea typeface="ＭＳ Ｐゴシック" panose="020B0600070205080204" pitchFamily="34" charset="-128"/>
              </a:rPr>
              <a:t>Example</a:t>
            </a:r>
          </a:p>
        </p:txBody>
      </p:sp>
      <p:sp>
        <p:nvSpPr>
          <p:cNvPr id="3075" name="Content Placeholder 2"/>
          <p:cNvSpPr>
            <a:spLocks noGrp="1"/>
          </p:cNvSpPr>
          <p:nvPr>
            <p:ph idx="1"/>
          </p:nvPr>
        </p:nvSpPr>
        <p:spPr>
          <a:xfrm>
            <a:off x="457200" y="1163638"/>
            <a:ext cx="8229600" cy="5275262"/>
          </a:xfrm>
        </p:spPr>
        <p:txBody>
          <a:bodyPr/>
          <a:lstStyle/>
          <a:p>
            <a:pPr eaLnBrk="1" hangingPunct="1">
              <a:lnSpc>
                <a:spcPct val="80000"/>
              </a:lnSpc>
              <a:buFont typeface="Arial" panose="020B0604020202020204" pitchFamily="34" charset="0"/>
              <a:buNone/>
            </a:pPr>
            <a:r>
              <a:rPr lang="en-US" altLang="en-US" sz="3000" smtClean="0">
                <a:ea typeface="ＭＳ Ｐゴシック" panose="020B0600070205080204" pitchFamily="34" charset="-128"/>
              </a:rPr>
              <a:t>	</a:t>
            </a: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Suppose that a mutual fund manager for a well-diversified asset allocation fund believes that the U.S. equity market will perform poorly over the next year. Therefore, it wishes to reduce the equity exposure of its fund by $100 million. This money will be invested in an investment grade bond with a fixed rate.</a:t>
            </a:r>
          </a:p>
          <a:p>
            <a:pPr eaLnBrk="1" hangingPunct="1">
              <a:lnSpc>
                <a:spcPct val="80000"/>
              </a:lnSpc>
            </a:pPr>
            <a:endParaRPr lang="en-US" altLang="en-US" sz="220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lnSpc>
                <a:spcPct val="80000"/>
              </a:lnSpc>
              <a:buFont typeface="Arial" panose="020B0604020202020204" pitchFamily="34" charset="0"/>
              <a:buNone/>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	What are the fund’s choices?:  </a:t>
            </a:r>
          </a:p>
          <a:p>
            <a:pPr eaLnBrk="1" hangingPunct="1">
              <a:lnSpc>
                <a:spcPct val="80000"/>
              </a:lnSpc>
            </a:pPr>
            <a:endParaRPr lang="en-US" altLang="en-US" sz="220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lnSpc>
                <a:spcPct val="80000"/>
              </a:lnSpc>
              <a:buFont typeface="Arial" panose="020B0604020202020204" pitchFamily="34" charset="0"/>
              <a:buNone/>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	1) Sell $100 million worth of equity and reinvest in a fixed-rate bond. Face all the commissions and taxes associated with this choice.</a:t>
            </a:r>
          </a:p>
          <a:p>
            <a:pPr eaLnBrk="1" hangingPunct="1">
              <a:lnSpc>
                <a:spcPct val="80000"/>
              </a:lnSpc>
              <a:buFont typeface="Arial" panose="020B0604020202020204" pitchFamily="34" charset="0"/>
              <a:buNone/>
            </a:pPr>
            <a:endParaRPr lang="en-US" altLang="en-US" sz="220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lnSpc>
                <a:spcPct val="80000"/>
              </a:lnSpc>
              <a:buFont typeface="Arial" panose="020B0604020202020204" pitchFamily="34" charset="0"/>
              <a:buNone/>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	2) Enter into an Equity Swap, on a $100 million notional value, where it would pay the S&amp;P500 return and receive a fixed rate. (fund’s prospectus must allow for such transactions).</a:t>
            </a:r>
          </a:p>
          <a:p>
            <a:pPr eaLnBrk="1" hangingPunct="1">
              <a:lnSpc>
                <a:spcPct val="80000"/>
              </a:lnSpc>
            </a:pPr>
            <a:endParaRPr lang="en-US" altLang="en-US" sz="3000" smtClean="0">
              <a:ea typeface="ＭＳ Ｐゴシック" panose="020B0600070205080204" pitchFamily="34" charset="-128"/>
            </a:endParaRPr>
          </a:p>
          <a:p>
            <a:pPr eaLnBrk="1" hangingPunct="1">
              <a:lnSpc>
                <a:spcPct val="80000"/>
              </a:lnSpc>
            </a:pPr>
            <a:endParaRPr lang="en-US" altLang="en-US" sz="3000" smtClean="0">
              <a:ea typeface="ＭＳ Ｐゴシック" panose="020B0600070205080204" pitchFamily="34" charset="-128"/>
            </a:endParaRPr>
          </a:p>
          <a:p>
            <a:pPr eaLnBrk="1" hangingPunct="1">
              <a:lnSpc>
                <a:spcPct val="80000"/>
              </a:lnSpc>
            </a:pPr>
            <a:endParaRPr lang="en-US" altLang="en-US" sz="3000" smtClean="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ea typeface="ＭＳ Ｐゴシック" panose="020B0600070205080204" pitchFamily="34" charset="-128"/>
              </a:rPr>
              <a:t>What is an Equity Swap?</a:t>
            </a:r>
          </a:p>
        </p:txBody>
      </p:sp>
      <p:sp>
        <p:nvSpPr>
          <p:cNvPr id="4099" name="Content Placeholder 2"/>
          <p:cNvSpPr>
            <a:spLocks noGrp="1"/>
          </p:cNvSpPr>
          <p:nvPr>
            <p:ph idx="1"/>
          </p:nvPr>
        </p:nvSpPr>
        <p:spPr/>
        <p:txBody>
          <a:bodyPr/>
          <a:lstStyle/>
          <a:p>
            <a:pPr eaLnBrk="1" hangingPunct="1"/>
            <a:r>
              <a:rPr lang="en-US" altLang="en-US" smtClean="0">
                <a:ea typeface="ＭＳ Ｐゴシック" panose="020B0600070205080204" pitchFamily="34" charset="-128"/>
              </a:rPr>
              <a:t>A Financial agreement that allows an investor to “swap” one asset or asset class </a:t>
            </a:r>
            <a:r>
              <a:rPr lang="en-US" altLang="en-US" i="1" u="sng" smtClean="0">
                <a:ea typeface="ＭＳ Ｐゴシック" panose="020B0600070205080204" pitchFamily="34" charset="-128"/>
              </a:rPr>
              <a:t>return</a:t>
            </a:r>
            <a:r>
              <a:rPr lang="en-US" altLang="en-US" smtClean="0">
                <a:ea typeface="ＭＳ Ｐゴシック" panose="020B0600070205080204" pitchFamily="34" charset="-128"/>
              </a:rPr>
              <a:t> for another.</a:t>
            </a:r>
          </a:p>
          <a:p>
            <a:pPr eaLnBrk="1" hangingPunct="1"/>
            <a:endParaRPr lang="en-US" altLang="en-US" sz="2000" smtClean="0">
              <a:ea typeface="ＭＳ Ｐゴシック" panose="020B0600070205080204" pitchFamily="34" charset="-128"/>
            </a:endParaRPr>
          </a:p>
          <a:p>
            <a:pPr lvl="1" eaLnBrk="1" hangingPunct="1"/>
            <a:r>
              <a:rPr lang="en-US" altLang="en-US" smtClean="0">
                <a:ea typeface="ＭＳ Ｐゴシック" panose="020B0600070205080204" pitchFamily="34" charset="-128"/>
              </a:rPr>
              <a:t>Swap a variable return for a fixed return</a:t>
            </a:r>
          </a:p>
          <a:p>
            <a:pPr lvl="3" eaLnBrk="1" hangingPunct="1"/>
            <a:r>
              <a:rPr lang="en-US" altLang="en-US" smtClean="0">
                <a:ea typeface="ＭＳ Ｐゴシック" panose="020B0600070205080204" pitchFamily="34" charset="-128"/>
              </a:rPr>
              <a:t>Domestic Mid-Cap Equity for fixed “X%” return</a:t>
            </a:r>
          </a:p>
          <a:p>
            <a:pPr lvl="3" eaLnBrk="1" hangingPunct="1"/>
            <a:endParaRPr lang="en-US" altLang="en-US" smtClean="0">
              <a:ea typeface="ＭＳ Ｐゴシック" panose="020B0600070205080204" pitchFamily="34" charset="-128"/>
            </a:endParaRPr>
          </a:p>
          <a:p>
            <a:pPr lvl="1" eaLnBrk="1" hangingPunct="1"/>
            <a:r>
              <a:rPr lang="en-US" altLang="en-US" smtClean="0">
                <a:ea typeface="ＭＳ Ｐゴシック" panose="020B0600070205080204" pitchFamily="34" charset="-128"/>
              </a:rPr>
              <a:t>Swap a variable return for another variable return</a:t>
            </a:r>
          </a:p>
          <a:p>
            <a:pPr lvl="3" eaLnBrk="1" hangingPunct="1"/>
            <a:r>
              <a:rPr lang="en-US" altLang="en-US" smtClean="0">
                <a:ea typeface="ＭＳ Ｐゴシック" panose="020B0600070205080204" pitchFamily="34" charset="-128"/>
              </a:rPr>
              <a:t>Domestic Large Cap for Domestic Small Cap</a:t>
            </a:r>
          </a:p>
          <a:p>
            <a:pPr lvl="3" eaLnBrk="1" hangingPunct="1"/>
            <a:r>
              <a:rPr lang="en-US" altLang="en-US" smtClean="0">
                <a:ea typeface="ＭＳ Ｐゴシック" panose="020B0600070205080204" pitchFamily="34" charset="-128"/>
              </a:rPr>
              <a:t>Foreign Equity for Domestic Equity</a:t>
            </a:r>
          </a:p>
          <a:p>
            <a:pPr lvl="3" eaLnBrk="1" hangingPunct="1"/>
            <a:r>
              <a:rPr lang="en-US" altLang="en-US" smtClean="0">
                <a:ea typeface="ＭＳ Ｐゴシック" panose="020B0600070205080204" pitchFamily="34" charset="-128"/>
              </a:rPr>
              <a:t>Domestic Equity for Domestic Bond</a:t>
            </a:r>
          </a:p>
          <a:p>
            <a:pPr lvl="3" eaLnBrk="1" hangingPunct="1"/>
            <a:endParaRPr lang="en-US" altLang="en-US" smtClean="0">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ea typeface="+mj-ea"/>
              </a:rPr>
              <a:t>Equity Swaps vs. Interest Rate Swaps</a:t>
            </a:r>
          </a:p>
        </p:txBody>
      </p:sp>
      <p:sp>
        <p:nvSpPr>
          <p:cNvPr id="5123" name="Content Placeholder 2"/>
          <p:cNvSpPr>
            <a:spLocks noGrp="1"/>
          </p:cNvSpPr>
          <p:nvPr>
            <p:ph idx="1"/>
          </p:nvPr>
        </p:nvSpPr>
        <p:spPr/>
        <p:txBody>
          <a:bodyPr/>
          <a:lstStyle/>
          <a:p>
            <a:pPr eaLnBrk="1" hangingPunct="1">
              <a:lnSpc>
                <a:spcPct val="90000"/>
              </a:lnSpc>
            </a:pPr>
            <a:r>
              <a:rPr lang="en-US" altLang="en-US" sz="2700" dirty="0" smtClean="0">
                <a:ea typeface="ＭＳ Ｐゴシック" panose="020B0600070205080204" pitchFamily="34" charset="-128"/>
              </a:rPr>
              <a:t>Interest Rate and Currency Swaps are based on interest rates, while Equity Swaps are based on rates of return.</a:t>
            </a:r>
          </a:p>
          <a:p>
            <a:pPr eaLnBrk="1" hangingPunct="1">
              <a:lnSpc>
                <a:spcPct val="90000"/>
              </a:lnSpc>
            </a:pPr>
            <a:endParaRPr lang="en-US" altLang="en-US" sz="2700" dirty="0" smtClean="0">
              <a:ea typeface="ＭＳ Ｐゴシック" panose="020B0600070205080204" pitchFamily="34" charset="-128"/>
            </a:endParaRPr>
          </a:p>
          <a:p>
            <a:pPr eaLnBrk="1" hangingPunct="1">
              <a:lnSpc>
                <a:spcPct val="90000"/>
              </a:lnSpc>
            </a:pPr>
            <a:r>
              <a:rPr lang="en-US" altLang="en-US" sz="2700" dirty="0" smtClean="0">
                <a:ea typeface="ＭＳ Ｐゴシック" panose="020B0600070205080204" pitchFamily="34" charset="-128"/>
              </a:rPr>
              <a:t>This leads to two important mechanical differences:</a:t>
            </a: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The current variable payment is not known until the end of the current period.</a:t>
            </a: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Equity Swaps may involve one party making BOTH payments to the other party.</a:t>
            </a:r>
          </a:p>
          <a:p>
            <a:pPr eaLnBrk="1" hangingPunct="1">
              <a:lnSpc>
                <a:spcPct val="90000"/>
              </a:lnSpc>
            </a:pPr>
            <a:endParaRPr lang="en-US" altLang="en-US" sz="2700" dirty="0" smtClean="0">
              <a:ea typeface="ＭＳ Ｐゴシック" panose="020B0600070205080204" pitchFamily="34" charset="-128"/>
            </a:endParaRPr>
          </a:p>
          <a:p>
            <a:pPr eaLnBrk="1" hangingPunct="1">
              <a:lnSpc>
                <a:spcPct val="90000"/>
              </a:lnSpc>
            </a:pPr>
            <a:endParaRPr lang="en-US" altLang="en-US" sz="2700" dirty="0" smtClean="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Why do these differences occur?</a:t>
            </a:r>
          </a:p>
        </p:txBody>
      </p:sp>
      <p:sp>
        <p:nvSpPr>
          <p:cNvPr id="6147" name="Content Placeholder 2"/>
          <p:cNvSpPr>
            <a:spLocks noGrp="1"/>
          </p:cNvSpPr>
          <p:nvPr>
            <p:ph idx="1"/>
          </p:nvPr>
        </p:nvSpPr>
        <p:spPr/>
        <p:txBody>
          <a:bodyPr/>
          <a:lstStyle/>
          <a:p>
            <a:pPr eaLnBrk="1" hangingPunct="1">
              <a:lnSpc>
                <a:spcPct val="90000"/>
              </a:lnSpc>
            </a:pPr>
            <a:r>
              <a:rPr lang="en-US" altLang="en-US" sz="2000" dirty="0" smtClean="0">
                <a:ea typeface="ＭＳ Ｐゴシック" panose="020B0600070205080204" pitchFamily="34" charset="-128"/>
              </a:rPr>
              <a:t>Interest Rate Swaps have interest rates as their “variable” rate. An example might be LIBOR. The variable payment in an interest rate swap is calculated based on LIBOR (in this example) at the end of the last evaluation period. So, the current period’s variable payment is known at the start of the current period. We saw this in our swap example.</a:t>
            </a:r>
          </a:p>
          <a:p>
            <a:pPr eaLnBrk="1" hangingPunct="1">
              <a:lnSpc>
                <a:spcPct val="90000"/>
              </a:lnSpc>
            </a:pPr>
            <a:r>
              <a:rPr lang="en-US" altLang="en-US" sz="2000" dirty="0" smtClean="0">
                <a:ea typeface="ＭＳ Ｐゴシック" panose="020B0600070205080204" pitchFamily="34" charset="-128"/>
              </a:rPr>
              <a:t>Equity Swaps have the return of an asset (or asset class) as their “variable” rate. An example might be the return of the S&amp;P500. Since the return of the S&amp;P500 isn’t known until the END of the current period, we can’t calculate the variable payment at the beginning of the period.</a:t>
            </a:r>
          </a:p>
          <a:p>
            <a:pPr eaLnBrk="1" hangingPunct="1">
              <a:lnSpc>
                <a:spcPct val="90000"/>
              </a:lnSpc>
            </a:pPr>
            <a:r>
              <a:rPr lang="en-US" altLang="en-US" sz="2000" dirty="0" smtClean="0">
                <a:ea typeface="ＭＳ Ｐゴシック" panose="020B0600070205080204" pitchFamily="34" charset="-128"/>
              </a:rPr>
              <a:t>Simply put, interest rates are known in advance. Returns are not.</a:t>
            </a:r>
          </a:p>
          <a:p>
            <a:pPr eaLnBrk="1" hangingPunct="1">
              <a:lnSpc>
                <a:spcPct val="90000"/>
              </a:lnSpc>
            </a:pPr>
            <a:endParaRPr lang="en-US" altLang="en-US" sz="2000" dirty="0" smtClean="0">
              <a:ea typeface="ＭＳ Ｐゴシック" panose="020B0600070205080204" pitchFamily="34" charset="-128"/>
            </a:endParaRPr>
          </a:p>
          <a:p>
            <a:pPr eaLnBrk="1" hangingPunct="1">
              <a:lnSpc>
                <a:spcPct val="90000"/>
              </a:lnSpc>
            </a:pPr>
            <a:r>
              <a:rPr lang="en-US" altLang="en-US" sz="2000" dirty="0" smtClean="0">
                <a:ea typeface="ＭＳ Ｐゴシック" panose="020B0600070205080204" pitchFamily="34" charset="-128"/>
              </a:rPr>
              <a:t>Since an Equity Swap can be negative when the asset class in question loses money, you can have a situation in which Party 1 pays a fixed positive amount to Party 2 and Party 2 “pays” a negative amount to Party 1. This negative payment means that Party 1 pays that amount, too.</a:t>
            </a:r>
          </a:p>
          <a:p>
            <a:pPr eaLnBrk="1" hangingPunct="1">
              <a:lnSpc>
                <a:spcPct val="90000"/>
              </a:lnSpc>
            </a:pPr>
            <a:endParaRPr lang="en-US" altLang="en-US" sz="2000" dirty="0" smtClean="0">
              <a:ea typeface="ＭＳ Ｐゴシック" panose="020B0600070205080204" pitchFamily="34" charset="-128"/>
            </a:endParaRPr>
          </a:p>
          <a:p>
            <a:pPr eaLnBrk="1" hangingPunct="1">
              <a:lnSpc>
                <a:spcPct val="90000"/>
              </a:lnSpc>
            </a:pPr>
            <a:endParaRPr lang="en-US" altLang="en-US" sz="2000" dirty="0" smtClean="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Back to our Example from the 1</a:t>
            </a:r>
            <a:r>
              <a:rPr lang="en-US" sz="3500" baseline="30000" dirty="0" smtClean="0">
                <a:ea typeface="+mj-ea"/>
              </a:rPr>
              <a:t>st</a:t>
            </a:r>
            <a:r>
              <a:rPr lang="en-US" sz="3500" dirty="0" smtClean="0">
                <a:ea typeface="+mj-ea"/>
              </a:rPr>
              <a:t> slide (</a:t>
            </a:r>
            <a:r>
              <a:rPr lang="en-US" sz="3500" dirty="0" smtClean="0"/>
              <a:t>Variable for Fixed Rate Equity Swap)</a:t>
            </a:r>
            <a:endParaRPr lang="en-US" sz="3500" dirty="0" smtClean="0">
              <a:ea typeface="+mj-ea"/>
            </a:endParaRPr>
          </a:p>
        </p:txBody>
      </p:sp>
      <p:sp>
        <p:nvSpPr>
          <p:cNvPr id="7171" name="Content Placeholder 2"/>
          <p:cNvSpPr>
            <a:spLocks noGrp="1"/>
          </p:cNvSpPr>
          <p:nvPr>
            <p:ph idx="1"/>
          </p:nvPr>
        </p:nvSpPr>
        <p:spPr/>
        <p:txBody>
          <a:bodyPr/>
          <a:lstStyle/>
          <a:p>
            <a:pPr eaLnBrk="1" hangingPunct="1">
              <a:lnSpc>
                <a:spcPct val="90000"/>
              </a:lnSpc>
            </a:pPr>
            <a:r>
              <a:rPr lang="en-US" altLang="en-US" sz="2700" smtClean="0">
                <a:ea typeface="ＭＳ Ｐゴシック" panose="020B0600070205080204" pitchFamily="34" charset="-128"/>
              </a:rPr>
              <a:t>Suppose that the fund entered into the following Equity Swap with Morgan Stanley (MS):</a:t>
            </a:r>
          </a:p>
          <a:p>
            <a:pPr eaLnBrk="1" hangingPunct="1">
              <a:lnSpc>
                <a:spcPct val="90000"/>
              </a:lnSpc>
            </a:pPr>
            <a:endParaRPr lang="en-US" altLang="en-US" sz="2700" smtClean="0">
              <a:ea typeface="ＭＳ Ｐゴシック" panose="020B0600070205080204" pitchFamily="34" charset="-128"/>
            </a:endParaRPr>
          </a:p>
          <a:p>
            <a:pPr lvl="1" eaLnBrk="1" hangingPunct="1">
              <a:lnSpc>
                <a:spcPct val="90000"/>
              </a:lnSpc>
            </a:pPr>
            <a:r>
              <a:rPr lang="en-US" altLang="en-US" sz="2300" smtClean="0">
                <a:ea typeface="ＭＳ Ｐゴシック" panose="020B0600070205080204" pitchFamily="34" charset="-128"/>
              </a:rPr>
              <a:t>On a notional $100 million value, the fund will pay the S&amp;P500 index return, while receiving a 6.5% fixed rate from MS. Payments are to be made at the end of March, June, September and December.</a:t>
            </a:r>
          </a:p>
          <a:p>
            <a:pPr lvl="1" eaLnBrk="1" hangingPunct="1">
              <a:lnSpc>
                <a:spcPct val="90000"/>
              </a:lnSpc>
            </a:pPr>
            <a:r>
              <a:rPr lang="en-US" altLang="en-US" sz="2300" smtClean="0">
                <a:ea typeface="ＭＳ Ｐゴシック" panose="020B0600070205080204" pitchFamily="34" charset="-128"/>
              </a:rPr>
              <a:t>Actual Day count / 365 days pricing convention will be in place.</a:t>
            </a:r>
          </a:p>
          <a:p>
            <a:pPr lvl="1" eaLnBrk="1" hangingPunct="1">
              <a:lnSpc>
                <a:spcPct val="90000"/>
              </a:lnSpc>
            </a:pPr>
            <a:r>
              <a:rPr lang="en-US" altLang="en-US" sz="2300" smtClean="0">
                <a:ea typeface="ＭＳ Ｐゴシック" panose="020B0600070205080204" pitchFamily="34" charset="-128"/>
              </a:rPr>
              <a:t>If it is now 12/31/09, and the S&amp;P500 is at a level of 1100, what would the stream of cash flows look like over the coming year?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500" dirty="0" smtClean="0">
                <a:ea typeface="+mj-ea"/>
              </a:rPr>
              <a:t>Equity Swap Cash Flows </a:t>
            </a:r>
          </a:p>
        </p:txBody>
      </p:sp>
      <p:sp>
        <p:nvSpPr>
          <p:cNvPr id="8195" name="Content Placeholder 2"/>
          <p:cNvSpPr>
            <a:spLocks noGrp="1"/>
          </p:cNvSpPr>
          <p:nvPr>
            <p:ph idx="1"/>
          </p:nvPr>
        </p:nvSpPr>
        <p:spPr/>
        <p:txBody>
          <a:bodyPr/>
          <a:lstStyle/>
          <a:p>
            <a:pPr eaLnBrk="1" hangingPunct="1">
              <a:lnSpc>
                <a:spcPct val="90000"/>
              </a:lnSpc>
            </a:pPr>
            <a:r>
              <a:rPr lang="en-US" altLang="en-US" sz="2000" smtClean="0">
                <a:ea typeface="ＭＳ Ｐゴシック" panose="020B0600070205080204" pitchFamily="34" charset="-128"/>
              </a:rPr>
              <a:t>Fixed	3/31	$100 million x 0.065(90/365) = $1,602,740</a:t>
            </a:r>
          </a:p>
          <a:p>
            <a:pPr eaLnBrk="1" hangingPunct="1">
              <a:lnSpc>
                <a:spcPct val="90000"/>
              </a:lnSpc>
            </a:pPr>
            <a:r>
              <a:rPr lang="en-US" altLang="en-US" sz="2000" smtClean="0">
                <a:ea typeface="ＭＳ Ｐゴシック" panose="020B0600070205080204" pitchFamily="34" charset="-128"/>
              </a:rPr>
              <a:t>Fixed 6/30	$100 million x 0.065(91/365) = $1,620,548</a:t>
            </a:r>
          </a:p>
          <a:p>
            <a:pPr eaLnBrk="1" hangingPunct="1">
              <a:lnSpc>
                <a:spcPct val="90000"/>
              </a:lnSpc>
            </a:pPr>
            <a:r>
              <a:rPr lang="en-US" altLang="en-US" sz="2000" smtClean="0">
                <a:ea typeface="ＭＳ Ｐゴシック" panose="020B0600070205080204" pitchFamily="34" charset="-128"/>
              </a:rPr>
              <a:t>Fixed 9/30	$100 million x 0.065(92/365) = $1,638,356</a:t>
            </a:r>
          </a:p>
          <a:p>
            <a:pPr eaLnBrk="1" hangingPunct="1">
              <a:lnSpc>
                <a:spcPct val="90000"/>
              </a:lnSpc>
            </a:pPr>
            <a:r>
              <a:rPr lang="en-US" altLang="en-US" sz="2000" smtClean="0">
                <a:ea typeface="ＭＳ Ｐゴシック" panose="020B0600070205080204" pitchFamily="34" charset="-128"/>
              </a:rPr>
              <a:t>Fixed 12/31	$100 million x 0.065(92/365) = $1,638,356</a:t>
            </a:r>
          </a:p>
          <a:p>
            <a:pPr eaLnBrk="1" hangingPunct="1">
              <a:lnSpc>
                <a:spcPct val="90000"/>
              </a:lnSpc>
            </a:pPr>
            <a:endParaRPr lang="en-US" altLang="en-US" sz="2000" smtClean="0">
              <a:ea typeface="ＭＳ Ｐゴシック" panose="020B0600070205080204" pitchFamily="34" charset="-128"/>
            </a:endParaRPr>
          </a:p>
          <a:p>
            <a:pPr eaLnBrk="1" hangingPunct="1">
              <a:lnSpc>
                <a:spcPct val="90000"/>
              </a:lnSpc>
            </a:pPr>
            <a:r>
              <a:rPr lang="en-US" altLang="en-US" sz="2000" smtClean="0">
                <a:ea typeface="ＭＳ Ｐゴシック" panose="020B0600070205080204" pitchFamily="34" charset="-128"/>
              </a:rPr>
              <a:t>Variable 3/31	  $100 million x Return of the index during 1</a:t>
            </a:r>
            <a:r>
              <a:rPr lang="en-US" altLang="en-US" sz="2000" baseline="30000" smtClean="0">
                <a:ea typeface="ＭＳ Ｐゴシック" panose="020B0600070205080204" pitchFamily="34" charset="-128"/>
              </a:rPr>
              <a:t>st</a:t>
            </a:r>
            <a:r>
              <a:rPr lang="en-US" altLang="en-US" sz="2000" smtClean="0">
                <a:ea typeface="ＭＳ Ｐゴシック" panose="020B0600070205080204" pitchFamily="34" charset="-128"/>
              </a:rPr>
              <a:t> Qtr of Year</a:t>
            </a:r>
          </a:p>
          <a:p>
            <a:pPr eaLnBrk="1" hangingPunct="1">
              <a:lnSpc>
                <a:spcPct val="90000"/>
              </a:lnSpc>
            </a:pPr>
            <a:r>
              <a:rPr lang="en-US" altLang="en-US" sz="2000" smtClean="0">
                <a:ea typeface="ＭＳ Ｐゴシック" panose="020B0600070205080204" pitchFamily="34" charset="-128"/>
              </a:rPr>
              <a:t>Variable 6/30	  $100 million x Return of the index during 2</a:t>
            </a:r>
            <a:r>
              <a:rPr lang="en-US" altLang="en-US" sz="2000" baseline="30000" smtClean="0">
                <a:ea typeface="ＭＳ Ｐゴシック" panose="020B0600070205080204" pitchFamily="34" charset="-128"/>
              </a:rPr>
              <a:t>nd</a:t>
            </a:r>
            <a:r>
              <a:rPr lang="en-US" altLang="en-US" sz="2000" smtClean="0">
                <a:ea typeface="ＭＳ Ｐゴシック" panose="020B0600070205080204" pitchFamily="34" charset="-128"/>
              </a:rPr>
              <a:t> Qtr of Year</a:t>
            </a:r>
          </a:p>
          <a:p>
            <a:pPr eaLnBrk="1" hangingPunct="1">
              <a:lnSpc>
                <a:spcPct val="90000"/>
              </a:lnSpc>
            </a:pPr>
            <a:r>
              <a:rPr lang="en-US" altLang="en-US" sz="2000" smtClean="0">
                <a:ea typeface="ＭＳ Ｐゴシック" panose="020B0600070205080204" pitchFamily="34" charset="-128"/>
              </a:rPr>
              <a:t>Variable 9/30	  $100 million x Return of the index during 3rd Qtr of Year</a:t>
            </a:r>
          </a:p>
          <a:p>
            <a:pPr eaLnBrk="1" hangingPunct="1">
              <a:lnSpc>
                <a:spcPct val="90000"/>
              </a:lnSpc>
            </a:pPr>
            <a:r>
              <a:rPr lang="en-US" altLang="en-US" sz="2000" smtClean="0">
                <a:ea typeface="ＭＳ Ｐゴシック" panose="020B0600070205080204" pitchFamily="34" charset="-128"/>
              </a:rPr>
              <a:t>Variable 12/31  $100 million x Return of the index during 4th Qtr of Year</a:t>
            </a:r>
          </a:p>
          <a:p>
            <a:pPr eaLnBrk="1" hangingPunct="1">
              <a:lnSpc>
                <a:spcPct val="90000"/>
              </a:lnSpc>
            </a:pPr>
            <a:endParaRPr lang="en-US" altLang="en-US" sz="2000" smtClean="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43001"/>
          </a:xfrm>
        </p:spPr>
        <p:txBody>
          <a:bodyPr rtlCol="0">
            <a:noAutofit/>
          </a:bodyPr>
          <a:lstStyle/>
          <a:p>
            <a:pPr eaLnBrk="1" fontAlgn="auto" hangingPunct="1">
              <a:spcAft>
                <a:spcPts val="0"/>
              </a:spcAft>
              <a:defRPr/>
            </a:pPr>
            <a:r>
              <a:rPr lang="en-US" sz="3500" dirty="0" smtClean="0">
                <a:ea typeface="+mj-ea"/>
              </a:rPr>
              <a:t>Example (continued)</a:t>
            </a:r>
          </a:p>
        </p:txBody>
      </p:sp>
      <p:sp>
        <p:nvSpPr>
          <p:cNvPr id="9219" name="Content Placeholder 2"/>
          <p:cNvSpPr>
            <a:spLocks noGrp="1"/>
          </p:cNvSpPr>
          <p:nvPr>
            <p:ph idx="1"/>
          </p:nvPr>
        </p:nvSpPr>
        <p:spPr>
          <a:xfrm>
            <a:off x="457200" y="1093788"/>
            <a:ext cx="8229600" cy="5032375"/>
          </a:xfrm>
        </p:spPr>
        <p:txBody>
          <a:bodyPr/>
          <a:lstStyle/>
          <a:p>
            <a:pPr eaLnBrk="1" hangingPunct="1">
              <a:lnSpc>
                <a:spcPct val="90000"/>
              </a:lnSpc>
            </a:pPr>
            <a:r>
              <a:rPr lang="en-US" altLang="en-US" sz="2700" dirty="0" smtClean="0">
                <a:ea typeface="ＭＳ Ｐゴシック" panose="020B0600070205080204" pitchFamily="34" charset="-128"/>
              </a:rPr>
              <a:t>What happens if on 3/31/2010, the S&amp;P500 closes at 1154?</a:t>
            </a: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Fund receives $1,602,740</a:t>
            </a:r>
          </a:p>
          <a:p>
            <a:pPr lvl="1" eaLnBrk="1" hangingPunct="1">
              <a:lnSpc>
                <a:spcPct val="90000"/>
              </a:lnSpc>
            </a:pPr>
            <a:r>
              <a:rPr lang="en-US" altLang="en-US" sz="2300" dirty="0" smtClean="0">
                <a:ea typeface="ＭＳ Ｐゴシック" panose="020B0600070205080204" pitchFamily="34" charset="-128"/>
              </a:rPr>
              <a:t>Fund pays 100 million x (1154/1100 – 1) = 4,909,091</a:t>
            </a:r>
          </a:p>
          <a:p>
            <a:pPr lvl="1" eaLnBrk="1" hangingPunct="1">
              <a:lnSpc>
                <a:spcPct val="90000"/>
              </a:lnSpc>
            </a:pPr>
            <a:r>
              <a:rPr lang="en-US" altLang="en-US" sz="2300" dirty="0" smtClean="0">
                <a:ea typeface="ＭＳ Ｐゴシック" panose="020B0600070205080204" pitchFamily="34" charset="-128"/>
              </a:rPr>
              <a:t>Fund pays net amount of $3,306,351</a:t>
            </a:r>
            <a:endParaRPr lang="en-US" altLang="en-US" sz="2700" dirty="0" smtClean="0">
              <a:ea typeface="ＭＳ Ｐゴシック" panose="020B0600070205080204" pitchFamily="34" charset="-128"/>
            </a:endParaRPr>
          </a:p>
          <a:p>
            <a:pPr eaLnBrk="1" hangingPunct="1">
              <a:lnSpc>
                <a:spcPct val="90000"/>
              </a:lnSpc>
            </a:pPr>
            <a:endParaRPr lang="en-US" altLang="en-US" sz="2700" dirty="0" smtClean="0">
              <a:ea typeface="ＭＳ Ｐゴシック" panose="020B0600070205080204" pitchFamily="34" charset="-128"/>
            </a:endParaRPr>
          </a:p>
          <a:p>
            <a:pPr eaLnBrk="1" hangingPunct="1">
              <a:lnSpc>
                <a:spcPct val="90000"/>
              </a:lnSpc>
            </a:pPr>
            <a:r>
              <a:rPr lang="en-US" altLang="en-US" sz="2700" dirty="0" smtClean="0">
                <a:ea typeface="ＭＳ Ｐゴシック" panose="020B0600070205080204" pitchFamily="34" charset="-128"/>
              </a:rPr>
              <a:t>What about 6/30/2010, if the S&amp;P500 closes at 1192?</a:t>
            </a: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Fund receives $1,620,548</a:t>
            </a:r>
          </a:p>
          <a:p>
            <a:pPr lvl="1" eaLnBrk="1" hangingPunct="1">
              <a:lnSpc>
                <a:spcPct val="90000"/>
              </a:lnSpc>
            </a:pPr>
            <a:r>
              <a:rPr lang="en-US" altLang="en-US" sz="2300" dirty="0" smtClean="0">
                <a:ea typeface="ＭＳ Ｐゴシック" panose="020B0600070205080204" pitchFamily="34" charset="-128"/>
              </a:rPr>
              <a:t>Fund pays 100 million (1192/1154 – 1) = </a:t>
            </a:r>
            <a:r>
              <a:rPr lang="en-US" altLang="en-US" sz="2300" dirty="0" smtClean="0">
                <a:ea typeface="ＭＳ Ｐゴシック" panose="020B0600070205080204" pitchFamily="34" charset="-128"/>
              </a:rPr>
              <a:t>-3,292,894</a:t>
            </a:r>
            <a:endParaRPr lang="en-US" altLang="en-US" sz="23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Fund pays net amount of $1,672,346</a:t>
            </a:r>
            <a:endParaRPr lang="en-US" altLang="en-US" sz="2700" dirty="0" smtClean="0">
              <a:ea typeface="ＭＳ Ｐゴシック" panose="020B0600070205080204" pitchFamily="34" charset="-128"/>
            </a:endParaRPr>
          </a:p>
          <a:p>
            <a:pPr eaLnBrk="1" hangingPunct="1">
              <a:lnSpc>
                <a:spcPct val="90000"/>
              </a:lnSpc>
            </a:pPr>
            <a:endParaRPr lang="en-US" altLang="en-US" sz="2700" dirty="0" smtClean="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143000"/>
          </a:xfrm>
        </p:spPr>
        <p:txBody>
          <a:bodyPr rtlCol="0">
            <a:noAutofit/>
          </a:bodyPr>
          <a:lstStyle/>
          <a:p>
            <a:pPr eaLnBrk="1" fontAlgn="auto" hangingPunct="1">
              <a:spcAft>
                <a:spcPts val="0"/>
              </a:spcAft>
              <a:defRPr/>
            </a:pPr>
            <a:r>
              <a:rPr lang="en-US" sz="3500" dirty="0" smtClean="0">
                <a:ea typeface="+mj-ea"/>
              </a:rPr>
              <a:t>Example (continued)</a:t>
            </a:r>
          </a:p>
        </p:txBody>
      </p:sp>
      <p:sp>
        <p:nvSpPr>
          <p:cNvPr id="10243" name="Content Placeholder 2"/>
          <p:cNvSpPr>
            <a:spLocks noGrp="1"/>
          </p:cNvSpPr>
          <p:nvPr>
            <p:ph idx="1"/>
          </p:nvPr>
        </p:nvSpPr>
        <p:spPr>
          <a:xfrm>
            <a:off x="457200" y="1057275"/>
            <a:ext cx="8229600" cy="5068888"/>
          </a:xfrm>
        </p:spPr>
        <p:txBody>
          <a:bodyPr/>
          <a:lstStyle/>
          <a:p>
            <a:pPr eaLnBrk="1" hangingPunct="1">
              <a:lnSpc>
                <a:spcPct val="90000"/>
              </a:lnSpc>
            </a:pPr>
            <a:r>
              <a:rPr lang="en-US" altLang="en-US" sz="2700" dirty="0" smtClean="0">
                <a:ea typeface="ＭＳ Ｐゴシック" panose="020B0600070205080204" pitchFamily="34" charset="-128"/>
              </a:rPr>
              <a:t>Now suppose that on 9/30/2010 and 12/31/2010, the S&amp;P closes at levels of 1085 and 1050, respectively?</a:t>
            </a: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9/30:</a:t>
            </a:r>
          </a:p>
          <a:p>
            <a:pPr lvl="1" eaLnBrk="1" hangingPunct="1">
              <a:lnSpc>
                <a:spcPct val="90000"/>
              </a:lnSpc>
            </a:pPr>
            <a:r>
              <a:rPr lang="en-US" altLang="en-US" sz="2300" dirty="0" smtClean="0">
                <a:ea typeface="ＭＳ Ｐゴシック" panose="020B0600070205080204" pitchFamily="34" charset="-128"/>
              </a:rPr>
              <a:t>Fund receives $1,638,356</a:t>
            </a:r>
          </a:p>
          <a:p>
            <a:pPr lvl="1" eaLnBrk="1" hangingPunct="1">
              <a:lnSpc>
                <a:spcPct val="90000"/>
              </a:lnSpc>
            </a:pPr>
            <a:r>
              <a:rPr lang="en-US" altLang="en-US" sz="2300" dirty="0" smtClean="0">
                <a:ea typeface="ＭＳ Ｐゴシック" panose="020B0600070205080204" pitchFamily="34" charset="-128"/>
              </a:rPr>
              <a:t>Fund pays 100 million (1085/1192 – 1) = $ -8,976,510</a:t>
            </a:r>
          </a:p>
          <a:p>
            <a:pPr lvl="1" eaLnBrk="1" hangingPunct="1">
              <a:lnSpc>
                <a:spcPct val="90000"/>
              </a:lnSpc>
            </a:pPr>
            <a:r>
              <a:rPr lang="en-US" altLang="en-US" sz="2300" dirty="0" smtClean="0">
                <a:ea typeface="ＭＳ Ｐゴシック" panose="020B0600070205080204" pitchFamily="34" charset="-128"/>
              </a:rPr>
              <a:t>Fund receives net amount of $10,614,866</a:t>
            </a:r>
            <a:endParaRPr lang="en-US" altLang="en-US" sz="2700" dirty="0" smtClean="0">
              <a:ea typeface="ＭＳ Ｐゴシック" panose="020B0600070205080204" pitchFamily="34" charset="-128"/>
            </a:endParaRPr>
          </a:p>
          <a:p>
            <a:pPr eaLnBrk="1" hangingPunct="1">
              <a:lnSpc>
                <a:spcPct val="90000"/>
              </a:lnSpc>
            </a:pPr>
            <a:endParaRPr lang="en-US" altLang="en-US" sz="2700" dirty="0" smtClean="0">
              <a:ea typeface="ＭＳ Ｐゴシック" panose="020B0600070205080204" pitchFamily="34" charset="-128"/>
            </a:endParaRPr>
          </a:p>
          <a:p>
            <a:pPr lvl="1" eaLnBrk="1" hangingPunct="1">
              <a:lnSpc>
                <a:spcPct val="90000"/>
              </a:lnSpc>
            </a:pPr>
            <a:r>
              <a:rPr lang="en-US" altLang="en-US" sz="2300" dirty="0" smtClean="0">
                <a:ea typeface="ＭＳ Ｐゴシック" panose="020B0600070205080204" pitchFamily="34" charset="-128"/>
              </a:rPr>
              <a:t>12/31:</a:t>
            </a:r>
          </a:p>
          <a:p>
            <a:pPr lvl="1" eaLnBrk="1" hangingPunct="1">
              <a:lnSpc>
                <a:spcPct val="90000"/>
              </a:lnSpc>
            </a:pPr>
            <a:r>
              <a:rPr lang="en-US" altLang="en-US" sz="2300" dirty="0" smtClean="0">
                <a:ea typeface="ＭＳ Ｐゴシック" panose="020B0600070205080204" pitchFamily="34" charset="-128"/>
              </a:rPr>
              <a:t>Fund receives $1,638,356</a:t>
            </a:r>
          </a:p>
          <a:p>
            <a:pPr lvl="1" eaLnBrk="1" hangingPunct="1">
              <a:lnSpc>
                <a:spcPct val="90000"/>
              </a:lnSpc>
            </a:pPr>
            <a:r>
              <a:rPr lang="en-US" altLang="en-US" sz="2300" dirty="0" smtClean="0">
                <a:ea typeface="ＭＳ Ｐゴシック" panose="020B0600070205080204" pitchFamily="34" charset="-128"/>
              </a:rPr>
              <a:t>Fund pays 100 million (1050/1085 – 1) = $ -3,225,807</a:t>
            </a:r>
          </a:p>
          <a:p>
            <a:pPr lvl="1" eaLnBrk="1" hangingPunct="1">
              <a:lnSpc>
                <a:spcPct val="90000"/>
              </a:lnSpc>
            </a:pPr>
            <a:r>
              <a:rPr lang="en-US" altLang="en-US" sz="2300" dirty="0" smtClean="0">
                <a:ea typeface="ＭＳ Ｐゴシック" panose="020B0600070205080204" pitchFamily="34" charset="-128"/>
              </a:rPr>
              <a:t>Fund receives net amount of $4,864,163</a:t>
            </a:r>
            <a:endParaRPr lang="en-US" altLang="en-US" sz="2700" dirty="0" smtClean="0">
              <a:ea typeface="ＭＳ Ｐゴシック" panose="020B0600070205080204" pitchFamily="34" charset="-128"/>
            </a:endParaRPr>
          </a:p>
          <a:p>
            <a:pPr eaLnBrk="1" hangingPunct="1">
              <a:lnSpc>
                <a:spcPct val="90000"/>
              </a:lnSpc>
            </a:pPr>
            <a:endParaRPr lang="en-US" altLang="en-US" sz="2700" dirty="0" smtClean="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965</Words>
  <Application>Microsoft Office PowerPoint</Application>
  <PresentationFormat>On-screen Show (4:3)</PresentationFormat>
  <Paragraphs>121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ＭＳ Ｐゴシック</vt:lpstr>
      <vt:lpstr>Arial</vt:lpstr>
      <vt:lpstr>Calibri</vt:lpstr>
      <vt:lpstr>Office Theme</vt:lpstr>
      <vt:lpstr>Equity Swaps: Their purpose and mechanics</vt:lpstr>
      <vt:lpstr>Example</vt:lpstr>
      <vt:lpstr>What is an Equity Swap?</vt:lpstr>
      <vt:lpstr>Equity Swaps vs. Interest Rate Swaps</vt:lpstr>
      <vt:lpstr>Why do these differences occur?</vt:lpstr>
      <vt:lpstr>Back to our Example from the 1st slide (Variable for Fixed Rate Equity Swap)</vt:lpstr>
      <vt:lpstr>Equity Swap Cash Flows </vt:lpstr>
      <vt:lpstr>Example (continued)</vt:lpstr>
      <vt:lpstr>Example (continued)</vt:lpstr>
      <vt:lpstr>Equity Swap Mechanics: Is this a perfect hedge? No (Portfolio equities may not be same as S&amp;P500)</vt:lpstr>
      <vt:lpstr>Example: Variable-for-variable rate</vt:lpstr>
      <vt:lpstr>What is the net payment if…</vt:lpstr>
      <vt:lpstr>Some practice…</vt:lpstr>
      <vt:lpstr>Some practice…</vt:lpstr>
      <vt:lpstr>Some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Swaps: Their purpose and mechanics</dc:title>
  <dc:creator>Michael Yest</dc:creator>
  <cp:lastModifiedBy>Reese, William A</cp:lastModifiedBy>
  <cp:revision>25</cp:revision>
  <dcterms:created xsi:type="dcterms:W3CDTF">2010-03-06T04:57:45Z</dcterms:created>
  <dcterms:modified xsi:type="dcterms:W3CDTF">2019-05-16T14:30:52Z</dcterms:modified>
</cp:coreProperties>
</file>