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81" r:id="rId2"/>
    <p:sldId id="257" r:id="rId3"/>
    <p:sldId id="258" r:id="rId4"/>
    <p:sldId id="259" r:id="rId5"/>
    <p:sldId id="282" r:id="rId6"/>
    <p:sldId id="283" r:id="rId7"/>
    <p:sldId id="260" r:id="rId8"/>
    <p:sldId id="261" r:id="rId9"/>
    <p:sldId id="262" r:id="rId10"/>
    <p:sldId id="263" r:id="rId11"/>
    <p:sldId id="264" r:id="rId12"/>
    <p:sldId id="265" r:id="rId13"/>
    <p:sldId id="267" r:id="rId14"/>
    <p:sldId id="268" r:id="rId15"/>
    <p:sldId id="269" r:id="rId16"/>
    <p:sldId id="270" r:id="rId17"/>
    <p:sldId id="285"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84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5227D443-83F3-4F4E-9B16-C182A5646062}"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7C7008E-78C1-48D3-BAC6-E5242D136494}" type="datetimeFigureOut">
              <a:rPr lang="en-US"/>
              <a:pPr>
                <a:defRPr/>
              </a:pPr>
              <a:t>3/26/2019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52181C2-AB9E-40C6-832B-B36139874814}" type="slidenum">
              <a:rPr lang="en-US" altLang="en-US"/>
              <a:pPr/>
              <a:t>‹#›</a:t>
            </a:fld>
            <a:endParaRPr lang="en-US" altLang="en-US"/>
          </a:p>
        </p:txBody>
      </p:sp>
    </p:spTree>
    <p:extLst>
      <p:ext uri="{BB962C8B-B14F-4D97-AF65-F5344CB8AC3E}">
        <p14:creationId xmlns:p14="http://schemas.microsoft.com/office/powerpoint/2010/main" val="1331009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DAD639-8A6D-480D-9D3D-E61D35F3C5C7}" type="datetimeFigureOut">
              <a:rPr lang="en-US"/>
              <a:pPr>
                <a:defRPr/>
              </a:pPr>
              <a:t>3/26/2019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CED6775-5196-4DC0-8F17-926E15A4886F}" type="slidenum">
              <a:rPr lang="en-US" altLang="en-US"/>
              <a:pPr/>
              <a:t>‹#›</a:t>
            </a:fld>
            <a:endParaRPr lang="en-US" altLang="en-US"/>
          </a:p>
        </p:txBody>
      </p:sp>
    </p:spTree>
    <p:extLst>
      <p:ext uri="{BB962C8B-B14F-4D97-AF65-F5344CB8AC3E}">
        <p14:creationId xmlns:p14="http://schemas.microsoft.com/office/powerpoint/2010/main" val="1668147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9E8C5B-274A-4B40-B042-F7AC21C7240A}" type="datetimeFigureOut">
              <a:rPr lang="en-US"/>
              <a:pPr>
                <a:defRPr/>
              </a:pPr>
              <a:t>3/26/2019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DB6883C-274A-45EF-B285-D82FB8B1E19D}" type="slidenum">
              <a:rPr lang="en-US" altLang="en-US"/>
              <a:pPr/>
              <a:t>‹#›</a:t>
            </a:fld>
            <a:endParaRPr lang="en-US" altLang="en-US"/>
          </a:p>
        </p:txBody>
      </p:sp>
    </p:spTree>
    <p:extLst>
      <p:ext uri="{BB962C8B-B14F-4D97-AF65-F5344CB8AC3E}">
        <p14:creationId xmlns:p14="http://schemas.microsoft.com/office/powerpoint/2010/main" val="1850948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752600"/>
            <a:ext cx="7772400" cy="4495800"/>
          </a:xfrm>
        </p:spPr>
        <p:txBody>
          <a:bodyPr rtlCol="0">
            <a:normAutofit/>
          </a:bodyPr>
          <a:lstStyle/>
          <a:p>
            <a:pPr lvl="0"/>
            <a:endParaRPr lang="en-US" noProof="0" smtClean="0"/>
          </a:p>
        </p:txBody>
      </p:sp>
    </p:spTree>
    <p:extLst>
      <p:ext uri="{BB962C8B-B14F-4D97-AF65-F5344CB8AC3E}">
        <p14:creationId xmlns:p14="http://schemas.microsoft.com/office/powerpoint/2010/main" val="1758839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EBF86B6-8847-4E36-88A2-3976B037C288}" type="datetimeFigureOut">
              <a:rPr lang="en-US"/>
              <a:pPr>
                <a:defRPr/>
              </a:pPr>
              <a:t>3/26/2019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FBE0902-7D5A-4E88-B1F8-0F66ED7595FC}" type="slidenum">
              <a:rPr lang="en-US" altLang="en-US"/>
              <a:pPr/>
              <a:t>‹#›</a:t>
            </a:fld>
            <a:endParaRPr lang="en-US" altLang="en-US"/>
          </a:p>
        </p:txBody>
      </p:sp>
    </p:spTree>
    <p:extLst>
      <p:ext uri="{BB962C8B-B14F-4D97-AF65-F5344CB8AC3E}">
        <p14:creationId xmlns:p14="http://schemas.microsoft.com/office/powerpoint/2010/main" val="168971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6534BEE-BE39-4563-97C2-502B92059CCA}" type="datetimeFigureOut">
              <a:rPr lang="en-US"/>
              <a:pPr>
                <a:defRPr/>
              </a:pPr>
              <a:t>3/26/2019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5428C26-0156-4CC0-8358-5D4E6BFA70B6}" type="slidenum">
              <a:rPr lang="en-US" altLang="en-US"/>
              <a:pPr/>
              <a:t>‹#›</a:t>
            </a:fld>
            <a:endParaRPr lang="en-US" altLang="en-US"/>
          </a:p>
        </p:txBody>
      </p:sp>
    </p:spTree>
    <p:extLst>
      <p:ext uri="{BB962C8B-B14F-4D97-AF65-F5344CB8AC3E}">
        <p14:creationId xmlns:p14="http://schemas.microsoft.com/office/powerpoint/2010/main" val="2209197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0687793-9A99-43F3-9427-75AC38CAA63F}" type="datetimeFigureOut">
              <a:rPr lang="en-US"/>
              <a:pPr>
                <a:defRPr/>
              </a:pPr>
              <a:t>3/26/2019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A4128E4-F821-47E4-82A8-BE33AD6622D7}" type="slidenum">
              <a:rPr lang="en-US" altLang="en-US"/>
              <a:pPr/>
              <a:t>‹#›</a:t>
            </a:fld>
            <a:endParaRPr lang="en-US" altLang="en-US"/>
          </a:p>
        </p:txBody>
      </p:sp>
    </p:spTree>
    <p:extLst>
      <p:ext uri="{BB962C8B-B14F-4D97-AF65-F5344CB8AC3E}">
        <p14:creationId xmlns:p14="http://schemas.microsoft.com/office/powerpoint/2010/main" val="1933160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D8D0BB7-6364-4D1C-845A-51B98EAF50B1}" type="datetimeFigureOut">
              <a:rPr lang="en-US"/>
              <a:pPr>
                <a:defRPr/>
              </a:pPr>
              <a:t>3/26/2019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83E55B0-49E5-4868-9E94-71038145F6B1}" type="slidenum">
              <a:rPr lang="en-US" altLang="en-US"/>
              <a:pPr/>
              <a:t>‹#›</a:t>
            </a:fld>
            <a:endParaRPr lang="en-US" altLang="en-US"/>
          </a:p>
        </p:txBody>
      </p:sp>
    </p:spTree>
    <p:extLst>
      <p:ext uri="{BB962C8B-B14F-4D97-AF65-F5344CB8AC3E}">
        <p14:creationId xmlns:p14="http://schemas.microsoft.com/office/powerpoint/2010/main" val="379210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4CDA0F6-6247-4D21-86E2-5B1BCFF9ECB3}" type="datetimeFigureOut">
              <a:rPr lang="en-US"/>
              <a:pPr>
                <a:defRPr/>
              </a:pPr>
              <a:t>3/26/2019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3964981-4864-4A53-A18F-4AE456730327}" type="slidenum">
              <a:rPr lang="en-US" altLang="en-US"/>
              <a:pPr/>
              <a:t>‹#›</a:t>
            </a:fld>
            <a:endParaRPr lang="en-US" altLang="en-US"/>
          </a:p>
        </p:txBody>
      </p:sp>
    </p:spTree>
    <p:extLst>
      <p:ext uri="{BB962C8B-B14F-4D97-AF65-F5344CB8AC3E}">
        <p14:creationId xmlns:p14="http://schemas.microsoft.com/office/powerpoint/2010/main" val="4011255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A4F170-8987-477C-A619-BB4326A7FFAA}" type="datetimeFigureOut">
              <a:rPr lang="en-US"/>
              <a:pPr>
                <a:defRPr/>
              </a:pPr>
              <a:t>3/26/2019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56A654F-A3E5-4535-B7F6-A6548EB02CEB}" type="slidenum">
              <a:rPr lang="en-US" altLang="en-US"/>
              <a:pPr/>
              <a:t>‹#›</a:t>
            </a:fld>
            <a:endParaRPr lang="en-US" altLang="en-US"/>
          </a:p>
        </p:txBody>
      </p:sp>
    </p:spTree>
    <p:extLst>
      <p:ext uri="{BB962C8B-B14F-4D97-AF65-F5344CB8AC3E}">
        <p14:creationId xmlns:p14="http://schemas.microsoft.com/office/powerpoint/2010/main" val="1393112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5496CC1-7A81-424B-B514-184A872B8759}" type="datetimeFigureOut">
              <a:rPr lang="en-US"/>
              <a:pPr>
                <a:defRPr/>
              </a:pPr>
              <a:t>3/26/2019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C7C902C-BFBB-489A-A639-22359C39E997}" type="slidenum">
              <a:rPr lang="en-US" altLang="en-US"/>
              <a:pPr/>
              <a:t>‹#›</a:t>
            </a:fld>
            <a:endParaRPr lang="en-US" altLang="en-US"/>
          </a:p>
        </p:txBody>
      </p:sp>
    </p:spTree>
    <p:extLst>
      <p:ext uri="{BB962C8B-B14F-4D97-AF65-F5344CB8AC3E}">
        <p14:creationId xmlns:p14="http://schemas.microsoft.com/office/powerpoint/2010/main" val="3147176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466F0D-C919-4A58-9F84-549A2E2F665B}" type="datetimeFigureOut">
              <a:rPr lang="en-US"/>
              <a:pPr>
                <a:defRPr/>
              </a:pPr>
              <a:t>3/26/2019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99E785-415B-4D03-8B8E-05A32D260B7F}" type="slidenum">
              <a:rPr lang="en-US" altLang="en-US"/>
              <a:pPr/>
              <a:t>‹#›</a:t>
            </a:fld>
            <a:endParaRPr lang="en-US" altLang="en-US"/>
          </a:p>
        </p:txBody>
      </p:sp>
    </p:spTree>
    <p:extLst>
      <p:ext uri="{BB962C8B-B14F-4D97-AF65-F5344CB8AC3E}">
        <p14:creationId xmlns:p14="http://schemas.microsoft.com/office/powerpoint/2010/main" val="37061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2E4EE5A-52D6-40BA-A8CD-765627EB2E21}" type="datetimeFigureOut">
              <a:rPr lang="en-US"/>
              <a:pPr>
                <a:defRPr/>
              </a:pPr>
              <a:t>3/26/2019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A973C30-B4B3-4E5B-95CF-6A7723D0E22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505200"/>
            <a:ext cx="4191000" cy="303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txBox="1">
            <a:spLocks noChangeArrowheads="1"/>
          </p:cNvSpPr>
          <p:nvPr/>
        </p:nvSpPr>
        <p:spPr bwMode="auto">
          <a:xfrm>
            <a:off x="838200" y="762000"/>
            <a:ext cx="6400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tabLst>
                <a:tab pos="688975" algn="l"/>
              </a:tabLst>
              <a:defRPr>
                <a:solidFill>
                  <a:schemeClr val="tx1"/>
                </a:solidFill>
                <a:latin typeface="Arial" panose="020B0604020202020204" pitchFamily="34" charset="0"/>
              </a:defRPr>
            </a:lvl1pPr>
            <a:lvl2pPr eaLnBrk="0" hangingPunct="0">
              <a:tabLst>
                <a:tab pos="688975" algn="l"/>
              </a:tabLst>
              <a:defRPr>
                <a:solidFill>
                  <a:schemeClr val="tx1"/>
                </a:solidFill>
                <a:latin typeface="Arial" panose="020B0604020202020204" pitchFamily="34" charset="0"/>
              </a:defRPr>
            </a:lvl2pPr>
            <a:lvl3pPr eaLnBrk="0" hangingPunct="0">
              <a:tabLst>
                <a:tab pos="688975" algn="l"/>
              </a:tabLst>
              <a:defRPr>
                <a:solidFill>
                  <a:schemeClr val="tx1"/>
                </a:solidFill>
                <a:latin typeface="Arial" panose="020B0604020202020204" pitchFamily="34" charset="0"/>
              </a:defRPr>
            </a:lvl3pPr>
            <a:lvl4pPr marL="1600200" indent="-228600" eaLnBrk="0" hangingPunct="0">
              <a:tabLst>
                <a:tab pos="688975" algn="l"/>
              </a:tabLst>
              <a:defRPr>
                <a:solidFill>
                  <a:schemeClr val="tx1"/>
                </a:solidFill>
                <a:latin typeface="Arial" panose="020B0604020202020204" pitchFamily="34" charset="0"/>
              </a:defRPr>
            </a:lvl4pPr>
            <a:lvl5pPr marL="2057400" indent="-228600" eaLnBrk="0" hangingPunct="0">
              <a:tabLst>
                <a:tab pos="688975"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688975"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688975"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688975"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688975" algn="l"/>
              </a:tabLst>
              <a:defRPr>
                <a:solidFill>
                  <a:schemeClr val="tx1"/>
                </a:solidFill>
                <a:latin typeface="Arial" panose="020B0604020202020204" pitchFamily="34" charset="0"/>
              </a:defRPr>
            </a:lvl9pPr>
          </a:lstStyle>
          <a:p>
            <a:pPr lvl="1" eaLnBrk="1" hangingPunct="1">
              <a:lnSpc>
                <a:spcPct val="90000"/>
              </a:lnSpc>
              <a:spcBef>
                <a:spcPct val="20000"/>
              </a:spcBef>
              <a:buClr>
                <a:srgbClr val="FFC000"/>
              </a:buClr>
              <a:buFont typeface="Wingdings" panose="05000000000000000000" pitchFamily="2" charset="2"/>
              <a:buChar char="§"/>
            </a:pPr>
            <a:r>
              <a:rPr lang="en-US" altLang="en-US" sz="4200">
                <a:latin typeface="Book Antiqua" panose="02040602050305030304" pitchFamily="18" charset="0"/>
              </a:rPr>
              <a:t> Futures Contracts</a:t>
            </a:r>
          </a:p>
          <a:p>
            <a:pPr lvl="2" eaLnBrk="1" hangingPunct="1">
              <a:lnSpc>
                <a:spcPct val="90000"/>
              </a:lnSpc>
              <a:spcBef>
                <a:spcPct val="20000"/>
              </a:spcBef>
              <a:buClr>
                <a:srgbClr val="92D050"/>
              </a:buClr>
              <a:buFont typeface="Wingdings" panose="05000000000000000000" pitchFamily="2" charset="2"/>
              <a:buChar char="§"/>
            </a:pPr>
            <a:r>
              <a:rPr lang="en-US" altLang="en-US" sz="3000">
                <a:latin typeface="Book Antiqua" panose="02040602050305030304" pitchFamily="18" charset="0"/>
              </a:rPr>
              <a:t>  Interest Rate Futures</a:t>
            </a:r>
          </a:p>
          <a:p>
            <a:pPr lvl="2" eaLnBrk="1" hangingPunct="1">
              <a:lnSpc>
                <a:spcPct val="90000"/>
              </a:lnSpc>
              <a:spcBef>
                <a:spcPct val="20000"/>
              </a:spcBef>
              <a:buClr>
                <a:srgbClr val="92D050"/>
              </a:buClr>
              <a:buFont typeface="Wingdings" panose="05000000000000000000" pitchFamily="2" charset="2"/>
              <a:buChar char="§"/>
            </a:pPr>
            <a:r>
              <a:rPr lang="en-US" altLang="en-US" sz="3000">
                <a:latin typeface="Book Antiqua" panose="02040602050305030304" pitchFamily="18" charset="0"/>
              </a:rPr>
              <a:t>  “Cheapest to Deliver” Bonds</a:t>
            </a:r>
          </a:p>
          <a:p>
            <a:pPr lvl="1" eaLnBrk="1" hangingPunct="1">
              <a:lnSpc>
                <a:spcPct val="90000"/>
              </a:lnSpc>
              <a:spcBef>
                <a:spcPct val="20000"/>
              </a:spcBef>
              <a:buFont typeface="Wingdings" panose="05000000000000000000" pitchFamily="2" charset="2"/>
              <a:buNone/>
            </a:pPr>
            <a:r>
              <a:rPr lang="en-US" altLang="en-US" sz="3000">
                <a:latin typeface="Book Antiqua" panose="02040602050305030304" pitchFamily="18"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7772400" cy="914400"/>
          </a:xfrm>
        </p:spPr>
        <p:txBody>
          <a:bodyPr/>
          <a:lstStyle/>
          <a:p>
            <a:pPr eaLnBrk="1" hangingPunct="1"/>
            <a:r>
              <a:rPr lang="en-US" altLang="en-US" smtClean="0"/>
              <a:t>Reversing Trades</a:t>
            </a:r>
          </a:p>
        </p:txBody>
      </p:sp>
      <p:sp>
        <p:nvSpPr>
          <p:cNvPr id="12291" name="Rectangle 3"/>
          <p:cNvSpPr>
            <a:spLocks noGrp="1" noChangeArrowheads="1"/>
          </p:cNvSpPr>
          <p:nvPr>
            <p:ph type="body" idx="1"/>
          </p:nvPr>
        </p:nvSpPr>
        <p:spPr>
          <a:xfrm>
            <a:off x="685800" y="1295400"/>
            <a:ext cx="7772400" cy="4953000"/>
          </a:xfrm>
        </p:spPr>
        <p:txBody>
          <a:bodyPr/>
          <a:lstStyle/>
          <a:p>
            <a:pPr eaLnBrk="1" hangingPunct="1">
              <a:lnSpc>
                <a:spcPct val="80000"/>
              </a:lnSpc>
            </a:pPr>
            <a:r>
              <a:rPr lang="en-US" altLang="en-US" sz="2800" smtClean="0"/>
              <a:t>Most contracts don’t make it all the way to the delivery date.</a:t>
            </a:r>
          </a:p>
          <a:p>
            <a:pPr eaLnBrk="1" hangingPunct="1">
              <a:lnSpc>
                <a:spcPct val="80000"/>
              </a:lnSpc>
            </a:pPr>
            <a:endParaRPr lang="en-US" altLang="en-US" sz="2800" smtClean="0"/>
          </a:p>
          <a:p>
            <a:pPr eaLnBrk="1" hangingPunct="1">
              <a:lnSpc>
                <a:spcPct val="80000"/>
              </a:lnSpc>
            </a:pPr>
            <a:r>
              <a:rPr lang="en-US" altLang="en-US" sz="2800" smtClean="0"/>
              <a:t>A reversing trade can be made to lock in a profit or loss at any time prior to the delivery date.</a:t>
            </a:r>
          </a:p>
          <a:p>
            <a:pPr eaLnBrk="1" hangingPunct="1">
              <a:lnSpc>
                <a:spcPct val="80000"/>
              </a:lnSpc>
            </a:pPr>
            <a:endParaRPr lang="en-US" altLang="en-US" sz="2800" smtClean="0"/>
          </a:p>
          <a:p>
            <a:pPr eaLnBrk="1" hangingPunct="1">
              <a:lnSpc>
                <a:spcPct val="80000"/>
              </a:lnSpc>
            </a:pPr>
            <a:r>
              <a:rPr lang="en-US" altLang="en-US" sz="2800" smtClean="0"/>
              <a:t>If you’re LONG a futures contract, SHORT the same contract.</a:t>
            </a:r>
          </a:p>
          <a:p>
            <a:pPr eaLnBrk="1" hangingPunct="1">
              <a:lnSpc>
                <a:spcPct val="80000"/>
              </a:lnSpc>
            </a:pPr>
            <a:endParaRPr lang="en-US" altLang="en-US" sz="2800" smtClean="0"/>
          </a:p>
          <a:p>
            <a:pPr eaLnBrk="1" hangingPunct="1">
              <a:lnSpc>
                <a:spcPct val="80000"/>
              </a:lnSpc>
            </a:pPr>
            <a:r>
              <a:rPr lang="en-US" altLang="en-US" sz="2800" smtClean="0"/>
              <a:t>If you’re SHORT a futures contract, take a LONG position in the same contract.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685800" y="228600"/>
            <a:ext cx="7772400" cy="914400"/>
          </a:xfrm>
        </p:spPr>
        <p:txBody>
          <a:bodyPr rtlCol="0">
            <a:normAutofit fontScale="90000"/>
          </a:bodyPr>
          <a:lstStyle/>
          <a:p>
            <a:pPr eaLnBrk="1" fontAlgn="auto" hangingPunct="1">
              <a:spcAft>
                <a:spcPts val="0"/>
              </a:spcAft>
              <a:defRPr/>
            </a:pPr>
            <a:r>
              <a:rPr lang="en-US" sz="3200" smtClean="0"/>
              <a:t>What if no reversing transaction made? What gets delivered on Delivery Day?</a:t>
            </a:r>
          </a:p>
        </p:txBody>
      </p:sp>
      <p:sp>
        <p:nvSpPr>
          <p:cNvPr id="13315" name="Rectangle 3"/>
          <p:cNvSpPr>
            <a:spLocks noGrp="1" noChangeArrowheads="1"/>
          </p:cNvSpPr>
          <p:nvPr>
            <p:ph type="body" idx="1"/>
          </p:nvPr>
        </p:nvSpPr>
        <p:spPr>
          <a:xfrm>
            <a:off x="685800" y="1600200"/>
            <a:ext cx="7772400" cy="4876800"/>
          </a:xfrm>
        </p:spPr>
        <p:txBody>
          <a:bodyPr/>
          <a:lstStyle/>
          <a:p>
            <a:pPr eaLnBrk="1" hangingPunct="1">
              <a:lnSpc>
                <a:spcPct val="90000"/>
              </a:lnSpc>
            </a:pPr>
            <a:r>
              <a:rPr lang="en-US" altLang="en-US" dirty="0" smtClean="0"/>
              <a:t>For the CBOT (Chicago Board of Trade) 30-year US Treasury-bond futures, the seller (who must deliver the bond to the buyer), can deliver any one of about 20 bonds that satisfy the following conditions:</a:t>
            </a:r>
          </a:p>
          <a:p>
            <a:pPr eaLnBrk="1" hangingPunct="1">
              <a:lnSpc>
                <a:spcPct val="90000"/>
              </a:lnSpc>
            </a:pPr>
            <a:r>
              <a:rPr lang="en-US" altLang="en-US" sz="2200" dirty="0" smtClean="0"/>
              <a:t>The maturity of the Treasury Bond must be more than 15 years out and not callable within those 15 years. And it cannot have a maturity greater then 25 years (Ultra Treasury Bond Futures Contracts cover this market) </a:t>
            </a:r>
          </a:p>
          <a:p>
            <a:pPr eaLnBrk="1" hangingPunct="1">
              <a:lnSpc>
                <a:spcPct val="90000"/>
              </a:lnSpc>
            </a:pPr>
            <a:endParaRPr lang="en-US" altLang="en-US" sz="2200" dirty="0" smtClean="0"/>
          </a:p>
          <a:p>
            <a:pPr eaLnBrk="1" hangingPunct="1">
              <a:lnSpc>
                <a:spcPct val="90000"/>
              </a:lnSpc>
            </a:pPr>
            <a:r>
              <a:rPr lang="en-US" altLang="en-US" sz="2200" dirty="0" smtClean="0"/>
              <a:t>The bonds which are acceptable for delivery, are listed by the CBOT just prior to the start of trading on a contract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the Short’s Incentive?</a:t>
            </a:r>
          </a:p>
        </p:txBody>
      </p:sp>
      <p:sp>
        <p:nvSpPr>
          <p:cNvPr id="14339" name="Rectangle 3"/>
          <p:cNvSpPr>
            <a:spLocks noGrp="1" noChangeArrowheads="1"/>
          </p:cNvSpPr>
          <p:nvPr>
            <p:ph type="body" idx="1"/>
          </p:nvPr>
        </p:nvSpPr>
        <p:spPr/>
        <p:txBody>
          <a:bodyPr/>
          <a:lstStyle/>
          <a:p>
            <a:pPr eaLnBrk="1" hangingPunct="1"/>
            <a:r>
              <a:rPr lang="en-US" altLang="en-US" sz="2800" dirty="0" smtClean="0"/>
              <a:t>The seller can deliver any of the bonds that the CBOT has listed as acceptable for delivery – and they get to pick the day of the month to make the delivery.</a:t>
            </a:r>
          </a:p>
          <a:p>
            <a:pPr eaLnBrk="1" hangingPunct="1"/>
            <a:endParaRPr lang="en-US" altLang="en-US" sz="2800" dirty="0" smtClean="0"/>
          </a:p>
          <a:p>
            <a:pPr eaLnBrk="1" hangingPunct="1"/>
            <a:r>
              <a:rPr lang="en-US" altLang="en-US" sz="2800" dirty="0" smtClean="0"/>
              <a:t>Therefore there is an incentive to buy the cheapest bond in the market, and deliver it to the buyer for the agreed upon futures contract price up front. This bond is called the “Cheapest to Deliver.””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844550" y="228600"/>
            <a:ext cx="7550150" cy="636588"/>
          </a:xfrm>
        </p:spPr>
        <p:txBody>
          <a:bodyPr rtlCol="0">
            <a:normAutofit fontScale="90000"/>
          </a:bodyPr>
          <a:lstStyle/>
          <a:p>
            <a:pPr eaLnBrk="1" fontAlgn="auto" hangingPunct="1">
              <a:spcAft>
                <a:spcPts val="0"/>
              </a:spcAft>
              <a:defRPr/>
            </a:pPr>
            <a:r>
              <a:rPr lang="en-US" sz="4000" b="1" smtClean="0"/>
              <a:t>Conversion Factors</a:t>
            </a:r>
          </a:p>
        </p:txBody>
      </p:sp>
      <p:sp>
        <p:nvSpPr>
          <p:cNvPr id="16387" name="Rectangle 3"/>
          <p:cNvSpPr>
            <a:spLocks noGrp="1" noChangeArrowheads="1"/>
          </p:cNvSpPr>
          <p:nvPr>
            <p:ph type="body" idx="1"/>
          </p:nvPr>
        </p:nvSpPr>
        <p:spPr>
          <a:xfrm>
            <a:off x="609600" y="1066800"/>
            <a:ext cx="8077200" cy="5257800"/>
          </a:xfrm>
        </p:spPr>
        <p:txBody>
          <a:bodyPr/>
          <a:lstStyle/>
          <a:p>
            <a:pPr eaLnBrk="1" hangingPunct="1">
              <a:lnSpc>
                <a:spcPct val="90000"/>
              </a:lnSpc>
            </a:pPr>
            <a:r>
              <a:rPr lang="en-US" altLang="en-US" sz="2200" dirty="0" smtClean="0"/>
              <a:t>The CBOT has devised a “conversion factor” to help equalize the values of the bonds that are eligible for delivery.</a:t>
            </a:r>
          </a:p>
          <a:p>
            <a:pPr eaLnBrk="1" hangingPunct="1">
              <a:lnSpc>
                <a:spcPct val="90000"/>
              </a:lnSpc>
            </a:pPr>
            <a:r>
              <a:rPr lang="en-US" altLang="en-US" sz="2200" dirty="0" smtClean="0"/>
              <a:t>These conversion factors are assigned to each bond just prior to the start of trading in a contract so that each bond which is acceptable for delivery has the same value when multiplied by the conversion factor.</a:t>
            </a:r>
          </a:p>
          <a:p>
            <a:pPr eaLnBrk="1" hangingPunct="1">
              <a:lnSpc>
                <a:spcPct val="90000"/>
              </a:lnSpc>
            </a:pPr>
            <a:r>
              <a:rPr lang="en-US" altLang="en-US" sz="2200" dirty="0" smtClean="0"/>
              <a:t>The bond’s conversion factor defines the price received by the seller.</a:t>
            </a:r>
          </a:p>
          <a:p>
            <a:pPr eaLnBrk="1" hangingPunct="1">
              <a:lnSpc>
                <a:spcPct val="90000"/>
              </a:lnSpc>
            </a:pPr>
            <a:r>
              <a:rPr lang="en-US" altLang="en-US" sz="2200" dirty="0" smtClean="0"/>
              <a:t>The amount to be received by the seller is the product of the delivered bond’s conversion factor and the most recently quoted forward price. (Since at this point, the contract has stopped trading, this will be the last trade placed for the particular Treasury Futures Contract). </a:t>
            </a:r>
          </a:p>
          <a:p>
            <a:pPr eaLnBrk="1" hangingPunct="1">
              <a:lnSpc>
                <a:spcPct val="90000"/>
              </a:lnSpc>
            </a:pPr>
            <a:r>
              <a:rPr lang="en-US" altLang="en-US" sz="2200" dirty="0" smtClean="0"/>
              <a:t>Cash received by seller for bond delivered =</a:t>
            </a:r>
          </a:p>
          <a:p>
            <a:pPr eaLnBrk="1" hangingPunct="1">
              <a:lnSpc>
                <a:spcPct val="90000"/>
              </a:lnSpc>
              <a:buFont typeface="Wingdings" panose="05000000000000000000" pitchFamily="2" charset="2"/>
              <a:buNone/>
            </a:pPr>
            <a:r>
              <a:rPr lang="en-US" altLang="en-US" sz="2200" dirty="0" smtClean="0"/>
              <a:t>	 	</a:t>
            </a:r>
            <a:r>
              <a:rPr lang="en-US" altLang="en-US" sz="2200" b="1" dirty="0" smtClean="0"/>
              <a:t>Most Recent Futures Price × Contract size ×  			Conversion factor   +   Accrued interest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Calculating the Conversion Factor</a:t>
            </a:r>
          </a:p>
        </p:txBody>
      </p:sp>
      <p:sp>
        <p:nvSpPr>
          <p:cNvPr id="17411" name="Rectangle 3"/>
          <p:cNvSpPr>
            <a:spLocks noGrp="1" noChangeArrowheads="1"/>
          </p:cNvSpPr>
          <p:nvPr>
            <p:ph type="body" idx="1"/>
          </p:nvPr>
        </p:nvSpPr>
        <p:spPr/>
        <p:txBody>
          <a:bodyPr/>
          <a:lstStyle/>
          <a:p>
            <a:pPr eaLnBrk="1" hangingPunct="1">
              <a:lnSpc>
                <a:spcPct val="80000"/>
              </a:lnSpc>
            </a:pPr>
            <a:r>
              <a:rPr lang="en-US" altLang="en-US" sz="2800" dirty="0" smtClean="0"/>
              <a:t>Remember that “fictitious” 6% Treasury bond with a 30 year maturity?</a:t>
            </a:r>
          </a:p>
          <a:p>
            <a:pPr eaLnBrk="1" hangingPunct="1">
              <a:lnSpc>
                <a:spcPct val="80000"/>
              </a:lnSpc>
            </a:pPr>
            <a:endParaRPr lang="en-US" altLang="en-US" sz="2800" dirty="0" smtClean="0"/>
          </a:p>
          <a:p>
            <a:pPr eaLnBrk="1" hangingPunct="1">
              <a:lnSpc>
                <a:spcPct val="80000"/>
              </a:lnSpc>
            </a:pPr>
            <a:r>
              <a:rPr lang="en-US" altLang="en-US" sz="2800" dirty="0" smtClean="0"/>
              <a:t>Well, the conversion factor equates this “fictitious” bond with the bond that is acceptable for delivery. </a:t>
            </a:r>
          </a:p>
          <a:p>
            <a:pPr eaLnBrk="1" hangingPunct="1">
              <a:lnSpc>
                <a:spcPct val="80000"/>
              </a:lnSpc>
            </a:pPr>
            <a:endParaRPr lang="en-US" altLang="en-US" sz="2800" dirty="0" smtClean="0"/>
          </a:p>
          <a:p>
            <a:pPr eaLnBrk="1" hangingPunct="1">
              <a:lnSpc>
                <a:spcPct val="80000"/>
              </a:lnSpc>
            </a:pPr>
            <a:r>
              <a:rPr lang="en-US" altLang="en-US" sz="2800" dirty="0" smtClean="0"/>
              <a:t>It does this by discounting the cash flows of </a:t>
            </a:r>
            <a:r>
              <a:rPr lang="en-US" altLang="en-US" sz="2800" dirty="0" smtClean="0"/>
              <a:t>each of the “acceptable for delivery” bonds </a:t>
            </a:r>
            <a:r>
              <a:rPr lang="en-US" altLang="en-US" sz="2800" dirty="0" smtClean="0"/>
              <a:t>at 6%.  That is, it calculates the price of </a:t>
            </a:r>
            <a:r>
              <a:rPr lang="en-US" altLang="en-US" sz="2800" dirty="0" smtClean="0"/>
              <a:t>a deliverable bond </a:t>
            </a:r>
            <a:r>
              <a:rPr lang="en-US" altLang="en-US" sz="2800" dirty="0" smtClean="0"/>
              <a:t>that would make it yield 6</a:t>
            </a:r>
            <a:r>
              <a:rPr lang="en-US" altLang="en-US" sz="2800" dirty="0" smtClean="0"/>
              <a:t>% </a:t>
            </a:r>
            <a:r>
              <a:rPr lang="en-US" altLang="en-US" sz="2800" b="1" dirty="0" smtClean="0"/>
              <a:t>when trading in the contract starts</a:t>
            </a:r>
            <a:r>
              <a:rPr lang="en-US" altLang="en-US" sz="2800" dirty="0" smtClean="0"/>
              <a:t>. </a:t>
            </a:r>
            <a:endParaRPr lang="en-US" altLang="en-US" sz="2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Conversion Calculation</a:t>
            </a:r>
          </a:p>
        </p:txBody>
      </p:sp>
      <p:sp>
        <p:nvSpPr>
          <p:cNvPr id="18435" name="Rectangle 3"/>
          <p:cNvSpPr>
            <a:spLocks noGrp="1" noChangeArrowheads="1"/>
          </p:cNvSpPr>
          <p:nvPr>
            <p:ph type="body" idx="1"/>
          </p:nvPr>
        </p:nvSpPr>
        <p:spPr/>
        <p:txBody>
          <a:bodyPr/>
          <a:lstStyle/>
          <a:p>
            <a:pPr eaLnBrk="1" hangingPunct="1">
              <a:lnSpc>
                <a:spcPct val="80000"/>
              </a:lnSpc>
            </a:pPr>
            <a:r>
              <a:rPr lang="en-US" altLang="en-US" sz="2800" dirty="0" smtClean="0"/>
              <a:t>Suppose the bond to be delivered was a 20 year, 11% semi-annual coupon bond.</a:t>
            </a:r>
          </a:p>
          <a:p>
            <a:pPr eaLnBrk="1" hangingPunct="1">
              <a:lnSpc>
                <a:spcPct val="80000"/>
              </a:lnSpc>
            </a:pPr>
            <a:endParaRPr lang="en-US" altLang="en-US" sz="2800" dirty="0" smtClean="0"/>
          </a:p>
          <a:p>
            <a:pPr eaLnBrk="1" hangingPunct="1">
              <a:lnSpc>
                <a:spcPct val="80000"/>
              </a:lnSpc>
            </a:pPr>
            <a:r>
              <a:rPr lang="en-US" altLang="en-US" sz="2800" dirty="0" smtClean="0"/>
              <a:t>Calculate the price of this bond at a YTM of 6% (3% each of the 40 periods).</a:t>
            </a:r>
          </a:p>
          <a:p>
            <a:pPr eaLnBrk="1" hangingPunct="1">
              <a:lnSpc>
                <a:spcPct val="80000"/>
              </a:lnSpc>
            </a:pPr>
            <a:endParaRPr lang="en-US" altLang="en-US" sz="2800" dirty="0" smtClean="0"/>
          </a:p>
          <a:p>
            <a:pPr eaLnBrk="1" hangingPunct="1">
              <a:lnSpc>
                <a:spcPct val="80000"/>
              </a:lnSpc>
            </a:pPr>
            <a:r>
              <a:rPr lang="en-US" altLang="en-US" sz="2800" dirty="0" smtClean="0"/>
              <a:t>Equals $1,577.87. 	Use PV calculations  to price (FV = 1000, PMT = 55, </a:t>
            </a:r>
            <a:r>
              <a:rPr lang="en-US" altLang="en-US" sz="2800" dirty="0" err="1" smtClean="0"/>
              <a:t>Nper</a:t>
            </a:r>
            <a:r>
              <a:rPr lang="en-US" altLang="en-US" sz="2800" dirty="0" smtClean="0"/>
              <a:t> </a:t>
            </a:r>
            <a:r>
              <a:rPr lang="en-US" altLang="en-US" sz="2800" dirty="0" smtClean="0"/>
              <a:t>= 40, </a:t>
            </a:r>
            <a:r>
              <a:rPr lang="en-US" altLang="en-US" sz="2800" dirty="0" smtClean="0"/>
              <a:t>rate</a:t>
            </a:r>
            <a:r>
              <a:rPr lang="en-US" altLang="en-US" sz="2800" dirty="0" smtClean="0"/>
              <a:t> </a:t>
            </a:r>
            <a:r>
              <a:rPr lang="en-US" altLang="en-US" sz="2800" dirty="0" smtClean="0"/>
              <a:t>= </a:t>
            </a:r>
            <a:r>
              <a:rPr lang="en-US" altLang="en-US" sz="2800" dirty="0" smtClean="0"/>
              <a:t>3%)</a:t>
            </a:r>
            <a:endParaRPr lang="en-US" altLang="en-US" sz="2800" dirty="0" smtClean="0"/>
          </a:p>
          <a:p>
            <a:pPr eaLnBrk="1" hangingPunct="1">
              <a:lnSpc>
                <a:spcPct val="80000"/>
              </a:lnSpc>
            </a:pPr>
            <a:endParaRPr lang="en-US" altLang="en-US" sz="2800" dirty="0" smtClean="0"/>
          </a:p>
          <a:p>
            <a:pPr eaLnBrk="1" hangingPunct="1">
              <a:lnSpc>
                <a:spcPct val="80000"/>
              </a:lnSpc>
            </a:pPr>
            <a:r>
              <a:rPr lang="en-US" altLang="en-US" sz="2800" dirty="0" smtClean="0"/>
              <a:t>Now divide by the par value to get the conversion factor:   $1,577.87 / $1000 = 1.57787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3200" dirty="0" smtClean="0"/>
              <a:t>Finally, calculate what the seller will receive if this bond is delivered</a:t>
            </a:r>
          </a:p>
        </p:txBody>
      </p:sp>
      <p:sp>
        <p:nvSpPr>
          <p:cNvPr id="19459" name="Rectangle 3"/>
          <p:cNvSpPr>
            <a:spLocks noGrp="1" noChangeArrowheads="1"/>
          </p:cNvSpPr>
          <p:nvPr>
            <p:ph type="body" idx="1"/>
          </p:nvPr>
        </p:nvSpPr>
        <p:spPr>
          <a:xfrm>
            <a:off x="685800" y="1752600"/>
            <a:ext cx="7772400" cy="4800600"/>
          </a:xfrm>
        </p:spPr>
        <p:txBody>
          <a:bodyPr/>
          <a:lstStyle/>
          <a:p>
            <a:pPr eaLnBrk="1" hangingPunct="1">
              <a:lnSpc>
                <a:spcPct val="90000"/>
              </a:lnSpc>
            </a:pPr>
            <a:r>
              <a:rPr lang="en-US" altLang="en-US" smtClean="0"/>
              <a:t>The bond to be delivered:</a:t>
            </a:r>
          </a:p>
          <a:p>
            <a:pPr lvl="1" eaLnBrk="1" hangingPunct="1">
              <a:lnSpc>
                <a:spcPct val="90000"/>
              </a:lnSpc>
            </a:pPr>
            <a:r>
              <a:rPr lang="en-US" altLang="en-US" smtClean="0"/>
              <a:t>11%, 20 year bond.</a:t>
            </a:r>
          </a:p>
          <a:p>
            <a:pPr lvl="1" eaLnBrk="1" hangingPunct="1">
              <a:lnSpc>
                <a:spcPct val="90000"/>
              </a:lnSpc>
            </a:pPr>
            <a:r>
              <a:rPr lang="en-US" altLang="en-US" smtClean="0"/>
              <a:t>Conversion factor 1.57787</a:t>
            </a:r>
          </a:p>
          <a:p>
            <a:pPr lvl="1" eaLnBrk="1" hangingPunct="1">
              <a:lnSpc>
                <a:spcPct val="90000"/>
              </a:lnSpc>
            </a:pPr>
            <a:r>
              <a:rPr lang="en-US" altLang="en-US" smtClean="0"/>
              <a:t>Suppose Accrued Interest of $40 per bond ($100,000 / $1000 = 100 bonds per contract)</a:t>
            </a:r>
          </a:p>
          <a:p>
            <a:pPr lvl="1" eaLnBrk="1" hangingPunct="1">
              <a:lnSpc>
                <a:spcPct val="90000"/>
              </a:lnSpc>
            </a:pPr>
            <a:r>
              <a:rPr lang="en-US" altLang="en-US" smtClean="0"/>
              <a:t>Suppose last futures trade was 104.345%</a:t>
            </a:r>
          </a:p>
          <a:p>
            <a:pPr lvl="1" eaLnBrk="1" hangingPunct="1">
              <a:lnSpc>
                <a:spcPct val="90000"/>
              </a:lnSpc>
            </a:pPr>
            <a:endParaRPr lang="en-US" altLang="en-US" smtClean="0"/>
          </a:p>
          <a:p>
            <a:pPr lvl="1" eaLnBrk="1" hangingPunct="1">
              <a:lnSpc>
                <a:spcPct val="90000"/>
              </a:lnSpc>
            </a:pPr>
            <a:r>
              <a:rPr lang="en-US" altLang="en-US" smtClean="0"/>
              <a:t>Seller gets: 104.345%*$100,000*1.57787 + ($40*100) = $168,642.85</a:t>
            </a:r>
          </a:p>
          <a:p>
            <a:pPr lvl="1" eaLnBrk="1" hangingPunct="1">
              <a:lnSpc>
                <a:spcPct val="90000"/>
              </a:lnSpc>
            </a:pPr>
            <a:endParaRPr lang="en-US"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Cheapest to Deliver Bond</a:t>
            </a:r>
            <a:endParaRPr lang="en-US" dirty="0"/>
          </a:p>
        </p:txBody>
      </p:sp>
      <p:sp>
        <p:nvSpPr>
          <p:cNvPr id="3" name="Content Placeholder 2"/>
          <p:cNvSpPr>
            <a:spLocks noGrp="1"/>
          </p:cNvSpPr>
          <p:nvPr>
            <p:ph idx="1"/>
          </p:nvPr>
        </p:nvSpPr>
        <p:spPr>
          <a:xfrm>
            <a:off x="463296" y="1219200"/>
            <a:ext cx="8229600" cy="5105400"/>
          </a:xfrm>
        </p:spPr>
        <p:txBody>
          <a:bodyPr/>
          <a:lstStyle/>
          <a:p>
            <a:r>
              <a:rPr lang="en-US" dirty="0" smtClean="0"/>
              <a:t>Of course, as weeks and months go by while a particular T-bond futures contract is trading, the various “acceptable for delivery” bonds will not all change price exactly in unison. </a:t>
            </a:r>
          </a:p>
          <a:p>
            <a:r>
              <a:rPr lang="en-US" dirty="0" smtClean="0"/>
              <a:t>This means that one of those bonds, when multiplied by its conversion factor will be the cheapest to deliver and all traders assume that it will be the one delivered </a:t>
            </a:r>
          </a:p>
          <a:p>
            <a:r>
              <a:rPr lang="en-US" dirty="0" smtClean="0"/>
              <a:t>Thus, the contract will trade off the price for that bond.</a:t>
            </a:r>
            <a:endParaRPr lang="en-US" dirty="0"/>
          </a:p>
        </p:txBody>
      </p:sp>
    </p:spTree>
    <p:extLst>
      <p:ext uri="{BB962C8B-B14F-4D97-AF65-F5344CB8AC3E}">
        <p14:creationId xmlns:p14="http://schemas.microsoft.com/office/powerpoint/2010/main" val="100947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914400"/>
          </a:xfrm>
        </p:spPr>
        <p:txBody>
          <a:bodyPr/>
          <a:lstStyle/>
          <a:p>
            <a:pPr eaLnBrk="1" hangingPunct="1"/>
            <a:r>
              <a:rPr lang="en-US" altLang="en-US" smtClean="0"/>
              <a:t>Treasury Bond Futures</a:t>
            </a:r>
          </a:p>
        </p:txBody>
      </p:sp>
      <p:sp>
        <p:nvSpPr>
          <p:cNvPr id="4099" name="Rectangle 3"/>
          <p:cNvSpPr>
            <a:spLocks noGrp="1" noChangeArrowheads="1"/>
          </p:cNvSpPr>
          <p:nvPr>
            <p:ph type="body" idx="1"/>
          </p:nvPr>
        </p:nvSpPr>
        <p:spPr>
          <a:xfrm>
            <a:off x="713232" y="1197864"/>
            <a:ext cx="7772400" cy="5029200"/>
          </a:xfrm>
        </p:spPr>
        <p:txBody>
          <a:bodyPr/>
          <a:lstStyle/>
          <a:p>
            <a:pPr eaLnBrk="1" hangingPunct="1">
              <a:lnSpc>
                <a:spcPct val="80000"/>
              </a:lnSpc>
            </a:pPr>
            <a:r>
              <a:rPr lang="en-US" altLang="en-US" sz="2800" dirty="0" smtClean="0"/>
              <a:t>Also called Interest Rate Futures. </a:t>
            </a:r>
          </a:p>
          <a:p>
            <a:pPr lvl="1" eaLnBrk="1" hangingPunct="1">
              <a:lnSpc>
                <a:spcPct val="80000"/>
              </a:lnSpc>
            </a:pPr>
            <a:r>
              <a:rPr lang="en-US" altLang="en-US" sz="2000" dirty="0" smtClean="0"/>
              <a:t>(since bond prices are driven by interest rate changes)</a:t>
            </a:r>
            <a:r>
              <a:rPr lang="en-US" altLang="en-US" sz="2400" dirty="0" smtClean="0"/>
              <a:t>.</a:t>
            </a:r>
          </a:p>
          <a:p>
            <a:pPr eaLnBrk="1" hangingPunct="1">
              <a:lnSpc>
                <a:spcPct val="80000"/>
              </a:lnSpc>
            </a:pPr>
            <a:endParaRPr lang="en-US" altLang="en-US" sz="2800" dirty="0" smtClean="0"/>
          </a:p>
          <a:p>
            <a:pPr eaLnBrk="1" hangingPunct="1">
              <a:lnSpc>
                <a:spcPct val="80000"/>
              </a:lnSpc>
            </a:pPr>
            <a:r>
              <a:rPr lang="en-US" altLang="en-US" sz="2800" dirty="0" smtClean="0"/>
              <a:t>More complicated than commodity futures (conceptually and computationally – especially when delivery occurs).</a:t>
            </a:r>
          </a:p>
          <a:p>
            <a:pPr eaLnBrk="1" hangingPunct="1">
              <a:lnSpc>
                <a:spcPct val="80000"/>
              </a:lnSpc>
            </a:pPr>
            <a:endParaRPr lang="en-US" altLang="en-US" sz="2800" dirty="0" smtClean="0"/>
          </a:p>
          <a:p>
            <a:pPr eaLnBrk="1" hangingPunct="1">
              <a:lnSpc>
                <a:spcPct val="80000"/>
              </a:lnSpc>
            </a:pPr>
            <a:r>
              <a:rPr lang="en-US" altLang="en-US" sz="2800" dirty="0" smtClean="0"/>
              <a:t>Extremely liquid market due to their popularity.</a:t>
            </a:r>
          </a:p>
          <a:p>
            <a:pPr eaLnBrk="1" hangingPunct="1">
              <a:lnSpc>
                <a:spcPct val="80000"/>
              </a:lnSpc>
            </a:pPr>
            <a:endParaRPr lang="en-US" altLang="en-US" sz="2800" dirty="0" smtClean="0"/>
          </a:p>
          <a:p>
            <a:pPr eaLnBrk="1" hangingPunct="1">
              <a:lnSpc>
                <a:spcPct val="80000"/>
              </a:lnSpc>
            </a:pPr>
            <a:r>
              <a:rPr lang="en-US" altLang="en-US" sz="2800" dirty="0" smtClean="0"/>
              <a:t>Contract Size is $100,000 for Treasury Bond Futures.</a:t>
            </a:r>
          </a:p>
          <a:p>
            <a:pPr eaLnBrk="1" hangingPunct="1">
              <a:lnSpc>
                <a:spcPct val="80000"/>
              </a:lnSpc>
              <a:buFont typeface="Arial" panose="020B0604020202020204" pitchFamily="34" charset="0"/>
              <a:buNone/>
            </a:pPr>
            <a:endParaRPr lang="en-US" altLang="en-US" sz="2800" dirty="0" smtClean="0"/>
          </a:p>
          <a:p>
            <a:pPr eaLnBrk="1" hangingPunct="1">
              <a:lnSpc>
                <a:spcPct val="80000"/>
              </a:lnSpc>
            </a:pPr>
            <a:r>
              <a:rPr lang="en-US" altLang="en-US" sz="2800" dirty="0" smtClean="0"/>
              <a:t>Treasury Note and T-bill Futures also exist.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The Contract Timeline</a:t>
            </a:r>
          </a:p>
        </p:txBody>
      </p:sp>
      <p:grpSp>
        <p:nvGrpSpPr>
          <p:cNvPr id="5123" name="Group 7"/>
          <p:cNvGrpSpPr>
            <a:grpSpLocks/>
          </p:cNvGrpSpPr>
          <p:nvPr/>
        </p:nvGrpSpPr>
        <p:grpSpPr bwMode="auto">
          <a:xfrm>
            <a:off x="1143000" y="1447800"/>
            <a:ext cx="6934200" cy="457200"/>
            <a:chOff x="720" y="1536"/>
            <a:chExt cx="4368" cy="288"/>
          </a:xfrm>
        </p:grpSpPr>
        <p:sp>
          <p:nvSpPr>
            <p:cNvPr id="5125" name="Line 4"/>
            <p:cNvSpPr>
              <a:spLocks noChangeShapeType="1"/>
            </p:cNvSpPr>
            <p:nvPr/>
          </p:nvSpPr>
          <p:spPr bwMode="auto">
            <a:xfrm>
              <a:off x="720" y="1680"/>
              <a:ext cx="4368" cy="0"/>
            </a:xfrm>
            <a:prstGeom prst="line">
              <a:avLst/>
            </a:prstGeom>
            <a:noFill/>
            <a:ln w="412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126" name="Line 5"/>
            <p:cNvSpPr>
              <a:spLocks noChangeShapeType="1"/>
            </p:cNvSpPr>
            <p:nvPr/>
          </p:nvSpPr>
          <p:spPr bwMode="auto">
            <a:xfrm>
              <a:off x="720" y="1536"/>
              <a:ext cx="0" cy="288"/>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127" name="Line 6"/>
            <p:cNvSpPr>
              <a:spLocks noChangeShapeType="1"/>
            </p:cNvSpPr>
            <p:nvPr/>
          </p:nvSpPr>
          <p:spPr bwMode="auto">
            <a:xfrm>
              <a:off x="5088" y="1536"/>
              <a:ext cx="0" cy="288"/>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5124" name="Text Box 8"/>
          <p:cNvSpPr txBox="1">
            <a:spLocks noChangeArrowheads="1"/>
          </p:cNvSpPr>
          <p:nvPr/>
        </p:nvSpPr>
        <p:spPr bwMode="auto">
          <a:xfrm>
            <a:off x="1219200" y="2743200"/>
            <a:ext cx="69342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465138" indent="-4651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Clr>
                <a:schemeClr val="accent2"/>
              </a:buClr>
              <a:buFont typeface="Wingdings" panose="05000000000000000000" pitchFamily="2" charset="2"/>
              <a:buChar char="q"/>
            </a:pPr>
            <a:r>
              <a:rPr lang="en-US" altLang="en-US" dirty="0">
                <a:latin typeface="Calibri" panose="020F0502020204030204" pitchFamily="34" charset="0"/>
              </a:rPr>
              <a:t>The buyer of a Treasury Bond Futures contract is agreeing to buy a </a:t>
            </a:r>
            <a:r>
              <a:rPr lang="en-US" altLang="en-US" u="sng" dirty="0">
                <a:latin typeface="Calibri" panose="020F0502020204030204" pitchFamily="34" charset="0"/>
              </a:rPr>
              <a:t>fictitious</a:t>
            </a:r>
            <a:r>
              <a:rPr lang="en-US" altLang="en-US" dirty="0">
                <a:latin typeface="Calibri" panose="020F0502020204030204" pitchFamily="34" charset="0"/>
              </a:rPr>
              <a:t> 6%, </a:t>
            </a:r>
            <a:r>
              <a:rPr lang="en-US" altLang="en-US" dirty="0" smtClean="0">
                <a:latin typeface="Calibri" panose="020F0502020204030204" pitchFamily="34" charset="0"/>
              </a:rPr>
              <a:t>30-year </a:t>
            </a:r>
            <a:r>
              <a:rPr lang="en-US" altLang="en-US" dirty="0">
                <a:latin typeface="Calibri" panose="020F0502020204030204" pitchFamily="34" charset="0"/>
              </a:rPr>
              <a:t>Treasury Bond at some time in the future (the delivery date).</a:t>
            </a:r>
          </a:p>
          <a:p>
            <a:pPr eaLnBrk="1" hangingPunct="1">
              <a:spcBef>
                <a:spcPct val="50000"/>
              </a:spcBef>
              <a:buClr>
                <a:schemeClr val="accent2"/>
              </a:buClr>
              <a:buFont typeface="Wingdings" panose="05000000000000000000" pitchFamily="2" charset="2"/>
              <a:buChar char="q"/>
            </a:pPr>
            <a:endParaRPr lang="en-US" altLang="en-US" sz="1400" dirty="0">
              <a:latin typeface="Calibri" panose="020F0502020204030204" pitchFamily="34" charset="0"/>
            </a:endParaRPr>
          </a:p>
          <a:p>
            <a:pPr eaLnBrk="1" hangingPunct="1">
              <a:spcBef>
                <a:spcPct val="50000"/>
              </a:spcBef>
              <a:buClr>
                <a:schemeClr val="accent2"/>
              </a:buClr>
              <a:buFont typeface="Wingdings" panose="05000000000000000000" pitchFamily="2" charset="2"/>
              <a:buChar char="q"/>
            </a:pPr>
            <a:r>
              <a:rPr lang="en-US" altLang="en-US" dirty="0">
                <a:latin typeface="Calibri" panose="020F0502020204030204" pitchFamily="34" charset="0"/>
              </a:rPr>
              <a:t>The seller of a Treasury Bond Futures contract is agreeing to deliver the </a:t>
            </a:r>
            <a:r>
              <a:rPr lang="en-US" altLang="en-US" u="sng" dirty="0">
                <a:latin typeface="Calibri" panose="020F0502020204030204" pitchFamily="34" charset="0"/>
              </a:rPr>
              <a:t>fictitious</a:t>
            </a:r>
            <a:r>
              <a:rPr lang="en-US" altLang="en-US" dirty="0">
                <a:latin typeface="Calibri" panose="020F0502020204030204" pitchFamily="34" charset="0"/>
              </a:rPr>
              <a:t> 6%, </a:t>
            </a:r>
            <a:r>
              <a:rPr lang="en-US" altLang="en-US" dirty="0" smtClean="0">
                <a:latin typeface="Calibri" panose="020F0502020204030204" pitchFamily="34" charset="0"/>
              </a:rPr>
              <a:t>30-year </a:t>
            </a:r>
            <a:r>
              <a:rPr lang="en-US" altLang="en-US" dirty="0">
                <a:latin typeface="Calibri" panose="020F0502020204030204" pitchFamily="34" charset="0"/>
              </a:rPr>
              <a:t>Treasury Bond at some time in the future (the delivery date).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228600"/>
            <a:ext cx="7772400" cy="914400"/>
          </a:xfrm>
        </p:spPr>
        <p:txBody>
          <a:bodyPr/>
          <a:lstStyle/>
          <a:p>
            <a:pPr eaLnBrk="1" hangingPunct="1"/>
            <a:r>
              <a:rPr lang="en-US" altLang="en-US" smtClean="0"/>
              <a:t>Treasury Bond Quotes (Prices)</a:t>
            </a:r>
          </a:p>
        </p:txBody>
      </p:sp>
      <p:sp>
        <p:nvSpPr>
          <p:cNvPr id="6147" name="Rectangle 3"/>
          <p:cNvSpPr>
            <a:spLocks noGrp="1" noChangeArrowheads="1"/>
          </p:cNvSpPr>
          <p:nvPr>
            <p:ph type="body" idx="1"/>
          </p:nvPr>
        </p:nvSpPr>
        <p:spPr>
          <a:xfrm>
            <a:off x="685800" y="1295400"/>
            <a:ext cx="7772400" cy="5029200"/>
          </a:xfrm>
        </p:spPr>
        <p:txBody>
          <a:bodyPr/>
          <a:lstStyle/>
          <a:p>
            <a:pPr eaLnBrk="1" hangingPunct="1"/>
            <a:r>
              <a:rPr lang="en-US" altLang="en-US" dirty="0" smtClean="0"/>
              <a:t>Treasury Bonds are quoted in 32nds…</a:t>
            </a:r>
          </a:p>
          <a:p>
            <a:pPr eaLnBrk="1" hangingPunct="1"/>
            <a:endParaRPr lang="en-US" altLang="en-US" sz="1000" dirty="0" smtClean="0"/>
          </a:p>
          <a:p>
            <a:pPr eaLnBrk="1" hangingPunct="1"/>
            <a:r>
              <a:rPr lang="en-US" altLang="en-US" dirty="0" smtClean="0"/>
              <a:t>So, 98-13 means that the price of the bond is 98 13/32 % of par.</a:t>
            </a:r>
          </a:p>
          <a:p>
            <a:pPr eaLnBrk="1" hangingPunct="1"/>
            <a:endParaRPr lang="en-US" altLang="en-US" sz="1000" dirty="0" smtClean="0"/>
          </a:p>
          <a:p>
            <a:pPr eaLnBrk="1" hangingPunct="1"/>
            <a:r>
              <a:rPr lang="en-US" altLang="en-US" dirty="0" smtClean="0"/>
              <a:t>If the face value of the bond is $1,000, The quoted price of this bond is:</a:t>
            </a:r>
          </a:p>
          <a:p>
            <a:pPr lvl="2" eaLnBrk="1" hangingPunct="1"/>
            <a:r>
              <a:rPr lang="en-US" altLang="en-US" dirty="0" smtClean="0"/>
              <a:t>13/32 = .40625	98.40625% of 1000 = $984.06</a:t>
            </a:r>
          </a:p>
          <a:p>
            <a:pPr eaLnBrk="1" hangingPunct="1"/>
            <a:r>
              <a:rPr lang="en-US" altLang="en-US" dirty="0" smtClean="0"/>
              <a:t>Treasury Bond Futures follow this same pricing format.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228600"/>
            <a:ext cx="7772400" cy="914400"/>
          </a:xfrm>
        </p:spPr>
        <p:txBody>
          <a:bodyPr/>
          <a:lstStyle/>
          <a:p>
            <a:pPr eaLnBrk="1" hangingPunct="1"/>
            <a:r>
              <a:rPr lang="en-US" altLang="en-US" smtClean="0"/>
              <a:t>Accrued Interest</a:t>
            </a:r>
          </a:p>
        </p:txBody>
      </p:sp>
      <p:sp>
        <p:nvSpPr>
          <p:cNvPr id="7171" name="Rectangle 3"/>
          <p:cNvSpPr>
            <a:spLocks noGrp="1" noChangeArrowheads="1"/>
          </p:cNvSpPr>
          <p:nvPr>
            <p:ph type="body" idx="1"/>
          </p:nvPr>
        </p:nvSpPr>
        <p:spPr>
          <a:xfrm>
            <a:off x="685800" y="1219200"/>
            <a:ext cx="7924800" cy="5181600"/>
          </a:xfrm>
        </p:spPr>
        <p:txBody>
          <a:bodyPr/>
          <a:lstStyle/>
          <a:p>
            <a:pPr marL="609600" indent="-609600" eaLnBrk="1" hangingPunct="1"/>
            <a:r>
              <a:rPr lang="en-US" altLang="en-US" sz="2500" dirty="0" smtClean="0"/>
              <a:t>Suppose a different bond pays 12% interest, semi-annually, on June 30 and December 31 of each year.</a:t>
            </a:r>
          </a:p>
          <a:p>
            <a:pPr marL="609600" indent="-609600" eaLnBrk="1" hangingPunct="1"/>
            <a:endParaRPr lang="en-US" altLang="en-US" sz="1000" dirty="0" smtClean="0"/>
          </a:p>
          <a:p>
            <a:pPr marL="609600" indent="-609600" eaLnBrk="1" hangingPunct="1"/>
            <a:endParaRPr lang="en-US" altLang="en-US" sz="1000" dirty="0"/>
          </a:p>
          <a:p>
            <a:pPr marL="0" indent="0" eaLnBrk="1" hangingPunct="1">
              <a:buNone/>
            </a:pPr>
            <a:endParaRPr lang="en-US" altLang="en-US" sz="1000" dirty="0" smtClean="0"/>
          </a:p>
          <a:p>
            <a:pPr marL="609600" indent="-609600" eaLnBrk="1" hangingPunct="1"/>
            <a:r>
              <a:rPr lang="en-US" altLang="en-US" sz="2500" dirty="0" smtClean="0"/>
              <a:t>Now, suppose that the owner of the bond decides to sell it on May 31 for $990. What is the amount to be paid for the bond, ignoring commissions?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8600"/>
            <a:ext cx="7772400" cy="914400"/>
          </a:xfrm>
        </p:spPr>
        <p:txBody>
          <a:bodyPr/>
          <a:lstStyle/>
          <a:p>
            <a:pPr eaLnBrk="1" hangingPunct="1"/>
            <a:r>
              <a:rPr lang="en-US" altLang="en-US" smtClean="0"/>
              <a:t>Accrued Interest</a:t>
            </a:r>
          </a:p>
        </p:txBody>
      </p:sp>
      <p:sp>
        <p:nvSpPr>
          <p:cNvPr id="8195" name="Rectangle 3"/>
          <p:cNvSpPr>
            <a:spLocks noGrp="1" noChangeArrowheads="1"/>
          </p:cNvSpPr>
          <p:nvPr>
            <p:ph type="body" idx="1"/>
          </p:nvPr>
        </p:nvSpPr>
        <p:spPr>
          <a:xfrm>
            <a:off x="685800" y="1219200"/>
            <a:ext cx="7924800" cy="5181600"/>
          </a:xfrm>
        </p:spPr>
        <p:txBody>
          <a:bodyPr/>
          <a:lstStyle/>
          <a:p>
            <a:pPr marL="609600" indent="-609600" eaLnBrk="1" hangingPunct="1"/>
            <a:r>
              <a:rPr lang="en-US" altLang="en-US" sz="2400" dirty="0" smtClean="0"/>
              <a:t>If there are 151 days from 1/1 till 5/31 and 181 days from 1/1 till 6/30, the purchaser of the bond must pay 151/181 of the coupon payment in accrued interest in addition to the quoted (clean) price. The total payment is called the invoice price.</a:t>
            </a:r>
          </a:p>
          <a:p>
            <a:pPr marL="0" indent="0" eaLnBrk="1" hangingPunct="1">
              <a:buNone/>
            </a:pPr>
            <a:endParaRPr lang="en-US" altLang="en-US" sz="2400" dirty="0" smtClean="0"/>
          </a:p>
          <a:p>
            <a:pPr marL="609600" indent="-609600" eaLnBrk="1" hangingPunct="1"/>
            <a:r>
              <a:rPr lang="en-US" altLang="en-US" sz="2400" dirty="0" smtClean="0"/>
              <a:t>So the  accrued interest is </a:t>
            </a:r>
          </a:p>
          <a:p>
            <a:pPr marL="1009650" lvl="1" indent="-609600" eaLnBrk="1" hangingPunct="1"/>
            <a:r>
              <a:rPr lang="en-US" altLang="en-US" sz="2000" dirty="0" smtClean="0"/>
              <a:t>$1,000 (.12/2) (151/181) = $50.06</a:t>
            </a:r>
          </a:p>
          <a:p>
            <a:pPr marL="400050" lvl="1" indent="0" eaLnBrk="1" hangingPunct="1">
              <a:buNone/>
            </a:pPr>
            <a:endParaRPr lang="en-US" altLang="en-US" sz="2000" dirty="0" smtClean="0"/>
          </a:p>
          <a:p>
            <a:pPr marL="609600" indent="-609600" eaLnBrk="1" hangingPunct="1"/>
            <a:r>
              <a:rPr lang="en-US" altLang="en-US" sz="2400" dirty="0" smtClean="0"/>
              <a:t>The invoice price of the bond is $990 + $50.06 = $1040.06</a:t>
            </a:r>
          </a:p>
          <a:p>
            <a:pPr marL="609600" indent="-609600" eaLnBrk="1" hangingPunct="1"/>
            <a:endParaRPr lang="en-US" altLang="en-US"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228600"/>
            <a:ext cx="7772400" cy="914400"/>
          </a:xfrm>
        </p:spPr>
        <p:txBody>
          <a:bodyPr/>
          <a:lstStyle/>
          <a:p>
            <a:pPr eaLnBrk="1" hangingPunct="1"/>
            <a:r>
              <a:rPr lang="en-US" altLang="en-US" sz="3200" smtClean="0"/>
              <a:t>Let’s buy a Treasury Futures Contract</a:t>
            </a:r>
          </a:p>
        </p:txBody>
      </p:sp>
      <p:sp>
        <p:nvSpPr>
          <p:cNvPr id="9219" name="Rectangle 3"/>
          <p:cNvSpPr>
            <a:spLocks noGrp="1" noChangeArrowheads="1"/>
          </p:cNvSpPr>
          <p:nvPr>
            <p:ph type="body" idx="1"/>
          </p:nvPr>
        </p:nvSpPr>
        <p:spPr>
          <a:xfrm>
            <a:off x="685800" y="1295400"/>
            <a:ext cx="7772400" cy="4953000"/>
          </a:xfrm>
        </p:spPr>
        <p:txBody>
          <a:bodyPr/>
          <a:lstStyle/>
          <a:p>
            <a:pPr eaLnBrk="1" hangingPunct="1"/>
            <a:r>
              <a:rPr lang="en-US" altLang="en-US" sz="2600" dirty="0" smtClean="0"/>
              <a:t>Suppose we entered into one (1) January Treasury Futures contract on November 14</a:t>
            </a:r>
            <a:r>
              <a:rPr lang="en-US" altLang="en-US" sz="2600" baseline="30000" dirty="0" smtClean="0"/>
              <a:t>th</a:t>
            </a:r>
            <a:r>
              <a:rPr lang="en-US" altLang="en-US" sz="2600" dirty="0" smtClean="0"/>
              <a:t> at 104-20. (contract size = $100,000)</a:t>
            </a:r>
          </a:p>
          <a:p>
            <a:pPr eaLnBrk="1" hangingPunct="1"/>
            <a:endParaRPr lang="en-US" altLang="en-US" sz="2600" dirty="0" smtClean="0"/>
          </a:p>
          <a:p>
            <a:pPr eaLnBrk="1" hangingPunct="1"/>
            <a:r>
              <a:rPr lang="en-US" altLang="en-US" sz="2600" dirty="0" smtClean="0"/>
              <a:t>Initial Margin (assume 5%):</a:t>
            </a:r>
          </a:p>
          <a:p>
            <a:pPr eaLnBrk="1" hangingPunct="1"/>
            <a:endParaRPr lang="en-US" altLang="en-US" sz="2600" dirty="0" smtClean="0"/>
          </a:p>
          <a:p>
            <a:pPr lvl="1" eaLnBrk="1" hangingPunct="1"/>
            <a:r>
              <a:rPr lang="en-US" altLang="en-US" sz="2200" dirty="0" smtClean="0"/>
              <a:t>(1)x(100,000)x(104.625%)(0.05) = $5231.25</a:t>
            </a:r>
          </a:p>
          <a:p>
            <a:pPr eaLnBrk="1" hangingPunct="1"/>
            <a:endParaRPr lang="en-US" altLang="en-US" sz="2600" dirty="0" smtClean="0"/>
          </a:p>
          <a:p>
            <a:pPr eaLnBrk="1" hangingPunct="1"/>
            <a:r>
              <a:rPr lang="en-US" altLang="en-US" sz="2600" dirty="0" smtClean="0"/>
              <a:t>Maintenance Margin (75% of initial margin):</a:t>
            </a:r>
          </a:p>
          <a:p>
            <a:pPr eaLnBrk="1" hangingPunct="1">
              <a:buFont typeface="Wingdings" panose="05000000000000000000" pitchFamily="2" charset="2"/>
              <a:buNone/>
            </a:pPr>
            <a:r>
              <a:rPr lang="en-US" altLang="en-US" sz="2600" dirty="0" smtClean="0"/>
              <a:t>		5231.25 x .75 = 3923.44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7772400" cy="914400"/>
          </a:xfrm>
        </p:spPr>
        <p:txBody>
          <a:bodyPr rtlCol="0">
            <a:normAutofit fontScale="90000"/>
          </a:bodyPr>
          <a:lstStyle/>
          <a:p>
            <a:pPr eaLnBrk="1" fontAlgn="auto" hangingPunct="1">
              <a:spcAft>
                <a:spcPts val="0"/>
              </a:spcAft>
              <a:defRPr/>
            </a:pPr>
            <a:r>
              <a:rPr lang="en-US" sz="2200" dirty="0" smtClean="0"/>
              <a:t>Marking to Market ($US):</a:t>
            </a:r>
            <a:br>
              <a:rPr lang="en-US" sz="2200" dirty="0" smtClean="0"/>
            </a:br>
            <a:r>
              <a:rPr lang="en-US" sz="2200" dirty="0" smtClean="0"/>
              <a:t>1 </a:t>
            </a:r>
            <a:r>
              <a:rPr lang="en-US" sz="2200" b="1" dirty="0" smtClean="0"/>
              <a:t>Long</a:t>
            </a:r>
            <a:r>
              <a:rPr lang="en-US" sz="2200" dirty="0" smtClean="0"/>
              <a:t> Treasury Bond Futures Contract</a:t>
            </a:r>
            <a:r>
              <a:rPr lang="en-US" sz="2400" dirty="0" smtClean="0"/>
              <a:t/>
            </a:r>
            <a:br>
              <a:rPr lang="en-US" sz="2400" dirty="0" smtClean="0"/>
            </a:br>
            <a:r>
              <a:rPr lang="en-US" sz="1500" dirty="0" smtClean="0"/>
              <a:t>Treasury Bond Futures have a $100,000 contract size</a:t>
            </a:r>
          </a:p>
        </p:txBody>
      </p:sp>
      <p:graphicFrame>
        <p:nvGraphicFramePr>
          <p:cNvPr id="567456" name="Group 160"/>
          <p:cNvGraphicFramePr>
            <a:graphicFrameLocks noGrp="1"/>
          </p:cNvGraphicFramePr>
          <p:nvPr>
            <p:ph idx="1"/>
          </p:nvPr>
        </p:nvGraphicFramePr>
        <p:xfrm>
          <a:off x="609600" y="1143000"/>
          <a:ext cx="7848600" cy="4953002"/>
        </p:xfrm>
        <a:graphic>
          <a:graphicData uri="http://schemas.openxmlformats.org/drawingml/2006/table">
            <a:tbl>
              <a:tblPr/>
              <a:tblGrid>
                <a:gridCol w="838200">
                  <a:extLst>
                    <a:ext uri="{9D8B030D-6E8A-4147-A177-3AD203B41FA5}">
                      <a16:colId xmlns:a16="http://schemas.microsoft.com/office/drawing/2014/main" val="20000"/>
                    </a:ext>
                  </a:extLst>
                </a:gridCol>
                <a:gridCol w="1050925">
                  <a:extLst>
                    <a:ext uri="{9D8B030D-6E8A-4147-A177-3AD203B41FA5}">
                      <a16:colId xmlns:a16="http://schemas.microsoft.com/office/drawing/2014/main" val="20001"/>
                    </a:ext>
                  </a:extLst>
                </a:gridCol>
                <a:gridCol w="1081088">
                  <a:extLst>
                    <a:ext uri="{9D8B030D-6E8A-4147-A177-3AD203B41FA5}">
                      <a16:colId xmlns:a16="http://schemas.microsoft.com/office/drawing/2014/main" val="20002"/>
                    </a:ext>
                  </a:extLst>
                </a:gridCol>
                <a:gridCol w="963612">
                  <a:extLst>
                    <a:ext uri="{9D8B030D-6E8A-4147-A177-3AD203B41FA5}">
                      <a16:colId xmlns:a16="http://schemas.microsoft.com/office/drawing/2014/main" val="20003"/>
                    </a:ext>
                  </a:extLst>
                </a:gridCol>
                <a:gridCol w="1247775">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1524000">
                  <a:extLst>
                    <a:ext uri="{9D8B030D-6E8A-4147-A177-3AD203B41FA5}">
                      <a16:colId xmlns:a16="http://schemas.microsoft.com/office/drawing/2014/main" val="20006"/>
                    </a:ext>
                  </a:extLst>
                </a:gridCol>
              </a:tblGrid>
              <a:tr h="96202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Day</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Futures</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Price (in 32nds)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Futures Price (in decimals)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Daily Gain (Loss)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Cumulative</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Gain (Loss)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Margin Account Balance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Maintenance Call?</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(at $3,923.44)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500" b="1" i="1" u="none" strike="noStrike" cap="none" normalizeH="0" baseline="0" smtClean="0">
                          <a:ln>
                            <a:noFill/>
                          </a:ln>
                          <a:solidFill>
                            <a:schemeClr val="tx1"/>
                          </a:solidFill>
                          <a:effectLst/>
                          <a:latin typeface="Book Antiqua" pitchFamily="-112" charset="0"/>
                          <a:ea typeface="ＭＳ Ｐゴシック" pitchFamily="-112" charset="-128"/>
                        </a:rPr>
                        <a:t>Initial</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104-20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104.625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1" i="1"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1" i="1"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5231.25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0" i="0"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17</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5481.25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841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18</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104-17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104.531</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-344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-94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5137.25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19</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104.219</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-312</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-406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4825.25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20</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103-28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103.875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-344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-750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4481.25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01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21</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-500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4731.25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24</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102-22</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102.688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-1437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-1937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3294.25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Yes, 1937</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25</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104.219</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1531</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dirty="0" smtClean="0">
                          <a:ln>
                            <a:noFill/>
                          </a:ln>
                          <a:solidFill>
                            <a:schemeClr val="tx1"/>
                          </a:solidFill>
                          <a:effectLst/>
                          <a:latin typeface="Book Antiqua" pitchFamily="-112" charset="0"/>
                          <a:ea typeface="ＭＳ Ｐゴシック" pitchFamily="-112" charset="-128"/>
                        </a:rPr>
                        <a:t>-406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6762.75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11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26</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656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7418.75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27</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105-14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105.438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563</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813</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7981.75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dirty="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304800"/>
            <a:ext cx="7772400" cy="914400"/>
          </a:xfrm>
        </p:spPr>
        <p:txBody>
          <a:bodyPr rtlCol="0">
            <a:normAutofit fontScale="90000"/>
          </a:bodyPr>
          <a:lstStyle/>
          <a:p>
            <a:pPr eaLnBrk="1" fontAlgn="auto" hangingPunct="1">
              <a:spcAft>
                <a:spcPts val="0"/>
              </a:spcAft>
              <a:defRPr/>
            </a:pPr>
            <a:r>
              <a:rPr lang="en-US" sz="2200" dirty="0" smtClean="0"/>
              <a:t>Marking to Market ($US):</a:t>
            </a:r>
            <a:br>
              <a:rPr lang="en-US" sz="2200" dirty="0" smtClean="0"/>
            </a:br>
            <a:r>
              <a:rPr lang="en-US" sz="2200" dirty="0" smtClean="0"/>
              <a:t>1 </a:t>
            </a:r>
            <a:r>
              <a:rPr lang="en-US" sz="2200" b="1" dirty="0" smtClean="0"/>
              <a:t>Short</a:t>
            </a:r>
            <a:r>
              <a:rPr lang="en-US" sz="2200" dirty="0" smtClean="0"/>
              <a:t> Treasury Bond Futures Contract</a:t>
            </a:r>
            <a:br>
              <a:rPr lang="en-US" sz="2200" dirty="0" smtClean="0"/>
            </a:br>
            <a:r>
              <a:rPr lang="en-US" sz="1500" dirty="0" smtClean="0"/>
              <a:t>Treasury Bond Futures have a $100,000 contract size</a:t>
            </a:r>
          </a:p>
        </p:txBody>
      </p:sp>
      <p:graphicFrame>
        <p:nvGraphicFramePr>
          <p:cNvPr id="579746" name="Group 162"/>
          <p:cNvGraphicFramePr>
            <a:graphicFrameLocks noGrp="1"/>
          </p:cNvGraphicFramePr>
          <p:nvPr>
            <p:ph idx="1"/>
          </p:nvPr>
        </p:nvGraphicFramePr>
        <p:xfrm>
          <a:off x="533400" y="1371600"/>
          <a:ext cx="7848600" cy="4953002"/>
        </p:xfrm>
        <a:graphic>
          <a:graphicData uri="http://schemas.openxmlformats.org/drawingml/2006/table">
            <a:tbl>
              <a:tblPr/>
              <a:tblGrid>
                <a:gridCol w="838200">
                  <a:extLst>
                    <a:ext uri="{9D8B030D-6E8A-4147-A177-3AD203B41FA5}">
                      <a16:colId xmlns:a16="http://schemas.microsoft.com/office/drawing/2014/main" val="20000"/>
                    </a:ext>
                  </a:extLst>
                </a:gridCol>
                <a:gridCol w="1050925">
                  <a:extLst>
                    <a:ext uri="{9D8B030D-6E8A-4147-A177-3AD203B41FA5}">
                      <a16:colId xmlns:a16="http://schemas.microsoft.com/office/drawing/2014/main" val="20001"/>
                    </a:ext>
                  </a:extLst>
                </a:gridCol>
                <a:gridCol w="1081088">
                  <a:extLst>
                    <a:ext uri="{9D8B030D-6E8A-4147-A177-3AD203B41FA5}">
                      <a16:colId xmlns:a16="http://schemas.microsoft.com/office/drawing/2014/main" val="20002"/>
                    </a:ext>
                  </a:extLst>
                </a:gridCol>
                <a:gridCol w="963612">
                  <a:extLst>
                    <a:ext uri="{9D8B030D-6E8A-4147-A177-3AD203B41FA5}">
                      <a16:colId xmlns:a16="http://schemas.microsoft.com/office/drawing/2014/main" val="20003"/>
                    </a:ext>
                  </a:extLst>
                </a:gridCol>
                <a:gridCol w="1247775">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1524000">
                  <a:extLst>
                    <a:ext uri="{9D8B030D-6E8A-4147-A177-3AD203B41FA5}">
                      <a16:colId xmlns:a16="http://schemas.microsoft.com/office/drawing/2014/main" val="20006"/>
                    </a:ext>
                  </a:extLst>
                </a:gridCol>
              </a:tblGrid>
              <a:tr h="96202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dirty="0" smtClean="0">
                          <a:ln>
                            <a:noFill/>
                          </a:ln>
                          <a:solidFill>
                            <a:schemeClr val="tx1"/>
                          </a:solidFill>
                          <a:effectLst/>
                          <a:latin typeface="Arial" charset="0"/>
                          <a:ea typeface="ＭＳ Ｐゴシック" pitchFamily="-112" charset="-128"/>
                        </a:rPr>
                        <a:t>Day</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Futures</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Price (in 32nds)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Futures Price (in decimals)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Daily Gain (Loss)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Cumulative</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Gain (Loss)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Margin Account Balance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Maintenance Call?</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600" b="0" i="0" u="none" strike="noStrike" cap="none" normalizeH="0" baseline="0" smtClean="0">
                          <a:ln>
                            <a:noFill/>
                          </a:ln>
                          <a:solidFill>
                            <a:schemeClr val="tx1"/>
                          </a:solidFill>
                          <a:effectLst/>
                          <a:latin typeface="Arial" charset="0"/>
                          <a:ea typeface="ＭＳ Ｐゴシック" pitchFamily="-112" charset="-128"/>
                        </a:rPr>
                        <a:t>(at $3,923.44)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500" b="1" i="1" u="none" strike="noStrike" cap="none" normalizeH="0" baseline="0" smtClean="0">
                          <a:ln>
                            <a:noFill/>
                          </a:ln>
                          <a:solidFill>
                            <a:schemeClr val="tx1"/>
                          </a:solidFill>
                          <a:effectLst/>
                          <a:latin typeface="Book Antiqua" pitchFamily="-112" charset="0"/>
                          <a:ea typeface="ＭＳ Ｐゴシック" pitchFamily="-112" charset="-128"/>
                        </a:rPr>
                        <a:t>Initial</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104-20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104.625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1" i="1"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1" i="1"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1" i="1" u="none" strike="noStrike" cap="none" normalizeH="0" baseline="0" smtClean="0">
                          <a:ln>
                            <a:noFill/>
                          </a:ln>
                          <a:solidFill>
                            <a:schemeClr val="tx1"/>
                          </a:solidFill>
                          <a:effectLst/>
                          <a:latin typeface="Book Antiqua" pitchFamily="-112" charset="0"/>
                          <a:ea typeface="ＭＳ Ｐゴシック" pitchFamily="-112" charset="-128"/>
                        </a:rPr>
                        <a:t>5231.25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endParaRPr kumimoji="0" lang="en-US" sz="1800" b="0" i="0" u="none" strike="noStrike" cap="none" normalizeH="0" baseline="0" smtClean="0">
                        <a:ln>
                          <a:noFill/>
                        </a:ln>
                        <a:solidFill>
                          <a:schemeClr val="tx1"/>
                        </a:solidFill>
                        <a:effectLst/>
                        <a:latin typeface="Book Antiqua" pitchFamily="-112" charset="0"/>
                        <a:ea typeface="ＭＳ Ｐゴシック" pitchFamily="-112" charset="-128"/>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17</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4981.25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841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18</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104-17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104.531</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344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94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5325.25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19</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104.219</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312</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406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5637.25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20</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103-28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103.875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344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750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5981.25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4016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21</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500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5731.25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24</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102-22</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102.688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1437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1937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7168.25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25</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104-07</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104.219</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-1531</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406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5637.25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4111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26</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104-28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104.875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-656</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-250</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4981.25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984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defRPr/>
                      </a:pPr>
                      <a:r>
                        <a:rPr kumimoji="0" lang="en-US" sz="1400" b="0" i="0" u="none" strike="noStrike" cap="none" normalizeH="0" baseline="0" dirty="0" smtClean="0">
                          <a:ln>
                            <a:noFill/>
                          </a:ln>
                          <a:solidFill>
                            <a:schemeClr val="tx1"/>
                          </a:solidFill>
                          <a:effectLst/>
                          <a:latin typeface="Book Antiqua" pitchFamily="-112" charset="0"/>
                          <a:ea typeface="ＭＳ Ｐゴシック" pitchFamily="-112" charset="-128"/>
                        </a:rPr>
                        <a:t>Nov 27</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105-14</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105.438</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-563</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-813</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smtClean="0">
                          <a:ln>
                            <a:noFill/>
                          </a:ln>
                          <a:solidFill>
                            <a:schemeClr val="tx1"/>
                          </a:solidFill>
                          <a:effectLst/>
                          <a:latin typeface="Book Antiqua" pitchFamily="-112" charset="0"/>
                          <a:ea typeface="ＭＳ Ｐゴシック" pitchFamily="-112" charset="-128"/>
                        </a:rPr>
                        <a:t>4418.25</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112" charset="2"/>
                        <a:buNone/>
                        <a:tabLst/>
                      </a:pPr>
                      <a:r>
                        <a:rPr kumimoji="0" lang="en-US" sz="1800" b="0" i="0" u="none" strike="noStrike" cap="none" normalizeH="0" baseline="0" dirty="0" smtClean="0">
                          <a:ln>
                            <a:noFill/>
                          </a:ln>
                          <a:solidFill>
                            <a:schemeClr val="tx1"/>
                          </a:solidFill>
                          <a:effectLst/>
                          <a:latin typeface="Book Antiqua" pitchFamily="-112" charset="0"/>
                          <a:ea typeface="ＭＳ Ｐゴシック" pitchFamily="-112" charset="-128"/>
                        </a:rPr>
                        <a:t>No</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1576</TotalTime>
  <Words>1314</Words>
  <Application>Microsoft Office PowerPoint</Application>
  <PresentationFormat>On-screen Show (4:3)</PresentationFormat>
  <Paragraphs>255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Book Antiqua</vt:lpstr>
      <vt:lpstr>Calibri</vt:lpstr>
      <vt:lpstr>Wingdings</vt:lpstr>
      <vt:lpstr>Office Theme</vt:lpstr>
      <vt:lpstr>PowerPoint Presentation</vt:lpstr>
      <vt:lpstr>Treasury Bond Futures</vt:lpstr>
      <vt:lpstr>The Contract Timeline</vt:lpstr>
      <vt:lpstr>Treasury Bond Quotes (Prices)</vt:lpstr>
      <vt:lpstr>Accrued Interest</vt:lpstr>
      <vt:lpstr>Accrued Interest</vt:lpstr>
      <vt:lpstr>Let’s buy a Treasury Futures Contract</vt:lpstr>
      <vt:lpstr>Marking to Market ($US): 1 Long Treasury Bond Futures Contract Treasury Bond Futures have a $100,000 contract size</vt:lpstr>
      <vt:lpstr>Marking to Market ($US): 1 Short Treasury Bond Futures Contract Treasury Bond Futures have a $100,000 contract size</vt:lpstr>
      <vt:lpstr>Reversing Trades</vt:lpstr>
      <vt:lpstr>What if no reversing transaction made? What gets delivered on Delivery Day?</vt:lpstr>
      <vt:lpstr>What is the Short’s Incentive?</vt:lpstr>
      <vt:lpstr>Conversion Factors</vt:lpstr>
      <vt:lpstr>Calculating the Conversion Factor</vt:lpstr>
      <vt:lpstr>Conversion Calculation</vt:lpstr>
      <vt:lpstr>Finally, calculate what the seller will receive if this bond is delivered</vt:lpstr>
      <vt:lpstr>Cheapest to Deliver Bond</vt:lpstr>
    </vt:vector>
  </TitlesOfParts>
  <Company>Freeman School, Tulane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myest</dc:creator>
  <cp:lastModifiedBy>Reese, William A</cp:lastModifiedBy>
  <cp:revision>32</cp:revision>
  <cp:lastPrinted>2019-03-26T20:43:15Z</cp:lastPrinted>
  <dcterms:created xsi:type="dcterms:W3CDTF">2009-02-07T23:46:47Z</dcterms:created>
  <dcterms:modified xsi:type="dcterms:W3CDTF">2019-03-26T20:44:10Z</dcterms:modified>
</cp:coreProperties>
</file>