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424" r:id="rId2"/>
    <p:sldId id="425" r:id="rId3"/>
    <p:sldId id="426" r:id="rId4"/>
    <p:sldId id="427" r:id="rId5"/>
    <p:sldId id="441" r:id="rId6"/>
    <p:sldId id="428" r:id="rId7"/>
    <p:sldId id="429" r:id="rId8"/>
    <p:sldId id="459" r:id="rId9"/>
    <p:sldId id="435" r:id="rId10"/>
    <p:sldId id="436" r:id="rId11"/>
    <p:sldId id="437" r:id="rId12"/>
    <p:sldId id="454" r:id="rId13"/>
    <p:sldId id="460" r:id="rId14"/>
    <p:sldId id="442" r:id="rId15"/>
    <p:sldId id="438" r:id="rId16"/>
    <p:sldId id="440" r:id="rId17"/>
    <p:sldId id="444" r:id="rId18"/>
    <p:sldId id="445" r:id="rId19"/>
    <p:sldId id="443" r:id="rId20"/>
    <p:sldId id="477" r:id="rId21"/>
    <p:sldId id="455" r:id="rId22"/>
    <p:sldId id="456" r:id="rId23"/>
    <p:sldId id="480" r:id="rId24"/>
    <p:sldId id="457" r:id="rId25"/>
    <p:sldId id="458" r:id="rId26"/>
    <p:sldId id="479" r:id="rId27"/>
    <p:sldId id="452" r:id="rId28"/>
    <p:sldId id="450" r:id="rId29"/>
    <p:sldId id="451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FFFFCC"/>
    <a:srgbClr val="CCFFFF"/>
    <a:srgbClr val="FAF400"/>
    <a:srgbClr val="009900"/>
    <a:srgbClr val="99FF99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jpe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8649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369" y="8831264"/>
            <a:ext cx="303703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8DB554B9-D8B8-4E20-8D22-8548DB2811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4838"/>
            <a:ext cx="5140960" cy="4184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8649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369" y="8831264"/>
            <a:ext cx="3037031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/>
            </a:lvl1pPr>
          </a:lstStyle>
          <a:p>
            <a:fld id="{89B87E3B-1452-4608-968E-D9D6C233F6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23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23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23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23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F0F1B58-DA9F-4D10-8E8D-FD19B22F583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1026"/>
          <p:cNvSpPr>
            <a:spLocks noChangeArrowheads="1"/>
          </p:cNvSpPr>
          <p:nvPr/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0" name="Rectangle 1027"/>
          <p:cNvSpPr>
            <a:spLocks noChangeArrowheads="1"/>
          </p:cNvSpPr>
          <p:nvPr/>
        </p:nvSpPr>
        <p:spPr bwMode="auto">
          <a:xfrm>
            <a:off x="3973369" y="8831264"/>
            <a:ext cx="3037031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7" tIns="0" rIns="19257" bIns="0" anchor="b"/>
          <a:lstStyle>
            <a:lvl1pPr defTabSz="7699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7699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7699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7699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7699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769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769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769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769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34821" name="Rectangle 1028"/>
          <p:cNvSpPr>
            <a:spLocks noChangeArrowheads="1"/>
          </p:cNvSpPr>
          <p:nvPr/>
        </p:nvSpPr>
        <p:spPr bwMode="auto">
          <a:xfrm>
            <a:off x="0" y="8831264"/>
            <a:ext cx="3038649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2" name="Rectangle 1029"/>
          <p:cNvSpPr>
            <a:spLocks noChangeArrowheads="1"/>
          </p:cNvSpPr>
          <p:nvPr/>
        </p:nvSpPr>
        <p:spPr bwMode="auto">
          <a:xfrm>
            <a:off x="0" y="0"/>
            <a:ext cx="3038649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3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34824" name="Rectangle 103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470" tIns="44932" rIns="91470" bIns="44932"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72CEC2D0-D664-4465-A07E-4F84C8D86E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49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45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9525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217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6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1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7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19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433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911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762000"/>
            <a:ext cx="6096000" cy="2819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 Futures Contracts</a:t>
            </a:r>
          </a:p>
          <a:p>
            <a:pPr marL="914400" lvl="2" indent="0" eaLnBrk="1" hangingPunct="1">
              <a:lnSpc>
                <a:spcPct val="90000"/>
              </a:lnSpc>
              <a:tabLst>
                <a:tab pos="688975" algn="l"/>
              </a:tabLst>
            </a:pPr>
            <a:r>
              <a:rPr lang="en-US" altLang="en-US" sz="2800" smtClean="0">
                <a:ea typeface="ＭＳ Ｐゴシック" panose="020B0600070205080204" pitchFamily="34" charset="-128"/>
              </a:rPr>
              <a:t>  Basics</a:t>
            </a:r>
          </a:p>
          <a:p>
            <a:pPr marL="914400" lvl="2" indent="0" eaLnBrk="1" hangingPunct="1">
              <a:lnSpc>
                <a:spcPct val="90000"/>
              </a:lnSpc>
              <a:tabLst>
                <a:tab pos="688975" algn="l"/>
              </a:tabLst>
            </a:pPr>
            <a:r>
              <a:rPr lang="en-US" altLang="en-US" sz="2800" smtClean="0">
                <a:ea typeface="ＭＳ Ｐゴシック" panose="020B0600070205080204" pitchFamily="34" charset="-128"/>
              </a:rPr>
              <a:t>  Mechanics</a:t>
            </a:r>
          </a:p>
          <a:p>
            <a:pPr marL="914400" lvl="2" indent="0" eaLnBrk="1" hangingPunct="1">
              <a:lnSpc>
                <a:spcPct val="90000"/>
              </a:lnSpc>
              <a:tabLst>
                <a:tab pos="688975" algn="l"/>
              </a:tabLst>
            </a:pPr>
            <a:r>
              <a:rPr lang="en-US" altLang="en-US" sz="2800" smtClean="0">
                <a:ea typeface="ＭＳ Ｐゴシック" panose="020B0600070205080204" pitchFamily="34" charset="-128"/>
              </a:rPr>
              <a:t>  Commodity Futures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61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505200"/>
            <a:ext cx="419100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Standardization: Contract Sizes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1 Contract trades...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2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Cattle = 44,000 pounds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Gold = 100 ounces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Corn = 5,000 bushels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Crude Oil = 42,000 gallons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British Pounds = 25,000 pounds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Treasury Bonds = $100,000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S&amp;P 500 = 500 times the index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Role of the Clearinghouse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Buyers and sellers use clearinghouses as middlemen. 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Helps maintain trading order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Handles the accounting side of the transactions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Enforces margin requirements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Enforces the terms of the agreement if necessary (eliminates counterparty risk)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4572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ea typeface="ＭＳ Ｐゴシック" panose="020B0600070205080204" pitchFamily="34" charset="-128"/>
              </a:rPr>
              <a:t>Wall Street Journal</a:t>
            </a:r>
            <a:r>
              <a:rPr lang="en-US" altLang="en-US" smtClean="0">
                <a:ea typeface="ＭＳ Ｐゴシック" panose="020B0600070205080204" pitchFamily="34" charset="-128"/>
              </a:rPr>
              <a:t> Futures Price Quotes</a:t>
            </a:r>
          </a:p>
        </p:txBody>
      </p:sp>
      <p:graphicFrame>
        <p:nvGraphicFramePr>
          <p:cNvPr id="1026" name="Object 2" descr="Recycled paper"/>
          <p:cNvGraphicFramePr>
            <a:graphicFrameLocks noChangeAspect="1"/>
          </p:cNvGraphicFramePr>
          <p:nvPr/>
        </p:nvGraphicFramePr>
        <p:xfrm>
          <a:off x="685800" y="1166813"/>
          <a:ext cx="7924800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3" imgW="4419826" imgH="2438880" progId="Excel.Sheet.8">
                  <p:embed/>
                </p:oleObj>
              </mc:Choice>
              <mc:Fallback>
                <p:oleObj name="Worksheet" r:id="rId3" imgW="4419826" imgH="2438880" progId="Excel.Sheet.8">
                  <p:embed/>
                  <p:pic>
                    <p:nvPicPr>
                      <p:cNvPr id="0" name="Object 2" descr="Recycled pap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166813"/>
                        <a:ext cx="7924800" cy="437038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4572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ea typeface="ＭＳ Ｐゴシック" panose="020B0600070205080204" pitchFamily="34" charset="-128"/>
              </a:rPr>
              <a:t>Wall Street Journal</a:t>
            </a:r>
            <a:r>
              <a:rPr lang="en-US" altLang="en-US" smtClean="0">
                <a:ea typeface="ＭＳ Ｐゴシック" panose="020B0600070205080204" pitchFamily="34" charset="-128"/>
              </a:rPr>
              <a:t> Futures Price Quotes</a:t>
            </a:r>
          </a:p>
        </p:txBody>
      </p:sp>
      <p:grpSp>
        <p:nvGrpSpPr>
          <p:cNvPr id="2052" name="Group 3"/>
          <p:cNvGrpSpPr>
            <a:grpSpLocks/>
          </p:cNvGrpSpPr>
          <p:nvPr/>
        </p:nvGrpSpPr>
        <p:grpSpPr bwMode="auto">
          <a:xfrm>
            <a:off x="228600" y="1066800"/>
            <a:ext cx="8458200" cy="5486400"/>
            <a:chOff x="432" y="816"/>
            <a:chExt cx="5328" cy="3456"/>
          </a:xfrm>
        </p:grpSpPr>
        <p:graphicFrame>
          <p:nvGraphicFramePr>
            <p:cNvPr id="2050" name="Object 2" descr="Recycled paper"/>
            <p:cNvGraphicFramePr>
              <a:graphicFrameLocks noChangeAspect="1"/>
            </p:cNvGraphicFramePr>
            <p:nvPr/>
          </p:nvGraphicFramePr>
          <p:xfrm>
            <a:off x="720" y="879"/>
            <a:ext cx="4992" cy="27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Worksheet" r:id="rId3" imgW="4419826" imgH="2438880" progId="Excel.Sheet.8">
                    <p:embed/>
                  </p:oleObj>
                </mc:Choice>
                <mc:Fallback>
                  <p:oleObj name="Worksheet" r:id="rId3" imgW="4419826" imgH="2438880" progId="Excel.Sheet.8">
                    <p:embed/>
                    <p:pic>
                      <p:nvPicPr>
                        <p:cNvPr id="0" name="Object 2" descr="Recycled paper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879"/>
                          <a:ext cx="4992" cy="2753"/>
                        </a:xfrm>
                        <a:prstGeom prst="rect">
                          <a:avLst/>
                        </a:prstGeom>
                        <a:blipFill dpi="0" rotWithShape="0">
                          <a:blip r:embed="rId5"/>
                          <a:srcRect/>
                          <a:tile tx="0" ty="0" sx="100000" sy="100000" flip="none" algn="tl"/>
                        </a:blip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672" y="1920"/>
              <a:ext cx="432" cy="315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056" y="3976"/>
              <a:ext cx="1440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Expiry month</a:t>
              </a:r>
            </a:p>
          </p:txBody>
        </p:sp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1248" y="1920"/>
              <a:ext cx="384" cy="315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720" y="2804"/>
              <a:ext cx="1440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Opening price</a:t>
              </a:r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1776" y="1920"/>
              <a:ext cx="384" cy="336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1035" y="816"/>
              <a:ext cx="2133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Highest price that day </a:t>
              </a:r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2352" y="1920"/>
              <a:ext cx="480" cy="315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2400" y="2160"/>
              <a:ext cx="1" cy="139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16" y="3592"/>
              <a:ext cx="2133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Lowest price that day</a:t>
              </a:r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2928" y="1920"/>
              <a:ext cx="480" cy="336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400" y="2804"/>
              <a:ext cx="1440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Closing price</a:t>
              </a: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3552" y="1920"/>
              <a:ext cx="384" cy="315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3866" y="2804"/>
              <a:ext cx="165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Daily Change</a:t>
              </a:r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032" y="1920"/>
              <a:ext cx="1008" cy="336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432" y="1192"/>
              <a:ext cx="532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Highest and lowest prices over the  lifetime of the contract.</a:t>
              </a:r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 flipV="1">
              <a:off x="4512" y="1440"/>
              <a:ext cx="48" cy="38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5088" y="1893"/>
              <a:ext cx="624" cy="315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H="1">
              <a:off x="5040" y="2256"/>
              <a:ext cx="192" cy="148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3205" y="3792"/>
              <a:ext cx="2507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3236" tIns="51618" rIns="103236" bIns="51618">
              <a:spAutoFit/>
            </a:bodyPr>
            <a:lstStyle>
              <a:lvl1pPr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defTabSz="103187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defTabSz="10318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>
                  <a:solidFill>
                    <a:srgbClr val="CC3300"/>
                  </a:solidFill>
                </a:rPr>
                <a:t>Number of open contracts</a:t>
              </a:r>
            </a:p>
          </p:txBody>
        </p:sp>
        <p:sp>
          <p:nvSpPr>
            <p:cNvPr id="2072" name="Arc 24"/>
            <p:cNvSpPr>
              <a:spLocks/>
            </p:cNvSpPr>
            <p:nvPr/>
          </p:nvSpPr>
          <p:spPr bwMode="auto">
            <a:xfrm flipH="1" flipV="1">
              <a:off x="528" y="2203"/>
              <a:ext cx="576" cy="1925"/>
            </a:xfrm>
            <a:custGeom>
              <a:avLst/>
              <a:gdLst>
                <a:gd name="T0" fmla="*/ 0 w 21600"/>
                <a:gd name="T1" fmla="*/ 0 h 39191"/>
                <a:gd name="T2" fmla="*/ 0 w 21600"/>
                <a:gd name="T3" fmla="*/ 0 h 39191"/>
                <a:gd name="T4" fmla="*/ 0 w 21600"/>
                <a:gd name="T5" fmla="*/ 0 h 3919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191"/>
                <a:gd name="T11" fmla="*/ 21600 w 21600"/>
                <a:gd name="T12" fmla="*/ 39191 h 391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191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8584"/>
                    <a:pt x="18222" y="35138"/>
                    <a:pt x="12534" y="39191"/>
                  </a:cubicBezTo>
                </a:path>
                <a:path w="21600" h="39191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8584"/>
                    <a:pt x="18222" y="35138"/>
                    <a:pt x="12534" y="391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Arc 25"/>
            <p:cNvSpPr>
              <a:spLocks/>
            </p:cNvSpPr>
            <p:nvPr/>
          </p:nvSpPr>
          <p:spPr bwMode="auto">
            <a:xfrm flipH="1" flipV="1">
              <a:off x="1008" y="2102"/>
              <a:ext cx="432" cy="744"/>
            </a:xfrm>
            <a:custGeom>
              <a:avLst/>
              <a:gdLst>
                <a:gd name="T0" fmla="*/ 0 w 21600"/>
                <a:gd name="T1" fmla="*/ 0 h 35666"/>
                <a:gd name="T2" fmla="*/ 0 w 21600"/>
                <a:gd name="T3" fmla="*/ 0 h 35666"/>
                <a:gd name="T4" fmla="*/ 0 w 21600"/>
                <a:gd name="T5" fmla="*/ 0 h 356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666"/>
                <a:gd name="T11" fmla="*/ 21600 w 21600"/>
                <a:gd name="T12" fmla="*/ 35666 h 356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666" fill="none" extrusionOk="0">
                  <a:moveTo>
                    <a:pt x="14311" y="0"/>
                  </a:moveTo>
                  <a:cubicBezTo>
                    <a:pt x="18946" y="4099"/>
                    <a:pt x="21600" y="9990"/>
                    <a:pt x="21600" y="16178"/>
                  </a:cubicBezTo>
                  <a:cubicBezTo>
                    <a:pt x="21600" y="24497"/>
                    <a:pt x="16821" y="32078"/>
                    <a:pt x="9315" y="35666"/>
                  </a:cubicBezTo>
                </a:path>
                <a:path w="21600" h="35666" stroke="0" extrusionOk="0">
                  <a:moveTo>
                    <a:pt x="14311" y="0"/>
                  </a:moveTo>
                  <a:cubicBezTo>
                    <a:pt x="18946" y="4099"/>
                    <a:pt x="21600" y="9990"/>
                    <a:pt x="21600" y="16178"/>
                  </a:cubicBezTo>
                  <a:cubicBezTo>
                    <a:pt x="21600" y="24497"/>
                    <a:pt x="16821" y="32078"/>
                    <a:pt x="9315" y="35666"/>
                  </a:cubicBezTo>
                  <a:lnTo>
                    <a:pt x="0" y="16178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Arc 26"/>
            <p:cNvSpPr>
              <a:spLocks/>
            </p:cNvSpPr>
            <p:nvPr/>
          </p:nvSpPr>
          <p:spPr bwMode="auto">
            <a:xfrm flipV="1">
              <a:off x="3216" y="2148"/>
              <a:ext cx="480" cy="755"/>
            </a:xfrm>
            <a:custGeom>
              <a:avLst/>
              <a:gdLst>
                <a:gd name="T0" fmla="*/ 0 w 21600"/>
                <a:gd name="T1" fmla="*/ 0 h 36210"/>
                <a:gd name="T2" fmla="*/ 0 w 21600"/>
                <a:gd name="T3" fmla="*/ 0 h 36210"/>
                <a:gd name="T4" fmla="*/ 0 w 21600"/>
                <a:gd name="T5" fmla="*/ 0 h 3621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210"/>
                <a:gd name="T11" fmla="*/ 21600 w 21600"/>
                <a:gd name="T12" fmla="*/ 36210 h 36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210" fill="none" extrusionOk="0">
                  <a:moveTo>
                    <a:pt x="14311" y="0"/>
                  </a:moveTo>
                  <a:cubicBezTo>
                    <a:pt x="18946" y="4099"/>
                    <a:pt x="21600" y="9990"/>
                    <a:pt x="21600" y="16178"/>
                  </a:cubicBezTo>
                  <a:cubicBezTo>
                    <a:pt x="21600" y="24987"/>
                    <a:pt x="16249" y="32914"/>
                    <a:pt x="8079" y="36209"/>
                  </a:cubicBezTo>
                </a:path>
                <a:path w="21600" h="36210" stroke="0" extrusionOk="0">
                  <a:moveTo>
                    <a:pt x="14311" y="0"/>
                  </a:moveTo>
                  <a:cubicBezTo>
                    <a:pt x="18946" y="4099"/>
                    <a:pt x="21600" y="9990"/>
                    <a:pt x="21600" y="16178"/>
                  </a:cubicBezTo>
                  <a:cubicBezTo>
                    <a:pt x="21600" y="24987"/>
                    <a:pt x="16249" y="32914"/>
                    <a:pt x="8079" y="36209"/>
                  </a:cubicBezTo>
                  <a:lnTo>
                    <a:pt x="0" y="16178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Arc 27"/>
            <p:cNvSpPr>
              <a:spLocks/>
            </p:cNvSpPr>
            <p:nvPr/>
          </p:nvSpPr>
          <p:spPr bwMode="auto">
            <a:xfrm flipV="1">
              <a:off x="3696" y="2214"/>
              <a:ext cx="336" cy="617"/>
            </a:xfrm>
            <a:custGeom>
              <a:avLst/>
              <a:gdLst>
                <a:gd name="T0" fmla="*/ 0 w 21600"/>
                <a:gd name="T1" fmla="*/ 0 h 29581"/>
                <a:gd name="T2" fmla="*/ 0 w 21600"/>
                <a:gd name="T3" fmla="*/ 0 h 29581"/>
                <a:gd name="T4" fmla="*/ 0 w 21600"/>
                <a:gd name="T5" fmla="*/ 0 h 295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9581"/>
                <a:gd name="T11" fmla="*/ 21600 w 21600"/>
                <a:gd name="T12" fmla="*/ 29581 h 295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9581" fill="none" extrusionOk="0">
                  <a:moveTo>
                    <a:pt x="19374" y="0"/>
                  </a:moveTo>
                  <a:cubicBezTo>
                    <a:pt x="20838" y="2970"/>
                    <a:pt x="21600" y="6237"/>
                    <a:pt x="21600" y="9549"/>
                  </a:cubicBezTo>
                  <a:cubicBezTo>
                    <a:pt x="21600" y="18358"/>
                    <a:pt x="16249" y="26285"/>
                    <a:pt x="8079" y="29580"/>
                  </a:cubicBezTo>
                </a:path>
                <a:path w="21600" h="29581" stroke="0" extrusionOk="0">
                  <a:moveTo>
                    <a:pt x="19374" y="0"/>
                  </a:moveTo>
                  <a:cubicBezTo>
                    <a:pt x="20838" y="2970"/>
                    <a:pt x="21600" y="6237"/>
                    <a:pt x="21600" y="9549"/>
                  </a:cubicBezTo>
                  <a:cubicBezTo>
                    <a:pt x="21600" y="18358"/>
                    <a:pt x="16249" y="26285"/>
                    <a:pt x="8079" y="29580"/>
                  </a:cubicBezTo>
                  <a:lnTo>
                    <a:pt x="0" y="9549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Arc 28"/>
            <p:cNvSpPr>
              <a:spLocks/>
            </p:cNvSpPr>
            <p:nvPr/>
          </p:nvSpPr>
          <p:spPr bwMode="auto">
            <a:xfrm flipH="1">
              <a:off x="912" y="1076"/>
              <a:ext cx="1632" cy="882"/>
            </a:xfrm>
            <a:custGeom>
              <a:avLst/>
              <a:gdLst>
                <a:gd name="T0" fmla="*/ 0 w 21600"/>
                <a:gd name="T1" fmla="*/ 0 h 28753"/>
                <a:gd name="T2" fmla="*/ 0 w 21600"/>
                <a:gd name="T3" fmla="*/ 0 h 28753"/>
                <a:gd name="T4" fmla="*/ 0 w 21600"/>
                <a:gd name="T5" fmla="*/ 0 h 287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753"/>
                <a:gd name="T11" fmla="*/ 21600 w 21600"/>
                <a:gd name="T12" fmla="*/ 28753 h 287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753" fill="none" extrusionOk="0">
                  <a:moveTo>
                    <a:pt x="19512" y="-1"/>
                  </a:moveTo>
                  <a:cubicBezTo>
                    <a:pt x="20886" y="2895"/>
                    <a:pt x="21600" y="6060"/>
                    <a:pt x="21600" y="9265"/>
                  </a:cubicBezTo>
                  <a:cubicBezTo>
                    <a:pt x="21600" y="17584"/>
                    <a:pt x="16821" y="25165"/>
                    <a:pt x="9315" y="28753"/>
                  </a:cubicBezTo>
                </a:path>
                <a:path w="21600" h="28753" stroke="0" extrusionOk="0">
                  <a:moveTo>
                    <a:pt x="19512" y="-1"/>
                  </a:moveTo>
                  <a:cubicBezTo>
                    <a:pt x="20886" y="2895"/>
                    <a:pt x="21600" y="6060"/>
                    <a:pt x="21600" y="9265"/>
                  </a:cubicBezTo>
                  <a:cubicBezTo>
                    <a:pt x="21600" y="17584"/>
                    <a:pt x="16821" y="25165"/>
                    <a:pt x="9315" y="28753"/>
                  </a:cubicBezTo>
                  <a:lnTo>
                    <a:pt x="0" y="9265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Gains and Losses with Futures</a:t>
            </a:r>
            <a:endParaRPr lang="en-US" altLang="en-US" i="1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6648"/>
            <a:ext cx="8458200" cy="4267200"/>
          </a:xfrm>
        </p:spPr>
        <p:txBody>
          <a:bodyPr/>
          <a:lstStyle/>
          <a:p>
            <a:pPr indent="-1588" eaLnBrk="1" hangingPunct="1">
              <a:tabLst>
                <a:tab pos="465138" algn="l"/>
                <a:tab pos="682625" algn="l"/>
              </a:tabLst>
            </a:pPr>
            <a:r>
              <a:rPr lang="en-US" altLang="en-US" sz="3000" dirty="0" smtClean="0">
                <a:ea typeface="ＭＳ Ｐゴシック" panose="020B0600070205080204" pitchFamily="34" charset="-128"/>
              </a:rPr>
              <a:t> How do you gain when buying (long)  a Futures contract? (Futures Prices Rise. You locked in a low buy price)</a:t>
            </a: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000" dirty="0" smtClean="0">
                <a:ea typeface="ＭＳ Ｐゴシック" panose="020B0600070205080204" pitchFamily="34" charset="-128"/>
              </a:rPr>
              <a:t>How do you lose when buying (long) a Futures contract? (Futures Prices Fall. You locked in a high buy price)</a:t>
            </a: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30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buFont typeface="Wingdings" panose="05000000000000000000" pitchFamily="2" charset="2"/>
              <a:buNone/>
              <a:tabLst>
                <a:tab pos="465138" algn="l"/>
                <a:tab pos="682625" algn="l"/>
              </a:tabLst>
            </a:pPr>
            <a:endParaRPr lang="en-US" altLang="en-US" sz="30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30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3000" dirty="0" smtClean="0">
              <a:ea typeface="ＭＳ Ｐゴシック" panose="020B0600070205080204" pitchFamily="34" charset="-128"/>
            </a:endParaRP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838200" y="1143000"/>
            <a:ext cx="7543800" cy="609600"/>
            <a:chOff x="480" y="816"/>
            <a:chExt cx="4752" cy="384"/>
          </a:xfrm>
        </p:grpSpPr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480" y="1008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480" y="8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5232" y="8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Margin Accounts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Suppose you buy 2 December Gold Futures Contracts on November 14. The contract size is 100 ounces per contract and the Futures price that day is $400/oz.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You </a:t>
            </a:r>
            <a:r>
              <a:rPr lang="en-US" altLang="en-US" sz="2800" b="1" i="1" u="sng" dirty="0" smtClean="0">
                <a:ea typeface="ＭＳ Ｐゴシック" panose="020B0600070205080204" pitchFamily="34" charset="-128"/>
              </a:rPr>
              <a:t>could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put up cash for 2 x 100 x $400 = $80,000 in an account to be used in December.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But! Regulations allow for only 5%-10% being put up at the time of the initial transaction, as a “good faith” deposit.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Margin Accounts: </a:t>
            </a:r>
            <a:r>
              <a:rPr lang="en-US" altLang="en-US" i="1" smtClean="0">
                <a:ea typeface="ＭＳ Ｐゴシック" panose="020B0600070205080204" pitchFamily="34" charset="-128"/>
              </a:rPr>
              <a:t>Initial Margin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indent="-1588" eaLnBrk="1" hangingPunct="1">
              <a:tabLst>
                <a:tab pos="465138" algn="l"/>
                <a:tab pos="6826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 Initial Margin $ Amount = </a:t>
            </a: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1200" dirty="0" smtClean="0">
              <a:ea typeface="ＭＳ Ｐゴシック" panose="020B0600070205080204" pitchFamily="34" charset="-128"/>
            </a:endParaRPr>
          </a:p>
          <a:p>
            <a:pPr marL="631825" lvl="1" indent="3175" eaLnBrk="1" hangingPunct="1">
              <a:buFont typeface="Wingdings" panose="05000000000000000000" pitchFamily="2" charset="2"/>
              <a:buNone/>
              <a:tabLst>
                <a:tab pos="465138" algn="l"/>
                <a:tab pos="682625" algn="l"/>
              </a:tabLst>
            </a:pPr>
            <a:r>
              <a:rPr lang="en-US" altLang="en-US" sz="1700" dirty="0" smtClean="0">
                <a:ea typeface="ＭＳ Ｐゴシック" panose="020B0600070205080204" pitchFamily="34" charset="-128"/>
              </a:rPr>
              <a:t>(#Contracts)*(Contract Size)*(Futures Price)*(Initial Margin Requirement %)</a:t>
            </a:r>
          </a:p>
          <a:p>
            <a:pPr marL="631825" lvl="1" indent="3175" eaLnBrk="1" hangingPunct="1">
              <a:tabLst>
                <a:tab pos="465138" algn="l"/>
                <a:tab pos="682625" algn="l"/>
              </a:tabLst>
            </a:pPr>
            <a:endParaRPr lang="en-US" altLang="en-US" sz="17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 Suppose the Initial Margin is 5%</a:t>
            </a: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sz="23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 What cash would you have to deposit to 		buy the 2 Gold Dec Futures contracts?</a:t>
            </a:r>
          </a:p>
          <a:p>
            <a:pPr indent="-1588" eaLnBrk="1" hangingPunct="1">
              <a:tabLst>
                <a:tab pos="465138" algn="l"/>
                <a:tab pos="682625" algn="l"/>
              </a:tabLst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buFont typeface="Wingdings" panose="05000000000000000000" pitchFamily="2" charset="2"/>
              <a:buNone/>
              <a:tabLst>
                <a:tab pos="465138" algn="l"/>
                <a:tab pos="6826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			Initial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Mgn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2 x 100 x 400 x .05 = 4,000</a:t>
            </a:r>
          </a:p>
          <a:p>
            <a:pPr indent="-1588" eaLnBrk="1" hangingPunct="1">
              <a:buFont typeface="Wingdings" panose="05000000000000000000" pitchFamily="2" charset="2"/>
              <a:buNone/>
              <a:tabLst>
                <a:tab pos="465138" algn="l"/>
                <a:tab pos="6826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								(cash or T-bills)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“Walk away” risk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With our gold contracts, we’ve agreed to buy 200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oz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of gold (2 contracts, each for 100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oz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of gold) at $400/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oz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in December. </a:t>
            </a:r>
          </a:p>
          <a:p>
            <a:pPr eaLnBrk="1" hangingPunct="1"/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What if the price of gold plummets to $10 an ounce in December?</a:t>
            </a:r>
          </a:p>
          <a:p>
            <a:pPr eaLnBrk="1" hangingPunct="1"/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The potential exists for us to just throw away our $4,000 that we put in our margin account and go buy the gold “on the street.”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Mark-to-Market (Daily Settlement)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During the life of your Futures Contract, the fluctuating futures price of the “asset” in question is compared to the price you’ve agreed to pay on the delivery date.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Any loss is subtracted from your margin account (and added to the counterparty’s account).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Any gain is added to your margin account (and subtracted from the counterparty’s account).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Margin Accounts: </a:t>
            </a:r>
            <a:r>
              <a:rPr lang="en-US" altLang="en-US" sz="3200" i="1" smtClean="0">
                <a:ea typeface="ＭＳ Ｐゴシック" panose="020B0600070205080204" pitchFamily="34" charset="-128"/>
              </a:rPr>
              <a:t>Maintenance Margin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 margin account balance will increase or decrease over the life of the Futures Contract, depending on whether your Futures position is gaining or losing value.</a:t>
            </a:r>
          </a:p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To make sure that the balance in your account has enough “good faith” money, a “Maintenance Margin” exists, which is usually about 75% of the initial margin. </a:t>
            </a:r>
          </a:p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When the balance in your account falls below the maintenance margin, you must deposit enough money to bring the balance all the way back to the initial margin.</a:t>
            </a:r>
          </a:p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marL="631825" indent="-292100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This is a mechanism to discourage people from “walking away” from their obligation.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Future purchases…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you have to purchase some raw material each year as an input in your firm’s manufacturing process.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For this year, you can purchase it in the market today at the current (spot) price.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What can you do about next year’s purchase?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Margin Accounts: </a:t>
            </a:r>
            <a:r>
              <a:rPr lang="en-US" altLang="en-US" sz="3200" i="1" smtClean="0">
                <a:ea typeface="ＭＳ Ｐゴシック" panose="020B0600070205080204" pitchFamily="34" charset="-128"/>
              </a:rPr>
              <a:t>Maintenance Margin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With our example, the initial margin was 5% ($4,000), so the maintenance margin would be…</a:t>
            </a:r>
          </a:p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lvl="1"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4,000 initial </a:t>
            </a:r>
            <a:r>
              <a:rPr lang="en-US" altLang="en-US" sz="2000" dirty="0" err="1" smtClean="0">
                <a:ea typeface="ＭＳ Ｐゴシック" panose="020B0600070205080204" pitchFamily="34" charset="-128"/>
              </a:rPr>
              <a:t>mgn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x .75 = 3000 (maintenance </a:t>
            </a:r>
            <a:r>
              <a:rPr lang="en-US" altLang="en-US" sz="2000" dirty="0" err="1" smtClean="0">
                <a:ea typeface="ＭＳ Ｐゴシック" panose="020B0600070205080204" pitchFamily="34" charset="-128"/>
              </a:rPr>
              <a:t>mgn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)</a:t>
            </a:r>
          </a:p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indent="-1588" eaLnBrk="1" hangingPunct="1">
              <a:lnSpc>
                <a:spcPct val="90000"/>
              </a:lnSpc>
              <a:tabLst>
                <a:tab pos="465138" algn="l"/>
                <a:tab pos="682625" algn="l"/>
              </a:tabLs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If there’s a maintenance call (margin call), you must place enough cash in the margin account to get back to your initial margin deposit ($4,000 in our example). (CASH only here)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Marking to Market ($US):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2 Gold Contracts</a:t>
            </a:r>
            <a:br>
              <a:rPr lang="en-US" altLang="en-US" sz="2800" smtClean="0">
                <a:ea typeface="ＭＳ Ｐゴシック" panose="020B0600070205080204" pitchFamily="34" charset="-128"/>
              </a:rPr>
            </a:br>
            <a:r>
              <a:rPr lang="en-US" altLang="en-US" sz="1500" smtClean="0">
                <a:ea typeface="ＭＳ Ｐゴシック" panose="020B0600070205080204" pitchFamily="34" charset="-128"/>
              </a:rPr>
              <a:t>(suppose price ONLY changes on these days; Gold Futures have 100oz contracts)</a:t>
            </a:r>
          </a:p>
        </p:txBody>
      </p:sp>
      <p:graphicFrame>
        <p:nvGraphicFramePr>
          <p:cNvPr id="556121" name="Group 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416894"/>
              </p:ext>
            </p:extLst>
          </p:nvPr>
        </p:nvGraphicFramePr>
        <p:xfrm>
          <a:off x="609600" y="1371601"/>
          <a:ext cx="8077200" cy="2209801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49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$3,000)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400.00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397.00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-600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-600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3400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18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393.30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-740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-1340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2660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Yes! 1340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74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60585"/>
              </p:ext>
            </p:extLst>
          </p:nvPr>
        </p:nvGraphicFramePr>
        <p:xfrm>
          <a:off x="2590800" y="3962400"/>
          <a:ext cx="39497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3" imgW="3949560" imgH="203040" progId="Equation.3">
                  <p:embed/>
                </p:oleObj>
              </mc:Choice>
              <mc:Fallback>
                <p:oleObj name="Equation" r:id="rId3" imgW="3949560" imgH="2030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39497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068377"/>
              </p:ext>
            </p:extLst>
          </p:nvPr>
        </p:nvGraphicFramePr>
        <p:xfrm>
          <a:off x="152400" y="4724400"/>
          <a:ext cx="8839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5" imgW="3949560" imgH="203040" progId="Equation.3">
                  <p:embed/>
                </p:oleObj>
              </mc:Choice>
              <mc:Fallback>
                <p:oleObj name="Equation" r:id="rId5" imgW="3949560" imgH="2030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724400"/>
                        <a:ext cx="8839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Marking to Market ($US):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2 Gold Contracts</a:t>
            </a:r>
            <a:br>
              <a:rPr lang="en-US" altLang="en-US" sz="2800" smtClean="0">
                <a:ea typeface="ＭＳ Ｐゴシック" panose="020B0600070205080204" pitchFamily="34" charset="-128"/>
              </a:rPr>
            </a:br>
            <a:r>
              <a:rPr lang="en-US" altLang="en-US" sz="1500" smtClean="0">
                <a:ea typeface="ＭＳ Ｐゴシック" panose="020B0600070205080204" pitchFamily="34" charset="-128"/>
              </a:rPr>
              <a:t>(suppose price ONLY changes on these days; Gold Futures have 100oz contracts)</a:t>
            </a:r>
          </a:p>
        </p:txBody>
      </p:sp>
      <p:graphicFrame>
        <p:nvGraphicFramePr>
          <p:cNvPr id="557251" name="Group 1219"/>
          <p:cNvGraphicFramePr>
            <a:graphicFrameLocks noGrp="1"/>
          </p:cNvGraphicFramePr>
          <p:nvPr>
            <p:ph idx="1"/>
          </p:nvPr>
        </p:nvGraphicFramePr>
        <p:xfrm>
          <a:off x="609600" y="1371600"/>
          <a:ext cx="8077200" cy="333855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$3,000)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4,000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397.00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3400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18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393.30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(740)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(1340)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2660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1340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20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399.00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1140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(200)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5140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21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9340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24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360.40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(11920)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(7920)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(2580)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6580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Marking to Market ($US):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2 Gold Contracts</a:t>
            </a:r>
            <a:br>
              <a:rPr lang="en-US" altLang="en-US" sz="2800" smtClean="0">
                <a:ea typeface="ＭＳ Ｐゴシック" panose="020B0600070205080204" pitchFamily="34" charset="-128"/>
              </a:rPr>
            </a:br>
            <a:r>
              <a:rPr lang="en-US" altLang="en-US" sz="1500" smtClean="0">
                <a:ea typeface="ＭＳ Ｐゴシック" panose="020B0600070205080204" pitchFamily="34" charset="-128"/>
              </a:rPr>
              <a:t>(suppose price ONLY changes on these days; Gold Futures have 100oz contracts)</a:t>
            </a:r>
            <a:br>
              <a:rPr lang="en-US" altLang="en-US" sz="1500" smtClean="0">
                <a:ea typeface="ＭＳ Ｐゴシック" panose="020B0600070205080204" pitchFamily="34" charset="-128"/>
              </a:rPr>
            </a:br>
            <a:r>
              <a:rPr lang="en-US" altLang="en-US" sz="1500" smtClean="0">
                <a:ea typeface="ＭＳ Ｐゴシック" panose="020B0600070205080204" pitchFamily="34" charset="-128"/>
              </a:rPr>
              <a:t/>
            </a:r>
            <a:br>
              <a:rPr lang="en-US" altLang="en-US" sz="1500" smtClean="0">
                <a:ea typeface="ＭＳ Ｐゴシック" panose="020B0600070205080204" pitchFamily="34" charset="-128"/>
              </a:rPr>
            </a:br>
            <a:r>
              <a:rPr lang="en-US" altLang="en-US" sz="2500" i="1" smtClean="0">
                <a:ea typeface="ＭＳ Ｐゴシック" panose="020B0600070205080204" pitchFamily="34" charset="-128"/>
              </a:rPr>
              <a:t>Now Suppose that you withdraw any accrued gains above the initial margin deposit?</a:t>
            </a:r>
          </a:p>
        </p:txBody>
      </p:sp>
      <p:graphicFrame>
        <p:nvGraphicFramePr>
          <p:cNvPr id="557251" name="Group 1219"/>
          <p:cNvGraphicFramePr>
            <a:graphicFrameLocks noGrp="1"/>
          </p:cNvGraphicFramePr>
          <p:nvPr>
            <p:ph idx="1"/>
          </p:nvPr>
        </p:nvGraphicFramePr>
        <p:xfrm>
          <a:off x="609600" y="2057400"/>
          <a:ext cx="8077200" cy="3918208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$3,000)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400.00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4,000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397.00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3400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18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393.30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(740)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(1340)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2660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1340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9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20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399.00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1140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(200)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5140-1140=4000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9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21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420.00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8200-4200=4000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360.40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(11920)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(7920)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-7920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Yes! 11920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Reversing Futures Trades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At any time, the buyer or seller can exit the market (take their gain/loss) by entering into a reversing (offsetting) trade.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you are long a certain contract, short an identical contract (delivery terms, date).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you are short a certain contract, long an identical contract (delivery terms, date).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ea typeface="ＭＳ Ｐゴシック" panose="020B0600070205080204" pitchFamily="34" charset="-128"/>
              </a:rPr>
              <a:t>Marking to Market ($):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2 Gold Contracts</a:t>
            </a:r>
            <a:br>
              <a:rPr lang="en-US" altLang="en-US" sz="2800" dirty="0" smtClean="0">
                <a:ea typeface="ＭＳ Ｐゴシック" panose="020B0600070205080204" pitchFamily="34" charset="-128"/>
              </a:rPr>
            </a:br>
            <a:r>
              <a:rPr lang="en-US" altLang="en-US" sz="1500" dirty="0" smtClean="0">
                <a:ea typeface="ＭＳ Ｐゴシック" panose="020B0600070205080204" pitchFamily="34" charset="-128"/>
              </a:rPr>
              <a:t>(suppose price ONLY changes on these days)</a:t>
            </a:r>
            <a:br>
              <a:rPr lang="en-US" altLang="en-US" sz="1500" dirty="0" smtClean="0">
                <a:ea typeface="ＭＳ Ｐゴシック" panose="020B0600070205080204" pitchFamily="34" charset="-128"/>
              </a:rPr>
            </a:br>
            <a:r>
              <a:rPr lang="en-US" altLang="en-US" sz="1500" dirty="0" smtClean="0">
                <a:ea typeface="ＭＳ Ｐゴシック" panose="020B0600070205080204" pitchFamily="34" charset="-128"/>
              </a:rPr>
              <a:t/>
            </a:r>
            <a:br>
              <a:rPr lang="en-US" altLang="en-US" sz="1500" dirty="0" smtClean="0">
                <a:ea typeface="ＭＳ Ｐゴシック" panose="020B0600070205080204" pitchFamily="34" charset="-128"/>
              </a:rPr>
            </a:br>
            <a:r>
              <a:rPr lang="en-US" altLang="en-US" sz="2500" dirty="0" smtClean="0">
                <a:ea typeface="ＭＳ Ｐゴシック" panose="020B0600070205080204" pitchFamily="34" charset="-128"/>
              </a:rPr>
              <a:t>Let’s Take our Loss here and Close our position</a:t>
            </a:r>
          </a:p>
        </p:txBody>
      </p:sp>
      <p:graphicFrame>
        <p:nvGraphicFramePr>
          <p:cNvPr id="559193" name="Group 89"/>
          <p:cNvGraphicFramePr>
            <a:graphicFrameLocks noGrp="1"/>
          </p:cNvGraphicFramePr>
          <p:nvPr>
            <p:ph idx="1"/>
          </p:nvPr>
        </p:nvGraphicFramePr>
        <p:xfrm>
          <a:off x="533400" y="1689100"/>
          <a:ext cx="8077200" cy="3340143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$3,000)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4,000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397.00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3400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18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393.30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(740)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(1340)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2660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1340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20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399.00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1140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(200)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5140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21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420.00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9340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24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360.40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(11920)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(7920)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(2580)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6580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709" name="TextBox 3"/>
          <p:cNvSpPr txBox="1">
            <a:spLocks noChangeArrowheads="1"/>
          </p:cNvSpPr>
          <p:nvPr/>
        </p:nvSpPr>
        <p:spPr bwMode="auto">
          <a:xfrm>
            <a:off x="533400" y="5257800"/>
            <a:ext cx="670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Sell 2 Gold Dec Futures Contracts (at 360.4)</a:t>
            </a:r>
          </a:p>
          <a:p>
            <a:pPr eaLnBrk="1" hangingPunct="1"/>
            <a:r>
              <a:rPr lang="en-US" altLang="en-US"/>
              <a:t>Take the 7920 loss</a:t>
            </a:r>
          </a:p>
          <a:p>
            <a:pPr eaLnBrk="1" hangingPunct="1"/>
            <a:r>
              <a:rPr lang="en-US" altLang="en-US"/>
              <a:t>Exit the market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ea typeface="ＭＳ Ｐゴシック" panose="020B0600070205080204" pitchFamily="34" charset="-128"/>
              </a:rPr>
              <a:t>Marking to Market ($):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2 Gold Contracts</a:t>
            </a:r>
            <a:br>
              <a:rPr lang="en-US" altLang="en-US" sz="2800" dirty="0" smtClean="0">
                <a:ea typeface="ＭＳ Ｐゴシック" panose="020B0600070205080204" pitchFamily="34" charset="-128"/>
              </a:rPr>
            </a:br>
            <a:r>
              <a:rPr lang="en-US" altLang="en-US" sz="1500" dirty="0" smtClean="0">
                <a:ea typeface="ＭＳ Ｐゴシック" panose="020B0600070205080204" pitchFamily="34" charset="-128"/>
              </a:rPr>
              <a:t>(suppose price ONLY changes on these days; Gold Futures have 100oz contracts)</a:t>
            </a:r>
          </a:p>
        </p:txBody>
      </p:sp>
      <p:graphicFrame>
        <p:nvGraphicFramePr>
          <p:cNvPr id="542873" name="Group 153"/>
          <p:cNvGraphicFramePr>
            <a:graphicFrameLocks noGrp="1"/>
          </p:cNvGraphicFramePr>
          <p:nvPr>
            <p:ph idx="1"/>
          </p:nvPr>
        </p:nvGraphicFramePr>
        <p:xfrm>
          <a:off x="609600" y="1371600"/>
          <a:ext cx="8077200" cy="4984781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$3,000)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4,000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397.00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(600)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3400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18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393.30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(740)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(1340)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2660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1340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20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399.00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1140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5140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21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4200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4000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9340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24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360.40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(11920)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(7920)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(2580)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6580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26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200.00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(32080)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(40000)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(28080)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32080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27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145.00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(11000)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(51000)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(7000)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11000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28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39.00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(21200)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(72200)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(17200)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21200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Dec 1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10.00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(5800)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(78000)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(1800)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Yes, 5800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Hedging vs. Speculation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anose="020B0600070205080204" pitchFamily="34" charset="-128"/>
              </a:rPr>
              <a:t>Hedging</a:t>
            </a:r>
            <a:r>
              <a:rPr lang="en-US" altLang="en-US" smtClean="0">
                <a:ea typeface="ＭＳ Ｐゴシック" panose="020B0600070205080204" pitchFamily="34" charset="-128"/>
              </a:rPr>
              <a:t>:  Locking in a future price/interest rate/value to reduce future uncertainty.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u="sng" smtClean="0">
                <a:ea typeface="ＭＳ Ｐゴシック" panose="020B0600070205080204" pitchFamily="34" charset="-128"/>
              </a:rPr>
              <a:t>Speculation</a:t>
            </a:r>
            <a:r>
              <a:rPr lang="en-US" altLang="en-US" smtClean="0">
                <a:ea typeface="ＭＳ Ｐゴシック" panose="020B0600070205080204" pitchFamily="34" charset="-128"/>
              </a:rPr>
              <a:t>:  Having an unhedged position in your firm or portfolio in order to take advantage of perceived future interest rate/price changes.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Hedging using Commodity Futures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Long Hedge (ex: a manufacturer that wants to avoid purchase price uncertainty for a raw material)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Short Hedge (ex: a producer that wants to avoid sales price uncertainty when they bring their product to market.)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Speculating using Commodity Futures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Long Futures (buy hoping the price will rise, then reverse your position to get out)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Short Futures (sell hoping the price will fall, then reverse your position to get out)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Future purchases choices…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Obviously, you can just wait until next year and purchase the raw material at the prevailing price (the spot price in a year)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OR… you can contract with someone for a price to be paid (and raw material to be received) one year from now, but the price is decided upon </a:t>
            </a:r>
            <a:r>
              <a:rPr lang="en-US" altLang="en-US" b="1" i="1" u="sng" smtClean="0">
                <a:ea typeface="ＭＳ Ｐゴシック" panose="020B0600070205080204" pitchFamily="34" charset="-128"/>
              </a:rPr>
              <a:t>TODAY</a:t>
            </a:r>
            <a:r>
              <a:rPr lang="en-US" altLang="en-US" smtClean="0"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“Future” or “Forward” Contracts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Agree on a future price TODAY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Exchange the item for cash payment (or for another item as payment) sometime in the future (in 1 year, for example)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This is not an OPTION for either party. 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They must make good on this agreement at the set price, on the set date.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Buyers and Sellers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The Buyer…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… is said to have a “long” position in the Futures/Forward contract.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Must buy the asset and accept its delivery on the delivery date.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The Seller…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… is said to have a “short” position in the Futures/Forward contract.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Seller must make delivery of the asset on the delivery date and accept the payment.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3200" b="1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Forward Contracts vs. Futures Contracts</a:t>
            </a:r>
          </a:p>
        </p:txBody>
      </p:sp>
      <p:grpSp>
        <p:nvGrpSpPr>
          <p:cNvPr id="11267" name="Group 30"/>
          <p:cNvGrpSpPr>
            <a:grpSpLocks/>
          </p:cNvGrpSpPr>
          <p:nvPr/>
        </p:nvGrpSpPr>
        <p:grpSpPr bwMode="auto">
          <a:xfrm>
            <a:off x="685800" y="1905000"/>
            <a:ext cx="7853363" cy="4800600"/>
            <a:chOff x="432" y="1200"/>
            <a:chExt cx="4947" cy="3024"/>
          </a:xfrm>
        </p:grpSpPr>
        <p:sp>
          <p:nvSpPr>
            <p:cNvPr id="11268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69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0" name="Rectangle 14"/>
            <p:cNvSpPr>
              <a:spLocks noChangeArrowheads="1"/>
            </p:cNvSpPr>
            <p:nvPr/>
          </p:nvSpPr>
          <p:spPr bwMode="auto">
            <a:xfrm>
              <a:off x="4050" y="3673"/>
              <a:ext cx="8" cy="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1" name="Rectangle 21"/>
            <p:cNvSpPr>
              <a:spLocks noChangeArrowheads="1"/>
            </p:cNvSpPr>
            <p:nvPr/>
          </p:nvSpPr>
          <p:spPr bwMode="auto">
            <a:xfrm>
              <a:off x="4050" y="1482"/>
              <a:ext cx="8" cy="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2" name="Rectangle 26"/>
            <p:cNvSpPr>
              <a:spLocks noChangeArrowheads="1"/>
            </p:cNvSpPr>
            <p:nvPr/>
          </p:nvSpPr>
          <p:spPr bwMode="auto">
            <a:xfrm>
              <a:off x="4054" y="1849"/>
              <a:ext cx="16" cy="1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3" name="Rectangle 13"/>
            <p:cNvSpPr>
              <a:spLocks noChangeArrowheads="1"/>
            </p:cNvSpPr>
            <p:nvPr/>
          </p:nvSpPr>
          <p:spPr bwMode="auto">
            <a:xfrm>
              <a:off x="646" y="3391"/>
              <a:ext cx="2286" cy="3"/>
            </a:xfrm>
            <a:prstGeom prst="rect">
              <a:avLst/>
            </a:prstGeom>
            <a:solidFill>
              <a:srgbClr val="808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4" name="Rectangle 5"/>
            <p:cNvSpPr>
              <a:spLocks noChangeArrowheads="1"/>
            </p:cNvSpPr>
            <p:nvPr/>
          </p:nvSpPr>
          <p:spPr bwMode="auto">
            <a:xfrm>
              <a:off x="610" y="1608"/>
              <a:ext cx="25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Private contract between 2 parties</a:t>
              </a:r>
            </a:p>
          </p:txBody>
        </p:sp>
        <p:sp>
          <p:nvSpPr>
            <p:cNvPr id="11275" name="Rectangle 6"/>
            <p:cNvSpPr>
              <a:spLocks noChangeArrowheads="1"/>
            </p:cNvSpPr>
            <p:nvPr/>
          </p:nvSpPr>
          <p:spPr bwMode="auto">
            <a:xfrm>
              <a:off x="3669" y="1608"/>
              <a:ext cx="132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6600"/>
                  </a:solidFill>
                  <a:latin typeface="Arial" panose="020B0604020202020204" pitchFamily="34" charset="0"/>
                </a:rPr>
                <a:t>Exchange traded</a:t>
              </a:r>
            </a:p>
          </p:txBody>
        </p:sp>
        <p:sp>
          <p:nvSpPr>
            <p:cNvPr id="11276" name="Rectangle 7"/>
            <p:cNvSpPr>
              <a:spLocks noChangeArrowheads="1"/>
            </p:cNvSpPr>
            <p:nvPr/>
          </p:nvSpPr>
          <p:spPr bwMode="auto">
            <a:xfrm>
              <a:off x="985" y="1942"/>
              <a:ext cx="169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6600"/>
                  </a:solidFill>
                  <a:latin typeface="Arial" panose="020B0604020202020204" pitchFamily="34" charset="0"/>
                </a:rPr>
                <a:t>Non-standard contract</a:t>
              </a:r>
            </a:p>
          </p:txBody>
        </p:sp>
        <p:sp>
          <p:nvSpPr>
            <p:cNvPr id="11277" name="Rectangle 8"/>
            <p:cNvSpPr>
              <a:spLocks noChangeArrowheads="1"/>
            </p:cNvSpPr>
            <p:nvPr/>
          </p:nvSpPr>
          <p:spPr bwMode="auto">
            <a:xfrm>
              <a:off x="3611" y="1942"/>
              <a:ext cx="137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Standard contract</a:t>
              </a:r>
            </a:p>
          </p:txBody>
        </p:sp>
        <p:sp>
          <p:nvSpPr>
            <p:cNvPr id="11278" name="Rectangle 9"/>
            <p:cNvSpPr>
              <a:spLocks noChangeArrowheads="1"/>
            </p:cNvSpPr>
            <p:nvPr/>
          </p:nvSpPr>
          <p:spPr bwMode="auto">
            <a:xfrm>
              <a:off x="700" y="2277"/>
              <a:ext cx="240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Usually 1 specified delivery date</a:t>
              </a:r>
            </a:p>
          </p:txBody>
        </p:sp>
        <p:sp>
          <p:nvSpPr>
            <p:cNvPr id="11279" name="Rectangle 10"/>
            <p:cNvSpPr>
              <a:spLocks noChangeArrowheads="1"/>
            </p:cNvSpPr>
            <p:nvPr/>
          </p:nvSpPr>
          <p:spPr bwMode="auto">
            <a:xfrm>
              <a:off x="3442" y="2277"/>
              <a:ext cx="179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6600"/>
                  </a:solidFill>
                  <a:latin typeface="Arial" panose="020B0604020202020204" pitchFamily="34" charset="0"/>
                </a:rPr>
                <a:t>Range of delivery dates</a:t>
              </a:r>
            </a:p>
          </p:txBody>
        </p:sp>
        <p:sp>
          <p:nvSpPr>
            <p:cNvPr id="11280" name="Rectangle 11"/>
            <p:cNvSpPr>
              <a:spLocks noChangeArrowheads="1"/>
            </p:cNvSpPr>
            <p:nvPr/>
          </p:nvSpPr>
          <p:spPr bwMode="auto">
            <a:xfrm>
              <a:off x="1129" y="2612"/>
              <a:ext cx="140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6600"/>
                  </a:solidFill>
                  <a:latin typeface="Arial" panose="020B0604020202020204" pitchFamily="34" charset="0"/>
                </a:rPr>
                <a:t>Settled at maturity</a:t>
              </a:r>
            </a:p>
          </p:txBody>
        </p:sp>
        <p:sp>
          <p:nvSpPr>
            <p:cNvPr id="11281" name="Rectangle 12"/>
            <p:cNvSpPr>
              <a:spLocks noChangeArrowheads="1"/>
            </p:cNvSpPr>
            <p:nvPr/>
          </p:nvSpPr>
          <p:spPr bwMode="auto">
            <a:xfrm>
              <a:off x="3803" y="2612"/>
              <a:ext cx="98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 dirty="0">
                  <a:latin typeface="Arial" panose="020B0604020202020204" pitchFamily="34" charset="0"/>
                </a:rPr>
                <a:t>Settled daily</a:t>
              </a:r>
            </a:p>
          </p:txBody>
        </p:sp>
        <p:sp>
          <p:nvSpPr>
            <p:cNvPr id="11282" name="Rectangle 15"/>
            <p:cNvSpPr>
              <a:spLocks noChangeArrowheads="1"/>
            </p:cNvSpPr>
            <p:nvPr/>
          </p:nvSpPr>
          <p:spPr bwMode="auto">
            <a:xfrm>
              <a:off x="2960" y="3391"/>
              <a:ext cx="2188" cy="3"/>
            </a:xfrm>
            <a:prstGeom prst="rect">
              <a:avLst/>
            </a:prstGeom>
            <a:solidFill>
              <a:srgbClr val="808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3" name="Rectangle 16"/>
            <p:cNvSpPr>
              <a:spLocks noChangeArrowheads="1"/>
            </p:cNvSpPr>
            <p:nvPr/>
          </p:nvSpPr>
          <p:spPr bwMode="auto">
            <a:xfrm>
              <a:off x="1031" y="2947"/>
              <a:ext cx="159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Delivery or final cash</a:t>
              </a:r>
            </a:p>
          </p:txBody>
        </p:sp>
        <p:sp>
          <p:nvSpPr>
            <p:cNvPr id="11284" name="Rectangle 17"/>
            <p:cNvSpPr>
              <a:spLocks noChangeArrowheads="1"/>
            </p:cNvSpPr>
            <p:nvPr/>
          </p:nvSpPr>
          <p:spPr bwMode="auto">
            <a:xfrm>
              <a:off x="864" y="3133"/>
              <a:ext cx="190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settlement usually occurs</a:t>
              </a:r>
            </a:p>
          </p:txBody>
        </p:sp>
        <p:sp>
          <p:nvSpPr>
            <p:cNvPr id="11285" name="Rectangle 18"/>
            <p:cNvSpPr>
              <a:spLocks noChangeArrowheads="1"/>
            </p:cNvSpPr>
            <p:nvPr/>
          </p:nvSpPr>
          <p:spPr bwMode="auto">
            <a:xfrm>
              <a:off x="3345" y="2947"/>
              <a:ext cx="203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6600"/>
                  </a:solidFill>
                  <a:latin typeface="Arial" panose="020B0604020202020204" pitchFamily="34" charset="0"/>
                </a:rPr>
                <a:t>Contract usually closed out</a:t>
              </a:r>
            </a:p>
          </p:txBody>
        </p:sp>
        <p:sp>
          <p:nvSpPr>
            <p:cNvPr id="11286" name="Rectangle 19"/>
            <p:cNvSpPr>
              <a:spLocks noChangeArrowheads="1"/>
            </p:cNvSpPr>
            <p:nvPr/>
          </p:nvSpPr>
          <p:spPr bwMode="auto">
            <a:xfrm>
              <a:off x="3648" y="3133"/>
              <a:ext cx="122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6600"/>
                  </a:solidFill>
                  <a:latin typeface="Arial" panose="020B0604020202020204" pitchFamily="34" charset="0"/>
                </a:rPr>
                <a:t>prior to maturity</a:t>
              </a:r>
            </a:p>
          </p:txBody>
        </p:sp>
        <p:sp>
          <p:nvSpPr>
            <p:cNvPr id="11287" name="Rectangle 20"/>
            <p:cNvSpPr>
              <a:spLocks noChangeArrowheads="1"/>
            </p:cNvSpPr>
            <p:nvPr/>
          </p:nvSpPr>
          <p:spPr bwMode="auto">
            <a:xfrm>
              <a:off x="646" y="1200"/>
              <a:ext cx="2286" cy="3"/>
            </a:xfrm>
            <a:prstGeom prst="rect">
              <a:avLst/>
            </a:prstGeom>
            <a:solidFill>
              <a:srgbClr val="808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8" name="Rectangle 22"/>
            <p:cNvSpPr>
              <a:spLocks noChangeArrowheads="1"/>
            </p:cNvSpPr>
            <p:nvPr/>
          </p:nvSpPr>
          <p:spPr bwMode="auto">
            <a:xfrm>
              <a:off x="2960" y="1200"/>
              <a:ext cx="2188" cy="3"/>
            </a:xfrm>
            <a:prstGeom prst="rect">
              <a:avLst/>
            </a:prstGeom>
            <a:solidFill>
              <a:srgbClr val="808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9" name="Rectangle 23"/>
            <p:cNvSpPr>
              <a:spLocks noChangeArrowheads="1"/>
            </p:cNvSpPr>
            <p:nvPr/>
          </p:nvSpPr>
          <p:spPr bwMode="auto">
            <a:xfrm>
              <a:off x="1293" y="1325"/>
              <a:ext cx="105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FORWARDS</a:t>
              </a:r>
            </a:p>
          </p:txBody>
        </p:sp>
        <p:sp>
          <p:nvSpPr>
            <p:cNvPr id="11290" name="Rectangle 24"/>
            <p:cNvSpPr>
              <a:spLocks noChangeArrowheads="1"/>
            </p:cNvSpPr>
            <p:nvPr/>
          </p:nvSpPr>
          <p:spPr bwMode="auto">
            <a:xfrm>
              <a:off x="3836" y="1325"/>
              <a:ext cx="87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FUTURES</a:t>
              </a:r>
            </a:p>
          </p:txBody>
        </p:sp>
        <p:sp>
          <p:nvSpPr>
            <p:cNvPr id="11291" name="Rectangle 25"/>
            <p:cNvSpPr>
              <a:spLocks noChangeArrowheads="1"/>
            </p:cNvSpPr>
            <p:nvPr/>
          </p:nvSpPr>
          <p:spPr bwMode="auto">
            <a:xfrm>
              <a:off x="642" y="1571"/>
              <a:ext cx="2294" cy="8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2" name="Rectangle 27"/>
            <p:cNvSpPr>
              <a:spLocks noChangeArrowheads="1"/>
            </p:cNvSpPr>
            <p:nvPr/>
          </p:nvSpPr>
          <p:spPr bwMode="auto">
            <a:xfrm>
              <a:off x="2953" y="1571"/>
              <a:ext cx="2203" cy="8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Futures Contracts: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(Tangible)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Commodities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7526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Grain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Coffee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Orange Juice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Sugar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Corn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Soybeans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Wood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Livestock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Heating Oil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Silver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Gold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Copper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Crude Oil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Financial Futures Contracts:</a:t>
            </a:r>
            <a:endParaRPr lang="en-US" altLang="en-US" i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Debt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Treasury Bonds, Notes, Bills, Eurodollar, Fed Funds Rate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Foreign Currencies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Japanese Yen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Euro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British Pound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Canadian Dollar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Futures Contracts: </a:t>
            </a:r>
            <a:r>
              <a:rPr lang="en-US" altLang="en-US" sz="2400" i="1" dirty="0" smtClean="0">
                <a:ea typeface="ＭＳ Ｐゴシック" panose="020B0600070205080204" pitchFamily="34" charset="-128"/>
              </a:rPr>
              <a:t>Indices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S&amp;P 500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NYSE Composite Index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Value Line Index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Major Market Index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Standardization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There needs to be people buying and selling identical Futures (date, contract size, underlying asset “quality”) in order to generate a liquid secondary market for trading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Date: Delivery Date in future</a:t>
            </a:r>
          </a:p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Contract size: depends on the item being bought</a:t>
            </a:r>
          </a:p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Quality:  “Light sweet crude oil”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trus">
  <a:themeElements>
    <a:clrScheme name="Citrus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Citru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Designs\Citrus.pot</Template>
  <TotalTime>46863</TotalTime>
  <Words>1754</Words>
  <Application>Microsoft Office PowerPoint</Application>
  <PresentationFormat>On-screen Show (4:3)</PresentationFormat>
  <Paragraphs>403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ＭＳ Ｐゴシック</vt:lpstr>
      <vt:lpstr>Arial</vt:lpstr>
      <vt:lpstr>Book Antiqua</vt:lpstr>
      <vt:lpstr>Tahoma</vt:lpstr>
      <vt:lpstr>Times New Roman</vt:lpstr>
      <vt:lpstr>Wingdings</vt:lpstr>
      <vt:lpstr>Citrus</vt:lpstr>
      <vt:lpstr>Worksheet</vt:lpstr>
      <vt:lpstr>Equation</vt:lpstr>
      <vt:lpstr>PowerPoint Presentation</vt:lpstr>
      <vt:lpstr>Future purchases…</vt:lpstr>
      <vt:lpstr>Future purchases choices…</vt:lpstr>
      <vt:lpstr>“Future” or “Forward” Contracts</vt:lpstr>
      <vt:lpstr>Buyers and Sellers</vt:lpstr>
      <vt:lpstr>Forward Contracts vs. Futures Contracts</vt:lpstr>
      <vt:lpstr>Futures Contracts:  (Tangible) Commodities</vt:lpstr>
      <vt:lpstr>Financial Futures Contracts:</vt:lpstr>
      <vt:lpstr>Standardization</vt:lpstr>
      <vt:lpstr>Standardization: Contract Sizes</vt:lpstr>
      <vt:lpstr>The Role of the Clearinghouse</vt:lpstr>
      <vt:lpstr>Wall Street Journal Futures Price Quotes</vt:lpstr>
      <vt:lpstr>Wall Street Journal Futures Price Quotes</vt:lpstr>
      <vt:lpstr>Gains and Losses with Futures</vt:lpstr>
      <vt:lpstr>Margin Accounts</vt:lpstr>
      <vt:lpstr>Margin Accounts: Initial Margin</vt:lpstr>
      <vt:lpstr>“Walk away” risk</vt:lpstr>
      <vt:lpstr>Mark-to-Market (Daily Settlement)</vt:lpstr>
      <vt:lpstr>Margin Accounts: Maintenance Margin</vt:lpstr>
      <vt:lpstr>Margin Accounts: Maintenance Margin</vt:lpstr>
      <vt:lpstr>Marking to Market ($US): 2 Gold Contracts (suppose price ONLY changes on these days; Gold Futures have 100oz contracts)</vt:lpstr>
      <vt:lpstr>Marking to Market ($US): 2 Gold Contracts (suppose price ONLY changes on these days; Gold Futures have 100oz contracts)</vt:lpstr>
      <vt:lpstr>Marking to Market ($US): 2 Gold Contracts (suppose price ONLY changes on these days; Gold Futures have 100oz contracts)  Now Suppose that you withdraw any accrued gains above the initial margin deposit?</vt:lpstr>
      <vt:lpstr>Reversing Futures Trades</vt:lpstr>
      <vt:lpstr>Marking to Market ($): 2 Gold Contracts (suppose price ONLY changes on these days)  Let’s Take our Loss here and Close our position</vt:lpstr>
      <vt:lpstr>Marking to Market ($): 2 Gold Contracts (suppose price ONLY changes on these days; Gold Futures have 100oz contracts)</vt:lpstr>
      <vt:lpstr>Hedging vs. Speculation</vt:lpstr>
      <vt:lpstr>Hedging using Commodity Futures</vt:lpstr>
      <vt:lpstr>Speculating using Commodity Futures</vt:lpstr>
    </vt:vector>
  </TitlesOfParts>
  <Company>tualne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455_O1 Financial Markets  Prof. Suman Banerjee Fall 1999</dc:title>
  <dc:creator>Suman Banerje</dc:creator>
  <cp:lastModifiedBy>Reese, William A</cp:lastModifiedBy>
  <cp:revision>185</cp:revision>
  <cp:lastPrinted>2019-03-26T19:58:21Z</cp:lastPrinted>
  <dcterms:created xsi:type="dcterms:W3CDTF">2008-11-11T04:30:17Z</dcterms:created>
  <dcterms:modified xsi:type="dcterms:W3CDTF">2019-03-26T20:20:53Z</dcterms:modified>
</cp:coreProperties>
</file>