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424" r:id="rId2"/>
    <p:sldId id="426" r:id="rId3"/>
    <p:sldId id="456" r:id="rId4"/>
    <p:sldId id="427" r:id="rId5"/>
    <p:sldId id="429" r:id="rId6"/>
    <p:sldId id="430" r:id="rId7"/>
    <p:sldId id="432" r:id="rId8"/>
    <p:sldId id="431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55" r:id="rId24"/>
    <p:sldId id="447" r:id="rId25"/>
    <p:sldId id="448" r:id="rId26"/>
    <p:sldId id="449" r:id="rId27"/>
    <p:sldId id="450" r:id="rId28"/>
    <p:sldId id="454" r:id="rId2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CC"/>
    <a:srgbClr val="CCFFFF"/>
    <a:srgbClr val="FAF400"/>
    <a:srgbClr val="009900"/>
    <a:srgbClr val="99FF9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</a:rPr>
            <a:t>Step 1</a:t>
          </a:r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Identify Risk Factors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</a:rPr>
            <a:t>Step 3</a:t>
          </a:r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Forecast/Simulate Risk Factors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A07F23BD-1976-FD41-B077-7A4897D5836A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</a:rPr>
            <a:t>Step 4</a:t>
          </a:r>
          <a:endParaRPr lang="en-US" sz="2000" dirty="0">
            <a:solidFill>
              <a:srgbClr val="FF0000"/>
            </a:solidFill>
          </a:endParaRPr>
        </a:p>
      </dgm:t>
    </dgm:pt>
    <dgm:pt modelId="{6EEEBBA2-DB03-1D41-B588-14B1611DECD2}" type="parTrans" cxnId="{EA6A19B4-D1A5-294F-BE0B-AAC5C1791D2D}">
      <dgm:prSet/>
      <dgm:spPr/>
      <dgm:t>
        <a:bodyPr/>
        <a:lstStyle/>
        <a:p>
          <a:endParaRPr lang="en-US"/>
        </a:p>
      </dgm:t>
    </dgm:pt>
    <dgm:pt modelId="{F0BFCCF6-F87A-C841-A970-E3715D172EC4}" type="sibTrans" cxnId="{EA6A19B4-D1A5-294F-BE0B-AAC5C1791D2D}">
      <dgm:prSet/>
      <dgm:spPr/>
      <dgm:t>
        <a:bodyPr/>
        <a:lstStyle/>
        <a:p>
          <a:endParaRPr lang="en-US"/>
        </a:p>
      </dgm:t>
    </dgm:pt>
    <dgm:pt modelId="{52B26B83-F581-A14F-9C8B-1CB849CD98CE}">
      <dgm:prSet phldrT="[Text]" custT="1"/>
      <dgm:spPr/>
      <dgm:t>
        <a:bodyPr/>
        <a:lstStyle/>
        <a:p>
          <a:r>
            <a:rPr lang="en-US" sz="3500" dirty="0" smtClean="0"/>
            <a:t>Compute C-</a:t>
          </a:r>
          <a:r>
            <a:rPr lang="en-US" sz="3500" dirty="0" err="1" smtClean="0"/>
            <a:t>VaR</a:t>
          </a:r>
          <a:endParaRPr lang="en-US" sz="3500" dirty="0"/>
        </a:p>
      </dgm:t>
    </dgm:pt>
    <dgm:pt modelId="{3681B20E-A9C6-144E-84FF-2A8A066C101E}" type="parTrans" cxnId="{989AD0A7-9347-4345-A759-5BF57AB56B56}">
      <dgm:prSet/>
      <dgm:spPr/>
      <dgm:t>
        <a:bodyPr/>
        <a:lstStyle/>
        <a:p>
          <a:endParaRPr lang="en-US"/>
        </a:p>
      </dgm:t>
    </dgm:pt>
    <dgm:pt modelId="{39FDAB18-CD64-CA4E-8157-3A30562A2BB4}" type="sibTrans" cxnId="{989AD0A7-9347-4345-A759-5BF57AB56B56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Map Risk Exposure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</a:rPr>
            <a:t>Step 2</a:t>
          </a:r>
          <a:endParaRPr lang="en-US" sz="2000" dirty="0">
            <a:solidFill>
              <a:srgbClr val="FF0000"/>
            </a:solidFill>
          </a:endParaRPr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0CB084F6-2FC8-AA4A-BA2F-38D9AC1E3A7A}" type="pres">
      <dgm:prSet presAssocID="{2BFCB3A1-2844-3945-93BE-64F227917C0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A22BA6-23DF-DB4F-AE86-66F4A79A3C5E}" type="pres">
      <dgm:prSet presAssocID="{B661060C-A55A-3B4E-A279-FC275470761A}" presName="composite" presStyleCnt="0"/>
      <dgm:spPr/>
    </dgm:pt>
    <dgm:pt modelId="{31215A95-F452-004C-A92B-D5CF37F6BCF4}" type="pres">
      <dgm:prSet presAssocID="{B661060C-A55A-3B4E-A279-FC275470761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102B4-9448-A74A-8E73-32844280AB1B}" type="pres">
      <dgm:prSet presAssocID="{B661060C-A55A-3B4E-A279-FC275470761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B571-B30B-2D42-8295-BB248AC1611B}" type="pres">
      <dgm:prSet presAssocID="{F26B7D64-0EE2-964E-9A9F-552E80062243}" presName="sp" presStyleCnt="0"/>
      <dgm:spPr/>
    </dgm:pt>
    <dgm:pt modelId="{FAF97A47-B2F6-9F47-89C4-6FA19C8132B9}" type="pres">
      <dgm:prSet presAssocID="{31865F92-6269-1847-843A-D829E1B1CC79}" presName="composite" presStyleCnt="0"/>
      <dgm:spPr/>
    </dgm:pt>
    <dgm:pt modelId="{ED320EAC-BD61-C442-9985-4B63746256B6}" type="pres">
      <dgm:prSet presAssocID="{31865F92-6269-1847-843A-D829E1B1CC7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B241B-EB67-EC41-84A9-3FC1EA488574}" type="pres">
      <dgm:prSet presAssocID="{31865F92-6269-1847-843A-D829E1B1CC7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9F9EA-4B79-DA41-9F33-1EC6C1FFCB9B}" type="pres">
      <dgm:prSet presAssocID="{E6439949-346E-9B4E-AFF7-A3F8BACD6904}" presName="sp" presStyleCnt="0"/>
      <dgm:spPr/>
    </dgm:pt>
    <dgm:pt modelId="{1FA438FD-D60F-AD4E-BF20-E285EC0EBA97}" type="pres">
      <dgm:prSet presAssocID="{EC6962C6-8E03-7B42-913F-B6B36A1E8245}" presName="composite" presStyleCnt="0"/>
      <dgm:spPr/>
    </dgm:pt>
    <dgm:pt modelId="{7907D701-8207-174F-A6BB-042ED8B9F24B}" type="pres">
      <dgm:prSet presAssocID="{EC6962C6-8E03-7B42-913F-B6B36A1E824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5C1EB-DACB-6A4C-8833-32840A613C38}" type="pres">
      <dgm:prSet presAssocID="{EC6962C6-8E03-7B42-913F-B6B36A1E824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99A89-B2DA-3446-8337-BC0FAD918C19}" type="pres">
      <dgm:prSet presAssocID="{9E0A2309-DBFA-E244-9F45-4A7198E8060E}" presName="sp" presStyleCnt="0"/>
      <dgm:spPr/>
    </dgm:pt>
    <dgm:pt modelId="{39047409-B902-7146-838E-D8D08587DC5B}" type="pres">
      <dgm:prSet presAssocID="{A07F23BD-1976-FD41-B077-7A4897D5836A}" presName="composite" presStyleCnt="0"/>
      <dgm:spPr/>
    </dgm:pt>
    <dgm:pt modelId="{24F853BA-BA6A-714D-9456-78640A60F42D}" type="pres">
      <dgm:prSet presAssocID="{A07F23BD-1976-FD41-B077-7A4897D5836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28753-90F7-9545-8538-FFA6ACCACA70}" type="pres">
      <dgm:prSet presAssocID="{A07F23BD-1976-FD41-B077-7A4897D5836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BFB2BC-FCD7-42C5-AB73-D915C9D4B3E9}" type="presOf" srcId="{A07F23BD-1976-FD41-B077-7A4897D5836A}" destId="{24F853BA-BA6A-714D-9456-78640A60F42D}" srcOrd="0" destOrd="0" presId="urn:microsoft.com/office/officeart/2005/8/layout/chevron2"/>
    <dgm:cxn modelId="{C0C5C319-F152-4FF7-BFA2-4C2AF53CC802}" type="presOf" srcId="{B661060C-A55A-3B4E-A279-FC275470761A}" destId="{31215A95-F452-004C-A92B-D5CF37F6BCF4}" srcOrd="0" destOrd="0" presId="urn:microsoft.com/office/officeart/2005/8/layout/chevron2"/>
    <dgm:cxn modelId="{21EF64A1-B398-4855-AC45-D27BFC215D57}" type="presOf" srcId="{CAA2929E-4132-184D-9E0C-10ADFE38E52F}" destId="{E2A102B4-9448-A74A-8E73-32844280AB1B}" srcOrd="0" destOrd="0" presId="urn:microsoft.com/office/officeart/2005/8/layout/chevron2"/>
    <dgm:cxn modelId="{4F47FC83-C7E0-4DAF-990E-C2EB6F5FEC40}" type="presOf" srcId="{52B26B83-F581-A14F-9C8B-1CB849CD98CE}" destId="{FDF28753-90F7-9545-8538-FFA6ACCACA70}" srcOrd="0" destOrd="0" presId="urn:microsoft.com/office/officeart/2005/8/layout/chevron2"/>
    <dgm:cxn modelId="{989AD0A7-9347-4345-A759-5BF57AB56B56}" srcId="{A07F23BD-1976-FD41-B077-7A4897D5836A}" destId="{52B26B83-F581-A14F-9C8B-1CB849CD98CE}" srcOrd="0" destOrd="0" parTransId="{3681B20E-A9C6-144E-84FF-2A8A066C101E}" sibTransId="{39FDAB18-CD64-CA4E-8157-3A30562A2BB4}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EA6A19B4-D1A5-294F-BE0B-AAC5C1791D2D}" srcId="{2BFCB3A1-2844-3945-93BE-64F227917C06}" destId="{A07F23BD-1976-FD41-B077-7A4897D5836A}" srcOrd="3" destOrd="0" parTransId="{6EEEBBA2-DB03-1D41-B588-14B1611DECD2}" sibTransId="{F0BFCCF6-F87A-C841-A970-E3715D172EC4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90FCB6E1-19D1-4408-922F-19560A3107A5}" type="presOf" srcId="{EC6962C6-8E03-7B42-913F-B6B36A1E8245}" destId="{7907D701-8207-174F-A6BB-042ED8B9F24B}" srcOrd="0" destOrd="0" presId="urn:microsoft.com/office/officeart/2005/8/layout/chevron2"/>
    <dgm:cxn modelId="{91EEBD2E-6136-497F-A738-F5AFC58DCCD1}" type="presOf" srcId="{2BFCB3A1-2844-3945-93BE-64F227917C06}" destId="{0CB084F6-2FC8-AA4A-BA2F-38D9AC1E3A7A}" srcOrd="0" destOrd="0" presId="urn:microsoft.com/office/officeart/2005/8/layout/chevron2"/>
    <dgm:cxn modelId="{691637C2-9CEB-4E79-911C-96703D51B68A}" type="presOf" srcId="{3F5AE4B3-A2EF-6447-BC52-4C82258519BE}" destId="{B3C5C1EB-DACB-6A4C-8833-32840A613C38}" srcOrd="0" destOrd="0" presId="urn:microsoft.com/office/officeart/2005/8/layout/chevron2"/>
    <dgm:cxn modelId="{DF8D42D6-FD72-41E6-BCA5-CFA5050A1279}" type="presOf" srcId="{31865F92-6269-1847-843A-D829E1B1CC79}" destId="{ED320EAC-BD61-C442-9985-4B63746256B6}" srcOrd="0" destOrd="0" presId="urn:microsoft.com/office/officeart/2005/8/layout/chevron2"/>
    <dgm:cxn modelId="{739940FE-0F09-4099-AD24-03A01FB75C6B}" type="presOf" srcId="{10643A9D-2C0C-0840-9B32-D45E4BF61022}" destId="{500B241B-EB67-EC41-84A9-3FC1EA488574}" srcOrd="0" destOrd="0" presId="urn:microsoft.com/office/officeart/2005/8/layout/chevron2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960D64C6-1EBF-4EE8-BA22-819AE88128C7}" type="presParOf" srcId="{0CB084F6-2FC8-AA4A-BA2F-38D9AC1E3A7A}" destId="{EFA22BA6-23DF-DB4F-AE86-66F4A79A3C5E}" srcOrd="0" destOrd="0" presId="urn:microsoft.com/office/officeart/2005/8/layout/chevron2"/>
    <dgm:cxn modelId="{E56095EA-7AA1-406D-B831-BCD810382B5A}" type="presParOf" srcId="{EFA22BA6-23DF-DB4F-AE86-66F4A79A3C5E}" destId="{31215A95-F452-004C-A92B-D5CF37F6BCF4}" srcOrd="0" destOrd="0" presId="urn:microsoft.com/office/officeart/2005/8/layout/chevron2"/>
    <dgm:cxn modelId="{299FE6DD-B7CF-478F-82E9-2B5A12C837A1}" type="presParOf" srcId="{EFA22BA6-23DF-DB4F-AE86-66F4A79A3C5E}" destId="{E2A102B4-9448-A74A-8E73-32844280AB1B}" srcOrd="1" destOrd="0" presId="urn:microsoft.com/office/officeart/2005/8/layout/chevron2"/>
    <dgm:cxn modelId="{8EE886ED-48C7-40C6-BBB9-0EB8B83FDE29}" type="presParOf" srcId="{0CB084F6-2FC8-AA4A-BA2F-38D9AC1E3A7A}" destId="{D464B571-B30B-2D42-8295-BB248AC1611B}" srcOrd="1" destOrd="0" presId="urn:microsoft.com/office/officeart/2005/8/layout/chevron2"/>
    <dgm:cxn modelId="{B2F8261C-6ECB-4349-AB2A-DC20698A7C89}" type="presParOf" srcId="{0CB084F6-2FC8-AA4A-BA2F-38D9AC1E3A7A}" destId="{FAF97A47-B2F6-9F47-89C4-6FA19C8132B9}" srcOrd="2" destOrd="0" presId="urn:microsoft.com/office/officeart/2005/8/layout/chevron2"/>
    <dgm:cxn modelId="{A200F7B2-C818-4809-A372-CEFF1F27E18E}" type="presParOf" srcId="{FAF97A47-B2F6-9F47-89C4-6FA19C8132B9}" destId="{ED320EAC-BD61-C442-9985-4B63746256B6}" srcOrd="0" destOrd="0" presId="urn:microsoft.com/office/officeart/2005/8/layout/chevron2"/>
    <dgm:cxn modelId="{83A05398-4800-4690-8404-EA520936DDEE}" type="presParOf" srcId="{FAF97A47-B2F6-9F47-89C4-6FA19C8132B9}" destId="{500B241B-EB67-EC41-84A9-3FC1EA488574}" srcOrd="1" destOrd="0" presId="urn:microsoft.com/office/officeart/2005/8/layout/chevron2"/>
    <dgm:cxn modelId="{6327E9EB-0BCF-414E-8C47-CF835087C0EF}" type="presParOf" srcId="{0CB084F6-2FC8-AA4A-BA2F-38D9AC1E3A7A}" destId="{4979F9EA-4B79-DA41-9F33-1EC6C1FFCB9B}" srcOrd="3" destOrd="0" presId="urn:microsoft.com/office/officeart/2005/8/layout/chevron2"/>
    <dgm:cxn modelId="{AA130C2C-EE40-4641-B4CA-9E7970C3472C}" type="presParOf" srcId="{0CB084F6-2FC8-AA4A-BA2F-38D9AC1E3A7A}" destId="{1FA438FD-D60F-AD4E-BF20-E285EC0EBA97}" srcOrd="4" destOrd="0" presId="urn:microsoft.com/office/officeart/2005/8/layout/chevron2"/>
    <dgm:cxn modelId="{2F7F62DF-E662-4678-ADAF-AB530EA19871}" type="presParOf" srcId="{1FA438FD-D60F-AD4E-BF20-E285EC0EBA97}" destId="{7907D701-8207-174F-A6BB-042ED8B9F24B}" srcOrd="0" destOrd="0" presId="urn:microsoft.com/office/officeart/2005/8/layout/chevron2"/>
    <dgm:cxn modelId="{33583666-E6F8-4A0D-8E49-6D56F8654D23}" type="presParOf" srcId="{1FA438FD-D60F-AD4E-BF20-E285EC0EBA97}" destId="{B3C5C1EB-DACB-6A4C-8833-32840A613C38}" srcOrd="1" destOrd="0" presId="urn:microsoft.com/office/officeart/2005/8/layout/chevron2"/>
    <dgm:cxn modelId="{DDF56F36-796E-48C8-A6F6-6AED477EE1F1}" type="presParOf" srcId="{0CB084F6-2FC8-AA4A-BA2F-38D9AC1E3A7A}" destId="{A4199A89-B2DA-3446-8337-BC0FAD918C19}" srcOrd="5" destOrd="0" presId="urn:microsoft.com/office/officeart/2005/8/layout/chevron2"/>
    <dgm:cxn modelId="{8550BB3E-DB97-4AAB-B2C1-18C24928B3F8}" type="presParOf" srcId="{0CB084F6-2FC8-AA4A-BA2F-38D9AC1E3A7A}" destId="{39047409-B902-7146-838E-D8D08587DC5B}" srcOrd="6" destOrd="0" presId="urn:microsoft.com/office/officeart/2005/8/layout/chevron2"/>
    <dgm:cxn modelId="{0979BA72-9A3B-46B9-8BFF-B54ACCBC389C}" type="presParOf" srcId="{39047409-B902-7146-838E-D8D08587DC5B}" destId="{24F853BA-BA6A-714D-9456-78640A60F42D}" srcOrd="0" destOrd="0" presId="urn:microsoft.com/office/officeart/2005/8/layout/chevron2"/>
    <dgm:cxn modelId="{DE386F61-F96E-487A-8D73-849EAC4EDFDE}" type="presParOf" srcId="{39047409-B902-7146-838E-D8D08587DC5B}" destId="{FDF28753-90F7-9545-8538-FFA6ACCACA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Develops risk awareness and improves decision-making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Global view of Risk </a:t>
          </a:r>
          <a:r>
            <a:rPr lang="en-US" sz="3500" smtClean="0"/>
            <a:t>is formed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Builds strong link between business strategy &amp; risk mgmt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55387A-68F3-426F-8698-09BEA1AD50D8}" type="presOf" srcId="{B661060C-A55A-3B4E-A279-FC275470761A}" destId="{EE9C0819-A591-8F4D-8046-21629B6CA770}" srcOrd="1" destOrd="0" presId="urn:microsoft.com/office/officeart/2005/8/layout/list1"/>
    <dgm:cxn modelId="{A8886BF6-5C4A-44DA-9B9D-B18BC57B576B}" type="presOf" srcId="{EC6962C6-8E03-7B42-913F-B6B36A1E8245}" destId="{136E8F86-ACD7-F140-9397-3321BD675706}" srcOrd="0" destOrd="0" presId="urn:microsoft.com/office/officeart/2005/8/layout/list1"/>
    <dgm:cxn modelId="{7AD5C35A-CDDC-4314-8B68-352BAF764317}" type="presOf" srcId="{CAA2929E-4132-184D-9E0C-10ADFE38E52F}" destId="{98E2C7E7-147A-1B4F-BE68-7EFE4718A274}" srcOrd="0" destOrd="0" presId="urn:microsoft.com/office/officeart/2005/8/layout/list1"/>
    <dgm:cxn modelId="{9D9FBB8D-3030-4751-A9A4-1CABD2E7CC9C}" type="presOf" srcId="{31865F92-6269-1847-843A-D829E1B1CC79}" destId="{9BD3285E-516A-6B4F-B022-E8FEA5FAA636}" srcOrd="0" destOrd="0" presId="urn:microsoft.com/office/officeart/2005/8/layout/list1"/>
    <dgm:cxn modelId="{AEE5D83B-682B-4223-BC1E-7284CA694ABC}" type="presOf" srcId="{B661060C-A55A-3B4E-A279-FC275470761A}" destId="{21AA1DC9-3F03-6F4D-988B-7C7467307786}" srcOrd="0" destOrd="0" presId="urn:microsoft.com/office/officeart/2005/8/layout/list1"/>
    <dgm:cxn modelId="{B4CD46D5-5B3E-4A71-8743-6E9E16E1A85B}" type="presOf" srcId="{10643A9D-2C0C-0840-9B32-D45E4BF61022}" destId="{2FE9FEEF-4700-8745-B8A7-AF5D6C82C873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F5D298CD-FFB0-44AF-B7FF-7C6432113DD3}" type="presOf" srcId="{31865F92-6269-1847-843A-D829E1B1CC79}" destId="{41B98005-CAFE-8E45-808A-B721E5ECFBB7}" srcOrd="1" destOrd="0" presId="urn:microsoft.com/office/officeart/2005/8/layout/list1"/>
    <dgm:cxn modelId="{37D73CF5-E393-46A2-A6E0-9791202A590C}" type="presOf" srcId="{3F5AE4B3-A2EF-6447-BC52-4C82258519BE}" destId="{7C73CBD1-3540-4049-905D-B37A5DBA8BC9}" srcOrd="0" destOrd="0" presId="urn:microsoft.com/office/officeart/2005/8/layout/list1"/>
    <dgm:cxn modelId="{529DF0C5-6EDA-4D6C-BC63-C81F257C0785}" type="presOf" srcId="{EC6962C6-8E03-7B42-913F-B6B36A1E8245}" destId="{6F9C634E-257A-EE42-A491-66C9B02475CC}" srcOrd="1" destOrd="0" presId="urn:microsoft.com/office/officeart/2005/8/layout/list1"/>
    <dgm:cxn modelId="{20046401-4C28-4F05-9F78-1B3FB7977550}" type="presOf" srcId="{2BFCB3A1-2844-3945-93BE-64F227917C06}" destId="{F4CC0DCB-0626-864A-BFEB-3CB7F960EDB0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20A1980C-D638-46EC-AF2C-363C5D7DCFD3}" type="presParOf" srcId="{F4CC0DCB-0626-864A-BFEB-3CB7F960EDB0}" destId="{77A92C5B-45DA-4047-A295-843C0F95C563}" srcOrd="0" destOrd="0" presId="urn:microsoft.com/office/officeart/2005/8/layout/list1"/>
    <dgm:cxn modelId="{E9A284DD-E7CB-4E86-A90E-D6D49AFC2278}" type="presParOf" srcId="{77A92C5B-45DA-4047-A295-843C0F95C563}" destId="{21AA1DC9-3F03-6F4D-988B-7C7467307786}" srcOrd="0" destOrd="0" presId="urn:microsoft.com/office/officeart/2005/8/layout/list1"/>
    <dgm:cxn modelId="{247E4EAD-AC2C-4BD3-B848-1B1F80F61F8B}" type="presParOf" srcId="{77A92C5B-45DA-4047-A295-843C0F95C563}" destId="{EE9C0819-A591-8F4D-8046-21629B6CA770}" srcOrd="1" destOrd="0" presId="urn:microsoft.com/office/officeart/2005/8/layout/list1"/>
    <dgm:cxn modelId="{009A1CE7-743C-4169-B9E4-9BF011791A35}" type="presParOf" srcId="{F4CC0DCB-0626-864A-BFEB-3CB7F960EDB0}" destId="{E445FF9D-3AA8-4146-A3C0-23A9822D34F4}" srcOrd="1" destOrd="0" presId="urn:microsoft.com/office/officeart/2005/8/layout/list1"/>
    <dgm:cxn modelId="{AFDF2A1D-6C92-45AF-BA6F-B3E7CCAE7862}" type="presParOf" srcId="{F4CC0DCB-0626-864A-BFEB-3CB7F960EDB0}" destId="{98E2C7E7-147A-1B4F-BE68-7EFE4718A274}" srcOrd="2" destOrd="0" presId="urn:microsoft.com/office/officeart/2005/8/layout/list1"/>
    <dgm:cxn modelId="{8621998F-E31C-48CD-8569-3718849CE155}" type="presParOf" srcId="{F4CC0DCB-0626-864A-BFEB-3CB7F960EDB0}" destId="{8DF5BC8E-B329-D84C-8DF2-88E2FC43D55B}" srcOrd="3" destOrd="0" presId="urn:microsoft.com/office/officeart/2005/8/layout/list1"/>
    <dgm:cxn modelId="{A12FDAB4-222F-447B-B000-C999268D1DF3}" type="presParOf" srcId="{F4CC0DCB-0626-864A-BFEB-3CB7F960EDB0}" destId="{05532641-2F42-ED44-8E53-C697FC93F6BA}" srcOrd="4" destOrd="0" presId="urn:microsoft.com/office/officeart/2005/8/layout/list1"/>
    <dgm:cxn modelId="{F3597B42-4B5D-4C2D-9D78-BDD0CAB9C21F}" type="presParOf" srcId="{05532641-2F42-ED44-8E53-C697FC93F6BA}" destId="{9BD3285E-516A-6B4F-B022-E8FEA5FAA636}" srcOrd="0" destOrd="0" presId="urn:microsoft.com/office/officeart/2005/8/layout/list1"/>
    <dgm:cxn modelId="{B6F2A05D-7D33-4D78-8BA5-12C19B4F5459}" type="presParOf" srcId="{05532641-2F42-ED44-8E53-C697FC93F6BA}" destId="{41B98005-CAFE-8E45-808A-B721E5ECFBB7}" srcOrd="1" destOrd="0" presId="urn:microsoft.com/office/officeart/2005/8/layout/list1"/>
    <dgm:cxn modelId="{8A243AA6-05C2-4059-BB1D-4719DD343319}" type="presParOf" srcId="{F4CC0DCB-0626-864A-BFEB-3CB7F960EDB0}" destId="{422E1504-D85F-5640-9540-7E3D8D4DD7A4}" srcOrd="5" destOrd="0" presId="urn:microsoft.com/office/officeart/2005/8/layout/list1"/>
    <dgm:cxn modelId="{BCDE5C3B-82D6-4CB2-827C-93E908314AED}" type="presParOf" srcId="{F4CC0DCB-0626-864A-BFEB-3CB7F960EDB0}" destId="{2FE9FEEF-4700-8745-B8A7-AF5D6C82C873}" srcOrd="6" destOrd="0" presId="urn:microsoft.com/office/officeart/2005/8/layout/list1"/>
    <dgm:cxn modelId="{FE4642E7-6E14-4A71-ADAC-AD72D31AB7CF}" type="presParOf" srcId="{F4CC0DCB-0626-864A-BFEB-3CB7F960EDB0}" destId="{6151F6BE-E8FE-254B-B2F1-BDA160B4B2A9}" srcOrd="7" destOrd="0" presId="urn:microsoft.com/office/officeart/2005/8/layout/list1"/>
    <dgm:cxn modelId="{9B15CF12-DCE2-45C3-9CA3-3EA7538D10CB}" type="presParOf" srcId="{F4CC0DCB-0626-864A-BFEB-3CB7F960EDB0}" destId="{D184B779-D066-684B-AED7-254DEC9B620C}" srcOrd="8" destOrd="0" presId="urn:microsoft.com/office/officeart/2005/8/layout/list1"/>
    <dgm:cxn modelId="{D82E5DA6-A693-4DAB-BEA5-446A6FB17335}" type="presParOf" srcId="{D184B779-D066-684B-AED7-254DEC9B620C}" destId="{136E8F86-ACD7-F140-9397-3321BD675706}" srcOrd="0" destOrd="0" presId="urn:microsoft.com/office/officeart/2005/8/layout/list1"/>
    <dgm:cxn modelId="{FD5A0453-E9F5-4913-8196-B09017E51EED}" type="presParOf" srcId="{D184B779-D066-684B-AED7-254DEC9B620C}" destId="{6F9C634E-257A-EE42-A491-66C9B02475CC}" srcOrd="1" destOrd="0" presId="urn:microsoft.com/office/officeart/2005/8/layout/list1"/>
    <dgm:cxn modelId="{30B5D48F-4155-4204-B397-D7ED80C62154}" type="presParOf" srcId="{F4CC0DCB-0626-864A-BFEB-3CB7F960EDB0}" destId="{D9087808-886F-614C-9FB0-F29CCA48E5D7}" srcOrd="9" destOrd="0" presId="urn:microsoft.com/office/officeart/2005/8/layout/list1"/>
    <dgm:cxn modelId="{8D569780-3F20-47C8-B510-9931981D52CD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Foreign Exchange Risk	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Interest Rate Risk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A07F23BD-1976-FD41-B077-7A4897D5836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EEEBBA2-DB03-1D41-B588-14B1611DECD2}" type="parTrans" cxnId="{EA6A19B4-D1A5-294F-BE0B-AAC5C1791D2D}">
      <dgm:prSet/>
      <dgm:spPr/>
      <dgm:t>
        <a:bodyPr/>
        <a:lstStyle/>
        <a:p>
          <a:endParaRPr lang="en-US"/>
        </a:p>
      </dgm:t>
    </dgm:pt>
    <dgm:pt modelId="{F0BFCCF6-F87A-C841-A970-E3715D172EC4}" type="sibTrans" cxnId="{EA6A19B4-D1A5-294F-BE0B-AAC5C1791D2D}">
      <dgm:prSet/>
      <dgm:spPr/>
      <dgm:t>
        <a:bodyPr/>
        <a:lstStyle/>
        <a:p>
          <a:endParaRPr lang="en-US"/>
        </a:p>
      </dgm:t>
    </dgm:pt>
    <dgm:pt modelId="{52B26B83-F581-A14F-9C8B-1CB849CD98CE}">
      <dgm:prSet phldrT="[Text]" custT="1"/>
      <dgm:spPr/>
      <dgm:t>
        <a:bodyPr/>
        <a:lstStyle/>
        <a:p>
          <a:r>
            <a:rPr lang="en-US" sz="3500" dirty="0" smtClean="0"/>
            <a:t>Fluctuation in Demand</a:t>
          </a:r>
          <a:endParaRPr lang="en-US" sz="3500" dirty="0"/>
        </a:p>
      </dgm:t>
    </dgm:pt>
    <dgm:pt modelId="{3681B20E-A9C6-144E-84FF-2A8A066C101E}" type="parTrans" cxnId="{989AD0A7-9347-4345-A759-5BF57AB56B56}">
      <dgm:prSet/>
      <dgm:spPr/>
      <dgm:t>
        <a:bodyPr/>
        <a:lstStyle/>
        <a:p>
          <a:endParaRPr lang="en-US"/>
        </a:p>
      </dgm:t>
    </dgm:pt>
    <dgm:pt modelId="{39FDAB18-CD64-CA4E-8157-3A30562A2BB4}" type="sibTrans" cxnId="{989AD0A7-9347-4345-A759-5BF57AB56B56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Commodity Price Risk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3D624B29-BCC0-2C48-9F00-E4EDF103C4D3}">
      <dgm:prSet phldrT="[Text]" custT="1"/>
      <dgm:spPr/>
      <dgm:t>
        <a:bodyPr/>
        <a:lstStyle/>
        <a:p>
          <a:r>
            <a:rPr lang="en-US" sz="3500" dirty="0" smtClean="0"/>
            <a:t>  </a:t>
          </a:r>
          <a:endParaRPr lang="en-US" sz="3500" dirty="0"/>
        </a:p>
      </dgm:t>
    </dgm:pt>
    <dgm:pt modelId="{2C30D2DB-1A7D-734C-978C-0A0F8E2E7E7B}" type="parTrans" cxnId="{5CB3AF20-72F9-E84B-AE71-07AC893AE409}">
      <dgm:prSet/>
      <dgm:spPr/>
      <dgm:t>
        <a:bodyPr/>
        <a:lstStyle/>
        <a:p>
          <a:endParaRPr lang="en-US"/>
        </a:p>
      </dgm:t>
    </dgm:pt>
    <dgm:pt modelId="{5F3C3B2C-973E-6F4A-8CE6-8B104E9CCB72}" type="sibTrans" cxnId="{5CB3AF20-72F9-E84B-AE71-07AC893AE409}">
      <dgm:prSet/>
      <dgm:spPr/>
      <dgm:t>
        <a:bodyPr/>
        <a:lstStyle/>
        <a:p>
          <a:endParaRPr lang="en-US"/>
        </a:p>
      </dgm:t>
    </dgm:pt>
    <dgm:pt modelId="{9F90A0B8-1B52-AE47-A22A-5058F6EFC407}">
      <dgm:prSet phldrT="[Text]" custT="1"/>
      <dgm:spPr/>
      <dgm:t>
        <a:bodyPr/>
        <a:lstStyle/>
        <a:p>
          <a:r>
            <a:rPr lang="en-US" sz="3500" dirty="0" smtClean="0"/>
            <a:t>A/R Collection Risk</a:t>
          </a:r>
          <a:endParaRPr lang="en-US" sz="3500" dirty="0"/>
        </a:p>
      </dgm:t>
    </dgm:pt>
    <dgm:pt modelId="{784F2660-4DC8-154C-B13F-5E0A44762237}" type="parTrans" cxnId="{A6EE40A2-DAB2-344F-A633-1E9211B5576B}">
      <dgm:prSet/>
      <dgm:spPr/>
      <dgm:t>
        <a:bodyPr/>
        <a:lstStyle/>
        <a:p>
          <a:endParaRPr lang="en-US"/>
        </a:p>
      </dgm:t>
    </dgm:pt>
    <dgm:pt modelId="{AE074EFC-56C5-EE46-B743-4F624785F5BB}" type="sibTrans" cxnId="{A6EE40A2-DAB2-344F-A633-1E9211B5576B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FFA85-68C0-B74B-BD62-912EDBACD91A}" type="pres">
      <dgm:prSet presAssocID="{9E0A2309-DBFA-E244-9F45-4A7198E8060E}" presName="spaceBetweenRectangles" presStyleCnt="0"/>
      <dgm:spPr/>
    </dgm:pt>
    <dgm:pt modelId="{35A3F8EB-7DA6-984F-A5B7-30739A4BE256}" type="pres">
      <dgm:prSet presAssocID="{A07F23BD-1976-FD41-B077-7A4897D5836A}" presName="parentLin" presStyleCnt="0"/>
      <dgm:spPr/>
    </dgm:pt>
    <dgm:pt modelId="{7B0DE1CA-B07D-B74D-9AF1-4869FF3ECD4F}" type="pres">
      <dgm:prSet presAssocID="{A07F23BD-1976-FD41-B077-7A4897D5836A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BFC64B90-A6BE-8841-A144-0903F5C26EAE}" type="pres">
      <dgm:prSet presAssocID="{A07F23BD-1976-FD41-B077-7A4897D5836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B9E97-7C65-7F4A-B68A-324A93463760}" type="pres">
      <dgm:prSet presAssocID="{A07F23BD-1976-FD41-B077-7A4897D5836A}" presName="negativeSpace" presStyleCnt="0"/>
      <dgm:spPr/>
    </dgm:pt>
    <dgm:pt modelId="{9536EA60-FFB1-1F48-912F-FDE658851A6A}" type="pres">
      <dgm:prSet presAssocID="{A07F23BD-1976-FD41-B077-7A4897D5836A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8EB29-DD39-8E4C-BB9A-3B280307B5ED}" type="pres">
      <dgm:prSet presAssocID="{F0BFCCF6-F87A-C841-A970-E3715D172EC4}" presName="spaceBetweenRectangles" presStyleCnt="0"/>
      <dgm:spPr/>
    </dgm:pt>
    <dgm:pt modelId="{6B0C5E71-A74E-4C41-A3BA-0A291C25DC3D}" type="pres">
      <dgm:prSet presAssocID="{3D624B29-BCC0-2C48-9F00-E4EDF103C4D3}" presName="parentLin" presStyleCnt="0"/>
      <dgm:spPr/>
    </dgm:pt>
    <dgm:pt modelId="{5ADD5F8B-3C55-6E4E-A6BC-9B70061AEA07}" type="pres">
      <dgm:prSet presAssocID="{3D624B29-BCC0-2C48-9F00-E4EDF103C4D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33BF4768-F3B8-7B4D-9115-D662DB508F16}" type="pres">
      <dgm:prSet presAssocID="{3D624B29-BCC0-2C48-9F00-E4EDF103C4D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006601-A9B3-8B4A-9891-74D6A6CBB9E4}" type="pres">
      <dgm:prSet presAssocID="{3D624B29-BCC0-2C48-9F00-E4EDF103C4D3}" presName="negativeSpace" presStyleCnt="0"/>
      <dgm:spPr/>
    </dgm:pt>
    <dgm:pt modelId="{D68E9192-3F0E-8143-A01D-E1BA373A35A9}" type="pres">
      <dgm:prSet presAssocID="{3D624B29-BCC0-2C48-9F00-E4EDF103C4D3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29046F-6570-421B-B56F-2C7E0C595393}" type="presOf" srcId="{B661060C-A55A-3B4E-A279-FC275470761A}" destId="{EE9C0819-A591-8F4D-8046-21629B6CA770}" srcOrd="1" destOrd="0" presId="urn:microsoft.com/office/officeart/2005/8/layout/list1"/>
    <dgm:cxn modelId="{A585669D-D023-43DF-9113-13D244E859A4}" type="presOf" srcId="{3D624B29-BCC0-2C48-9F00-E4EDF103C4D3}" destId="{5ADD5F8B-3C55-6E4E-A6BC-9B70061AEA07}" srcOrd="0" destOrd="0" presId="urn:microsoft.com/office/officeart/2005/8/layout/list1"/>
    <dgm:cxn modelId="{53EEEE4C-E1A5-42C4-9FA4-002A5929946D}" type="presOf" srcId="{52B26B83-F581-A14F-9C8B-1CB849CD98CE}" destId="{9536EA60-FFB1-1F48-912F-FDE658851A6A}" srcOrd="0" destOrd="0" presId="urn:microsoft.com/office/officeart/2005/8/layout/list1"/>
    <dgm:cxn modelId="{FC830813-F7B9-4152-BC6F-3B47376CEA42}" type="presOf" srcId="{10643A9D-2C0C-0840-9B32-D45E4BF61022}" destId="{2FE9FEEF-4700-8745-B8A7-AF5D6C82C873}" srcOrd="0" destOrd="0" presId="urn:microsoft.com/office/officeart/2005/8/layout/list1"/>
    <dgm:cxn modelId="{5CB3AF20-72F9-E84B-AE71-07AC893AE409}" srcId="{2BFCB3A1-2844-3945-93BE-64F227917C06}" destId="{3D624B29-BCC0-2C48-9F00-E4EDF103C4D3}" srcOrd="4" destOrd="0" parTransId="{2C30D2DB-1A7D-734C-978C-0A0F8E2E7E7B}" sibTransId="{5F3C3B2C-973E-6F4A-8CE6-8B104E9CCB72}"/>
    <dgm:cxn modelId="{D39216F4-845E-4AB4-B318-0C48A8BB0D5D}" type="presOf" srcId="{9F90A0B8-1B52-AE47-A22A-5058F6EFC407}" destId="{D68E9192-3F0E-8143-A01D-E1BA373A35A9}" srcOrd="0" destOrd="0" presId="urn:microsoft.com/office/officeart/2005/8/layout/list1"/>
    <dgm:cxn modelId="{EA6A19B4-D1A5-294F-BE0B-AAC5C1791D2D}" srcId="{2BFCB3A1-2844-3945-93BE-64F227917C06}" destId="{A07F23BD-1976-FD41-B077-7A4897D5836A}" srcOrd="3" destOrd="0" parTransId="{6EEEBBA2-DB03-1D41-B588-14B1611DECD2}" sibTransId="{F0BFCCF6-F87A-C841-A970-E3715D172EC4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A4306181-F841-4BAB-9A3E-D0047BBF5603}" type="presOf" srcId="{EC6962C6-8E03-7B42-913F-B6B36A1E8245}" destId="{6F9C634E-257A-EE42-A491-66C9B02475CC}" srcOrd="1" destOrd="0" presId="urn:microsoft.com/office/officeart/2005/8/layout/list1"/>
    <dgm:cxn modelId="{AE494E8C-6050-4618-8E4B-BF3C88375DDC}" type="presOf" srcId="{EC6962C6-8E03-7B42-913F-B6B36A1E8245}" destId="{136E8F86-ACD7-F140-9397-3321BD675706}" srcOrd="0" destOrd="0" presId="urn:microsoft.com/office/officeart/2005/8/layout/list1"/>
    <dgm:cxn modelId="{1904FCE4-FC3F-4E81-B6AA-51C54F727FAD}" type="presOf" srcId="{3F5AE4B3-A2EF-6447-BC52-4C82258519BE}" destId="{7C73CBD1-3540-4049-905D-B37A5DBA8BC9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D3D92BE9-DA03-4F59-909E-8A54D5650C45}" type="presOf" srcId="{A07F23BD-1976-FD41-B077-7A4897D5836A}" destId="{7B0DE1CA-B07D-B74D-9AF1-4869FF3ECD4F}" srcOrd="0" destOrd="0" presId="urn:microsoft.com/office/officeart/2005/8/layout/list1"/>
    <dgm:cxn modelId="{8097FF46-2BEC-43D7-846A-E66BC50A6C9D}" type="presOf" srcId="{3D624B29-BCC0-2C48-9F00-E4EDF103C4D3}" destId="{33BF4768-F3B8-7B4D-9115-D662DB508F16}" srcOrd="1" destOrd="0" presId="urn:microsoft.com/office/officeart/2005/8/layout/list1"/>
    <dgm:cxn modelId="{5E0648C5-3F89-419A-A53E-F609FED54923}" type="presOf" srcId="{B661060C-A55A-3B4E-A279-FC275470761A}" destId="{21AA1DC9-3F03-6F4D-988B-7C7467307786}" srcOrd="0" destOrd="0" presId="urn:microsoft.com/office/officeart/2005/8/layout/list1"/>
    <dgm:cxn modelId="{BE28B94D-D38A-41C3-813A-261FBDD39F7F}" type="presOf" srcId="{31865F92-6269-1847-843A-D829E1B1CC79}" destId="{9BD3285E-516A-6B4F-B022-E8FEA5FAA636}" srcOrd="0" destOrd="0" presId="urn:microsoft.com/office/officeart/2005/8/layout/list1"/>
    <dgm:cxn modelId="{A6EE40A2-DAB2-344F-A633-1E9211B5576B}" srcId="{3D624B29-BCC0-2C48-9F00-E4EDF103C4D3}" destId="{9F90A0B8-1B52-AE47-A22A-5058F6EFC407}" srcOrd="0" destOrd="0" parTransId="{784F2660-4DC8-154C-B13F-5E0A44762237}" sibTransId="{AE074EFC-56C5-EE46-B743-4F624785F5BB}"/>
    <dgm:cxn modelId="{DF2BDD76-9760-4BD9-9F9C-ADC4CBEEB494}" type="presOf" srcId="{2BFCB3A1-2844-3945-93BE-64F227917C06}" destId="{F4CC0DCB-0626-864A-BFEB-3CB7F960EDB0}" srcOrd="0" destOrd="0" presId="urn:microsoft.com/office/officeart/2005/8/layout/list1"/>
    <dgm:cxn modelId="{4DA1C9B3-21E2-4C51-A335-D4FBF5AD9B2F}" type="presOf" srcId="{A07F23BD-1976-FD41-B077-7A4897D5836A}" destId="{BFC64B90-A6BE-8841-A144-0903F5C26EAE}" srcOrd="1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ED0B7F55-3F85-46FF-AD1E-5D10A854FAEC}" type="presOf" srcId="{CAA2929E-4132-184D-9E0C-10ADFE38E52F}" destId="{98E2C7E7-147A-1B4F-BE68-7EFE4718A274}" srcOrd="0" destOrd="0" presId="urn:microsoft.com/office/officeart/2005/8/layout/list1"/>
    <dgm:cxn modelId="{989AD0A7-9347-4345-A759-5BF57AB56B56}" srcId="{A07F23BD-1976-FD41-B077-7A4897D5836A}" destId="{52B26B83-F581-A14F-9C8B-1CB849CD98CE}" srcOrd="0" destOrd="0" parTransId="{3681B20E-A9C6-144E-84FF-2A8A066C101E}" sibTransId="{39FDAB18-CD64-CA4E-8157-3A30562A2BB4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CD736C3-0B76-491E-8449-ED1C37D4DFF0}" type="presOf" srcId="{31865F92-6269-1847-843A-D829E1B1CC79}" destId="{41B98005-CAFE-8E45-808A-B721E5ECFBB7}" srcOrd="1" destOrd="0" presId="urn:microsoft.com/office/officeart/2005/8/layout/list1"/>
    <dgm:cxn modelId="{4A81FD56-0484-4F94-BD42-E9D2F9F75FEB}" type="presParOf" srcId="{F4CC0DCB-0626-864A-BFEB-3CB7F960EDB0}" destId="{77A92C5B-45DA-4047-A295-843C0F95C563}" srcOrd="0" destOrd="0" presId="urn:microsoft.com/office/officeart/2005/8/layout/list1"/>
    <dgm:cxn modelId="{F58D392B-54B2-4E9B-9186-CF0F43BFD7EC}" type="presParOf" srcId="{77A92C5B-45DA-4047-A295-843C0F95C563}" destId="{21AA1DC9-3F03-6F4D-988B-7C7467307786}" srcOrd="0" destOrd="0" presId="urn:microsoft.com/office/officeart/2005/8/layout/list1"/>
    <dgm:cxn modelId="{2B18F0B5-31FE-41AA-B4DB-B69B139B8973}" type="presParOf" srcId="{77A92C5B-45DA-4047-A295-843C0F95C563}" destId="{EE9C0819-A591-8F4D-8046-21629B6CA770}" srcOrd="1" destOrd="0" presId="urn:microsoft.com/office/officeart/2005/8/layout/list1"/>
    <dgm:cxn modelId="{DEAAAC31-6BE2-418D-B18F-E8C034FC61D9}" type="presParOf" srcId="{F4CC0DCB-0626-864A-BFEB-3CB7F960EDB0}" destId="{E445FF9D-3AA8-4146-A3C0-23A9822D34F4}" srcOrd="1" destOrd="0" presId="urn:microsoft.com/office/officeart/2005/8/layout/list1"/>
    <dgm:cxn modelId="{7ED693E5-F9C6-45D5-8980-7615FCD32C14}" type="presParOf" srcId="{F4CC0DCB-0626-864A-BFEB-3CB7F960EDB0}" destId="{98E2C7E7-147A-1B4F-BE68-7EFE4718A274}" srcOrd="2" destOrd="0" presId="urn:microsoft.com/office/officeart/2005/8/layout/list1"/>
    <dgm:cxn modelId="{31E61ABA-D89B-4E7F-96B2-330145D928DF}" type="presParOf" srcId="{F4CC0DCB-0626-864A-BFEB-3CB7F960EDB0}" destId="{8DF5BC8E-B329-D84C-8DF2-88E2FC43D55B}" srcOrd="3" destOrd="0" presId="urn:microsoft.com/office/officeart/2005/8/layout/list1"/>
    <dgm:cxn modelId="{5EC6418A-1000-45C7-9632-EC53B8BB93FE}" type="presParOf" srcId="{F4CC0DCB-0626-864A-BFEB-3CB7F960EDB0}" destId="{05532641-2F42-ED44-8E53-C697FC93F6BA}" srcOrd="4" destOrd="0" presId="urn:microsoft.com/office/officeart/2005/8/layout/list1"/>
    <dgm:cxn modelId="{9A19B79F-8365-4E96-8098-85B3B11F3252}" type="presParOf" srcId="{05532641-2F42-ED44-8E53-C697FC93F6BA}" destId="{9BD3285E-516A-6B4F-B022-E8FEA5FAA636}" srcOrd="0" destOrd="0" presId="urn:microsoft.com/office/officeart/2005/8/layout/list1"/>
    <dgm:cxn modelId="{A10B5B28-1D15-4B28-B5F5-42455CAA9CAB}" type="presParOf" srcId="{05532641-2F42-ED44-8E53-C697FC93F6BA}" destId="{41B98005-CAFE-8E45-808A-B721E5ECFBB7}" srcOrd="1" destOrd="0" presId="urn:microsoft.com/office/officeart/2005/8/layout/list1"/>
    <dgm:cxn modelId="{08AF0C29-3674-4AA2-A8B0-4B8ED0BD9724}" type="presParOf" srcId="{F4CC0DCB-0626-864A-BFEB-3CB7F960EDB0}" destId="{422E1504-D85F-5640-9540-7E3D8D4DD7A4}" srcOrd="5" destOrd="0" presId="urn:microsoft.com/office/officeart/2005/8/layout/list1"/>
    <dgm:cxn modelId="{59BC79DF-0339-47B9-AD21-FCF409139BFF}" type="presParOf" srcId="{F4CC0DCB-0626-864A-BFEB-3CB7F960EDB0}" destId="{2FE9FEEF-4700-8745-B8A7-AF5D6C82C873}" srcOrd="6" destOrd="0" presId="urn:microsoft.com/office/officeart/2005/8/layout/list1"/>
    <dgm:cxn modelId="{0DDCBB7F-5B79-43CA-A2AB-D02024CCA147}" type="presParOf" srcId="{F4CC0DCB-0626-864A-BFEB-3CB7F960EDB0}" destId="{6151F6BE-E8FE-254B-B2F1-BDA160B4B2A9}" srcOrd="7" destOrd="0" presId="urn:microsoft.com/office/officeart/2005/8/layout/list1"/>
    <dgm:cxn modelId="{0AFE2DDD-ECCD-46F6-BAB9-D25929E96CCA}" type="presParOf" srcId="{F4CC0DCB-0626-864A-BFEB-3CB7F960EDB0}" destId="{D184B779-D066-684B-AED7-254DEC9B620C}" srcOrd="8" destOrd="0" presId="urn:microsoft.com/office/officeart/2005/8/layout/list1"/>
    <dgm:cxn modelId="{9DDA1D7E-89FD-4DE9-AC26-02E00D4197A6}" type="presParOf" srcId="{D184B779-D066-684B-AED7-254DEC9B620C}" destId="{136E8F86-ACD7-F140-9397-3321BD675706}" srcOrd="0" destOrd="0" presId="urn:microsoft.com/office/officeart/2005/8/layout/list1"/>
    <dgm:cxn modelId="{CE5DEFA3-C912-4BA1-8CAB-34882F383980}" type="presParOf" srcId="{D184B779-D066-684B-AED7-254DEC9B620C}" destId="{6F9C634E-257A-EE42-A491-66C9B02475CC}" srcOrd="1" destOrd="0" presId="urn:microsoft.com/office/officeart/2005/8/layout/list1"/>
    <dgm:cxn modelId="{D36EC3FF-0A06-4A2E-A83F-079504CEBA4D}" type="presParOf" srcId="{F4CC0DCB-0626-864A-BFEB-3CB7F960EDB0}" destId="{D9087808-886F-614C-9FB0-F29CCA48E5D7}" srcOrd="9" destOrd="0" presId="urn:microsoft.com/office/officeart/2005/8/layout/list1"/>
    <dgm:cxn modelId="{8FB25F1C-4FD9-4D3F-9F1E-AAAF37CAFAA6}" type="presParOf" srcId="{F4CC0DCB-0626-864A-BFEB-3CB7F960EDB0}" destId="{7C73CBD1-3540-4049-905D-B37A5DBA8BC9}" srcOrd="10" destOrd="0" presId="urn:microsoft.com/office/officeart/2005/8/layout/list1"/>
    <dgm:cxn modelId="{643BD897-945A-445C-91F8-C9AF2F68959C}" type="presParOf" srcId="{F4CC0DCB-0626-864A-BFEB-3CB7F960EDB0}" destId="{51CFFA85-68C0-B74B-BD62-912EDBACD91A}" srcOrd="11" destOrd="0" presId="urn:microsoft.com/office/officeart/2005/8/layout/list1"/>
    <dgm:cxn modelId="{D059A2CC-A3C1-411F-BA22-59DA17D3590F}" type="presParOf" srcId="{F4CC0DCB-0626-864A-BFEB-3CB7F960EDB0}" destId="{35A3F8EB-7DA6-984F-A5B7-30739A4BE256}" srcOrd="12" destOrd="0" presId="urn:microsoft.com/office/officeart/2005/8/layout/list1"/>
    <dgm:cxn modelId="{F79B18FC-DF76-4276-94AF-40C8306EF37D}" type="presParOf" srcId="{35A3F8EB-7DA6-984F-A5B7-30739A4BE256}" destId="{7B0DE1CA-B07D-B74D-9AF1-4869FF3ECD4F}" srcOrd="0" destOrd="0" presId="urn:microsoft.com/office/officeart/2005/8/layout/list1"/>
    <dgm:cxn modelId="{28CD5E5F-B5DD-4026-B3BA-6AAEE1BD944E}" type="presParOf" srcId="{35A3F8EB-7DA6-984F-A5B7-30739A4BE256}" destId="{BFC64B90-A6BE-8841-A144-0903F5C26EAE}" srcOrd="1" destOrd="0" presId="urn:microsoft.com/office/officeart/2005/8/layout/list1"/>
    <dgm:cxn modelId="{897C73FD-BE69-483C-B78C-A59FD0987538}" type="presParOf" srcId="{F4CC0DCB-0626-864A-BFEB-3CB7F960EDB0}" destId="{C7EB9E97-7C65-7F4A-B68A-324A93463760}" srcOrd="13" destOrd="0" presId="urn:microsoft.com/office/officeart/2005/8/layout/list1"/>
    <dgm:cxn modelId="{55A870DA-09E6-442C-A14C-E4BB60C7FF5F}" type="presParOf" srcId="{F4CC0DCB-0626-864A-BFEB-3CB7F960EDB0}" destId="{9536EA60-FFB1-1F48-912F-FDE658851A6A}" srcOrd="14" destOrd="0" presId="urn:microsoft.com/office/officeart/2005/8/layout/list1"/>
    <dgm:cxn modelId="{829376AE-CD04-456A-8A19-8B1F8FC95601}" type="presParOf" srcId="{F4CC0DCB-0626-864A-BFEB-3CB7F960EDB0}" destId="{9F38EB29-DD39-8E4C-BB9A-3B280307B5ED}" srcOrd="15" destOrd="0" presId="urn:microsoft.com/office/officeart/2005/8/layout/list1"/>
    <dgm:cxn modelId="{57DB3A42-2B86-4A3C-BFC1-48CC81A27733}" type="presParOf" srcId="{F4CC0DCB-0626-864A-BFEB-3CB7F960EDB0}" destId="{6B0C5E71-A74E-4C41-A3BA-0A291C25DC3D}" srcOrd="16" destOrd="0" presId="urn:microsoft.com/office/officeart/2005/8/layout/list1"/>
    <dgm:cxn modelId="{41A5E8F3-3977-46C7-8A49-E4E4B7753CE8}" type="presParOf" srcId="{6B0C5E71-A74E-4C41-A3BA-0A291C25DC3D}" destId="{5ADD5F8B-3C55-6E4E-A6BC-9B70061AEA07}" srcOrd="0" destOrd="0" presId="urn:microsoft.com/office/officeart/2005/8/layout/list1"/>
    <dgm:cxn modelId="{53B1AEEA-9D7E-4411-BB99-22928486BA64}" type="presParOf" srcId="{6B0C5E71-A74E-4C41-A3BA-0A291C25DC3D}" destId="{33BF4768-F3B8-7B4D-9115-D662DB508F16}" srcOrd="1" destOrd="0" presId="urn:microsoft.com/office/officeart/2005/8/layout/list1"/>
    <dgm:cxn modelId="{22BC095F-3BEA-4AE5-B00F-D89C38362056}" type="presParOf" srcId="{F4CC0DCB-0626-864A-BFEB-3CB7F960EDB0}" destId="{D6006601-A9B3-8B4A-9891-74D6A6CBB9E4}" srcOrd="17" destOrd="0" presId="urn:microsoft.com/office/officeart/2005/8/layout/list1"/>
    <dgm:cxn modelId="{47BA96CB-91C8-419B-8140-8D4DAFDB185E}" type="presParOf" srcId="{F4CC0DCB-0626-864A-BFEB-3CB7F960EDB0}" destId="{D68E9192-3F0E-8143-A01D-E1BA373A35A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Non-U.S. Rev = </a:t>
          </a:r>
          <a:r>
            <a:rPr lang="en-US" sz="3500" dirty="0" err="1" smtClean="0"/>
            <a:t>ƒ(Currency</a:t>
          </a:r>
          <a:r>
            <a:rPr lang="en-US" sz="3500" dirty="0" smtClean="0"/>
            <a:t> Risk)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err="1" smtClean="0"/>
            <a:t>Int</a:t>
          </a:r>
          <a:r>
            <a:rPr lang="en-US" sz="3500" dirty="0" smtClean="0"/>
            <a:t> Exp = </a:t>
          </a:r>
          <a:r>
            <a:rPr lang="en-US" sz="3500" dirty="0" err="1" smtClean="0"/>
            <a:t>ƒ(Interest</a:t>
          </a:r>
          <a:r>
            <a:rPr lang="en-US" sz="3500" dirty="0" smtClean="0"/>
            <a:t> Rate Risk)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A07F23BD-1976-FD41-B077-7A4897D5836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EEEBBA2-DB03-1D41-B588-14B1611DECD2}" type="parTrans" cxnId="{EA6A19B4-D1A5-294F-BE0B-AAC5C1791D2D}">
      <dgm:prSet/>
      <dgm:spPr/>
      <dgm:t>
        <a:bodyPr/>
        <a:lstStyle/>
        <a:p>
          <a:endParaRPr lang="en-US"/>
        </a:p>
      </dgm:t>
    </dgm:pt>
    <dgm:pt modelId="{F0BFCCF6-F87A-C841-A970-E3715D172EC4}" type="sibTrans" cxnId="{EA6A19B4-D1A5-294F-BE0B-AAC5C1791D2D}">
      <dgm:prSet/>
      <dgm:spPr/>
      <dgm:t>
        <a:bodyPr/>
        <a:lstStyle/>
        <a:p>
          <a:endParaRPr lang="en-US"/>
        </a:p>
      </dgm:t>
    </dgm:pt>
    <dgm:pt modelId="{52B26B83-F581-A14F-9C8B-1CB849CD98CE}">
      <dgm:prSet phldrT="[Text]" custT="1"/>
      <dgm:spPr/>
      <dgm:t>
        <a:bodyPr/>
        <a:lstStyle/>
        <a:p>
          <a:r>
            <a:rPr lang="en-US" sz="3500" dirty="0" smtClean="0"/>
            <a:t>Rev = </a:t>
          </a:r>
          <a:r>
            <a:rPr lang="en-US" sz="3500" dirty="0" err="1" smtClean="0"/>
            <a:t>ƒ(Fluctuation</a:t>
          </a:r>
          <a:r>
            <a:rPr lang="en-US" sz="3500" dirty="0" smtClean="0"/>
            <a:t> in Demand)</a:t>
          </a:r>
          <a:endParaRPr lang="en-US" sz="3500" dirty="0"/>
        </a:p>
      </dgm:t>
    </dgm:pt>
    <dgm:pt modelId="{3681B20E-A9C6-144E-84FF-2A8A066C101E}" type="parTrans" cxnId="{989AD0A7-9347-4345-A759-5BF57AB56B56}">
      <dgm:prSet/>
      <dgm:spPr/>
      <dgm:t>
        <a:bodyPr/>
        <a:lstStyle/>
        <a:p>
          <a:endParaRPr lang="en-US"/>
        </a:p>
      </dgm:t>
    </dgm:pt>
    <dgm:pt modelId="{39FDAB18-CD64-CA4E-8157-3A30562A2BB4}" type="sibTrans" cxnId="{989AD0A7-9347-4345-A759-5BF57AB56B56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Costs = </a:t>
          </a:r>
          <a:r>
            <a:rPr lang="en-US" sz="3500" dirty="0" err="1" smtClean="0"/>
            <a:t>ƒ(Commodity</a:t>
          </a:r>
          <a:r>
            <a:rPr lang="en-US" sz="3500" dirty="0" smtClean="0"/>
            <a:t> Price Risk)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EA581609-28D6-DC4E-B1FA-E327B23303D0}">
      <dgm:prSet phldrT="[Text]" custT="1"/>
      <dgm:spPr/>
      <dgm:t>
        <a:bodyPr/>
        <a:lstStyle/>
        <a:p>
          <a:r>
            <a:rPr lang="en-US" sz="3500" dirty="0" smtClean="0"/>
            <a:t>Rev = ƒ(A/R Collection Rate) </a:t>
          </a:r>
          <a:endParaRPr lang="en-US" sz="3500" dirty="0"/>
        </a:p>
      </dgm:t>
    </dgm:pt>
    <dgm:pt modelId="{275856F3-5113-3C48-99E9-1EB29436CF0C}" type="parTrans" cxnId="{10A048FA-90C7-DD44-8C18-F0ECF03F5FA8}">
      <dgm:prSet/>
      <dgm:spPr/>
      <dgm:t>
        <a:bodyPr/>
        <a:lstStyle/>
        <a:p>
          <a:endParaRPr lang="en-US"/>
        </a:p>
      </dgm:t>
    </dgm:pt>
    <dgm:pt modelId="{8A4EB560-9A21-B147-9EF6-0DE3EF98C25E}" type="sibTrans" cxnId="{10A048FA-90C7-DD44-8C18-F0ECF03F5FA8}">
      <dgm:prSet/>
      <dgm:spPr/>
      <dgm:t>
        <a:bodyPr/>
        <a:lstStyle/>
        <a:p>
          <a:endParaRPr lang="en-US"/>
        </a:p>
      </dgm:t>
    </dgm:pt>
    <dgm:pt modelId="{F76850F6-724B-DB4F-8DEF-0B8529EE1321}">
      <dgm:prSet phldrT="[Text]" custT="1"/>
      <dgm:spPr/>
      <dgm:t>
        <a:bodyPr/>
        <a:lstStyle/>
        <a:p>
          <a:endParaRPr lang="en-US" sz="3500" dirty="0"/>
        </a:p>
      </dgm:t>
    </dgm:pt>
    <dgm:pt modelId="{C0921564-A203-C84F-A8F0-E65B5FC4E48E}" type="parTrans" cxnId="{5C2D6DD2-4116-B244-B472-6CA0FF90C929}">
      <dgm:prSet/>
      <dgm:spPr/>
      <dgm:t>
        <a:bodyPr/>
        <a:lstStyle/>
        <a:p>
          <a:endParaRPr lang="en-US"/>
        </a:p>
      </dgm:t>
    </dgm:pt>
    <dgm:pt modelId="{742E4AE6-2FEE-D640-BF54-CAB0F95BBF5B}" type="sibTrans" cxnId="{5C2D6DD2-4116-B244-B472-6CA0FF90C929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FFA85-68C0-B74B-BD62-912EDBACD91A}" type="pres">
      <dgm:prSet presAssocID="{9E0A2309-DBFA-E244-9F45-4A7198E8060E}" presName="spaceBetweenRectangles" presStyleCnt="0"/>
      <dgm:spPr/>
    </dgm:pt>
    <dgm:pt modelId="{35A3F8EB-7DA6-984F-A5B7-30739A4BE256}" type="pres">
      <dgm:prSet presAssocID="{A07F23BD-1976-FD41-B077-7A4897D5836A}" presName="parentLin" presStyleCnt="0"/>
      <dgm:spPr/>
    </dgm:pt>
    <dgm:pt modelId="{7B0DE1CA-B07D-B74D-9AF1-4869FF3ECD4F}" type="pres">
      <dgm:prSet presAssocID="{A07F23BD-1976-FD41-B077-7A4897D5836A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BFC64B90-A6BE-8841-A144-0903F5C26EAE}" type="pres">
      <dgm:prSet presAssocID="{A07F23BD-1976-FD41-B077-7A4897D5836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B9E97-7C65-7F4A-B68A-324A93463760}" type="pres">
      <dgm:prSet presAssocID="{A07F23BD-1976-FD41-B077-7A4897D5836A}" presName="negativeSpace" presStyleCnt="0"/>
      <dgm:spPr/>
    </dgm:pt>
    <dgm:pt modelId="{9536EA60-FFB1-1F48-912F-FDE658851A6A}" type="pres">
      <dgm:prSet presAssocID="{A07F23BD-1976-FD41-B077-7A4897D5836A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2C96B-31FD-1F47-81AB-4989E6644C4F}" type="pres">
      <dgm:prSet presAssocID="{F0BFCCF6-F87A-C841-A970-E3715D172EC4}" presName="spaceBetweenRectangles" presStyleCnt="0"/>
      <dgm:spPr/>
    </dgm:pt>
    <dgm:pt modelId="{26AD8B86-F860-8646-A293-EF4ACCABEED8}" type="pres">
      <dgm:prSet presAssocID="{F76850F6-724B-DB4F-8DEF-0B8529EE1321}" presName="parentLin" presStyleCnt="0"/>
      <dgm:spPr/>
    </dgm:pt>
    <dgm:pt modelId="{02FEDCFA-A08A-5646-9D9C-21FD7D7692CC}" type="pres">
      <dgm:prSet presAssocID="{F76850F6-724B-DB4F-8DEF-0B8529EE132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2DA7CFE7-436E-8E44-941E-3AD8FC48FC8F}" type="pres">
      <dgm:prSet presAssocID="{F76850F6-724B-DB4F-8DEF-0B8529EE132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132AF-7A40-5249-9D28-716889D2B537}" type="pres">
      <dgm:prSet presAssocID="{F76850F6-724B-DB4F-8DEF-0B8529EE1321}" presName="negativeSpace" presStyleCnt="0"/>
      <dgm:spPr/>
    </dgm:pt>
    <dgm:pt modelId="{1E25A21A-457E-404F-B63E-0A23B8CE2E30}" type="pres">
      <dgm:prSet presAssocID="{F76850F6-724B-DB4F-8DEF-0B8529EE1321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9AD0A7-9347-4345-A759-5BF57AB56B56}" srcId="{A07F23BD-1976-FD41-B077-7A4897D5836A}" destId="{52B26B83-F581-A14F-9C8B-1CB849CD98CE}" srcOrd="0" destOrd="0" parTransId="{3681B20E-A9C6-144E-84FF-2A8A066C101E}" sibTransId="{39FDAB18-CD64-CA4E-8157-3A30562A2BB4}"/>
    <dgm:cxn modelId="{5CB76047-CA7F-4123-998A-2ED11B1EF619}" type="presOf" srcId="{31865F92-6269-1847-843A-D829E1B1CC79}" destId="{41B98005-CAFE-8E45-808A-B721E5ECFBB7}" srcOrd="1" destOrd="0" presId="urn:microsoft.com/office/officeart/2005/8/layout/list1"/>
    <dgm:cxn modelId="{5C2D6DD2-4116-B244-B472-6CA0FF90C929}" srcId="{2BFCB3A1-2844-3945-93BE-64F227917C06}" destId="{F76850F6-724B-DB4F-8DEF-0B8529EE1321}" srcOrd="4" destOrd="0" parTransId="{C0921564-A203-C84F-A8F0-E65B5FC4E48E}" sibTransId="{742E4AE6-2FEE-D640-BF54-CAB0F95BBF5B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72B02243-256B-4FB5-BB97-F03F857BDEAF}" type="presOf" srcId="{A07F23BD-1976-FD41-B077-7A4897D5836A}" destId="{7B0DE1CA-B07D-B74D-9AF1-4869FF3ECD4F}" srcOrd="0" destOrd="0" presId="urn:microsoft.com/office/officeart/2005/8/layout/list1"/>
    <dgm:cxn modelId="{B9CE6626-59DC-49AE-9DE2-1B9850787698}" type="presOf" srcId="{EC6962C6-8E03-7B42-913F-B6B36A1E8245}" destId="{6F9C634E-257A-EE42-A491-66C9B02475CC}" srcOrd="1" destOrd="0" presId="urn:microsoft.com/office/officeart/2005/8/layout/list1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E9773E62-A0F7-454C-87D5-C7FEBA4F0D3C}" type="presOf" srcId="{B661060C-A55A-3B4E-A279-FC275470761A}" destId="{21AA1DC9-3F03-6F4D-988B-7C7467307786}" srcOrd="0" destOrd="0" presId="urn:microsoft.com/office/officeart/2005/8/layout/list1"/>
    <dgm:cxn modelId="{EA6A19B4-D1A5-294F-BE0B-AAC5C1791D2D}" srcId="{2BFCB3A1-2844-3945-93BE-64F227917C06}" destId="{A07F23BD-1976-FD41-B077-7A4897D5836A}" srcOrd="3" destOrd="0" parTransId="{6EEEBBA2-DB03-1D41-B588-14B1611DECD2}" sibTransId="{F0BFCCF6-F87A-C841-A970-E3715D172EC4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1B708BEE-7D48-45C4-BBAA-8F57DC046A42}" type="presOf" srcId="{F76850F6-724B-DB4F-8DEF-0B8529EE1321}" destId="{02FEDCFA-A08A-5646-9D9C-21FD7D7692CC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B108C50E-65DC-4097-960F-7E23C81F9AA8}" type="presOf" srcId="{10643A9D-2C0C-0840-9B32-D45E4BF61022}" destId="{2FE9FEEF-4700-8745-B8A7-AF5D6C82C873}" srcOrd="0" destOrd="0" presId="urn:microsoft.com/office/officeart/2005/8/layout/list1"/>
    <dgm:cxn modelId="{38932ADE-3E39-4423-B27D-6AFD002EE57B}" type="presOf" srcId="{3F5AE4B3-A2EF-6447-BC52-4C82258519BE}" destId="{7C73CBD1-3540-4049-905D-B37A5DBA8BC9}" srcOrd="0" destOrd="0" presId="urn:microsoft.com/office/officeart/2005/8/layout/list1"/>
    <dgm:cxn modelId="{9096ECBB-002C-4005-8900-FF801FDAA3C8}" type="presOf" srcId="{A07F23BD-1976-FD41-B077-7A4897D5836A}" destId="{BFC64B90-A6BE-8841-A144-0903F5C26EAE}" srcOrd="1" destOrd="0" presId="urn:microsoft.com/office/officeart/2005/8/layout/list1"/>
    <dgm:cxn modelId="{3403CBD6-A05C-4414-8E87-300903F6FEDA}" type="presOf" srcId="{2BFCB3A1-2844-3945-93BE-64F227917C06}" destId="{F4CC0DCB-0626-864A-BFEB-3CB7F960EDB0}" srcOrd="0" destOrd="0" presId="urn:microsoft.com/office/officeart/2005/8/layout/list1"/>
    <dgm:cxn modelId="{C9F37982-121A-49B3-A07D-E2CB98D934F3}" type="presOf" srcId="{31865F92-6269-1847-843A-D829E1B1CC79}" destId="{9BD3285E-516A-6B4F-B022-E8FEA5FAA636}" srcOrd="0" destOrd="0" presId="urn:microsoft.com/office/officeart/2005/8/layout/list1"/>
    <dgm:cxn modelId="{36C620C3-29EB-461A-9420-D349154A887C}" type="presOf" srcId="{EC6962C6-8E03-7B42-913F-B6B36A1E8245}" destId="{136E8F86-ACD7-F140-9397-3321BD675706}" srcOrd="0" destOrd="0" presId="urn:microsoft.com/office/officeart/2005/8/layout/list1"/>
    <dgm:cxn modelId="{F2FE2895-0D54-4CC3-853B-000FDF9F9DB6}" type="presOf" srcId="{CAA2929E-4132-184D-9E0C-10ADFE38E52F}" destId="{98E2C7E7-147A-1B4F-BE68-7EFE4718A274}" srcOrd="0" destOrd="0" presId="urn:microsoft.com/office/officeart/2005/8/layout/list1"/>
    <dgm:cxn modelId="{7BC13FD3-28FC-4A2E-87F4-3FB5A432450B}" type="presOf" srcId="{B661060C-A55A-3B4E-A279-FC275470761A}" destId="{EE9C0819-A591-8F4D-8046-21629B6CA770}" srcOrd="1" destOrd="0" presId="urn:microsoft.com/office/officeart/2005/8/layout/list1"/>
    <dgm:cxn modelId="{1E5BFC38-8D82-4758-9682-D4ED8969FBDA}" type="presOf" srcId="{EA581609-28D6-DC4E-B1FA-E327B23303D0}" destId="{1E25A21A-457E-404F-B63E-0A23B8CE2E30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75A31195-EB45-4C26-9034-10275F947A9A}" type="presOf" srcId="{52B26B83-F581-A14F-9C8B-1CB849CD98CE}" destId="{9536EA60-FFB1-1F48-912F-FDE658851A6A}" srcOrd="0" destOrd="0" presId="urn:microsoft.com/office/officeart/2005/8/layout/list1"/>
    <dgm:cxn modelId="{A6E7FD5F-517F-4E31-831E-80F07FEE94F8}" type="presOf" srcId="{F76850F6-724B-DB4F-8DEF-0B8529EE1321}" destId="{2DA7CFE7-436E-8E44-941E-3AD8FC48FC8F}" srcOrd="1" destOrd="0" presId="urn:microsoft.com/office/officeart/2005/8/layout/list1"/>
    <dgm:cxn modelId="{10A048FA-90C7-DD44-8C18-F0ECF03F5FA8}" srcId="{F76850F6-724B-DB4F-8DEF-0B8529EE1321}" destId="{EA581609-28D6-DC4E-B1FA-E327B23303D0}" srcOrd="0" destOrd="0" parTransId="{275856F3-5113-3C48-99E9-1EB29436CF0C}" sibTransId="{8A4EB560-9A21-B147-9EF6-0DE3EF98C25E}"/>
    <dgm:cxn modelId="{CFFB40F5-DF9D-469E-96F0-01EAB2F755AF}" type="presParOf" srcId="{F4CC0DCB-0626-864A-BFEB-3CB7F960EDB0}" destId="{77A92C5B-45DA-4047-A295-843C0F95C563}" srcOrd="0" destOrd="0" presId="urn:microsoft.com/office/officeart/2005/8/layout/list1"/>
    <dgm:cxn modelId="{3C65824A-2EE8-4BB0-B7D6-225E64C63CE6}" type="presParOf" srcId="{77A92C5B-45DA-4047-A295-843C0F95C563}" destId="{21AA1DC9-3F03-6F4D-988B-7C7467307786}" srcOrd="0" destOrd="0" presId="urn:microsoft.com/office/officeart/2005/8/layout/list1"/>
    <dgm:cxn modelId="{F52F6C2D-D85A-4521-8478-075014C4AF9C}" type="presParOf" srcId="{77A92C5B-45DA-4047-A295-843C0F95C563}" destId="{EE9C0819-A591-8F4D-8046-21629B6CA770}" srcOrd="1" destOrd="0" presId="urn:microsoft.com/office/officeart/2005/8/layout/list1"/>
    <dgm:cxn modelId="{7792F5F4-C6A3-4926-A59E-A0A1BC062B73}" type="presParOf" srcId="{F4CC0DCB-0626-864A-BFEB-3CB7F960EDB0}" destId="{E445FF9D-3AA8-4146-A3C0-23A9822D34F4}" srcOrd="1" destOrd="0" presId="urn:microsoft.com/office/officeart/2005/8/layout/list1"/>
    <dgm:cxn modelId="{4AE78D46-85E6-4384-9EF6-8D93C949E0A3}" type="presParOf" srcId="{F4CC0DCB-0626-864A-BFEB-3CB7F960EDB0}" destId="{98E2C7E7-147A-1B4F-BE68-7EFE4718A274}" srcOrd="2" destOrd="0" presId="urn:microsoft.com/office/officeart/2005/8/layout/list1"/>
    <dgm:cxn modelId="{E0EA6675-F3F4-4669-85F8-7635CD005164}" type="presParOf" srcId="{F4CC0DCB-0626-864A-BFEB-3CB7F960EDB0}" destId="{8DF5BC8E-B329-D84C-8DF2-88E2FC43D55B}" srcOrd="3" destOrd="0" presId="urn:microsoft.com/office/officeart/2005/8/layout/list1"/>
    <dgm:cxn modelId="{5A2EEEB2-8DC9-4F69-BD16-862F058021BA}" type="presParOf" srcId="{F4CC0DCB-0626-864A-BFEB-3CB7F960EDB0}" destId="{05532641-2F42-ED44-8E53-C697FC93F6BA}" srcOrd="4" destOrd="0" presId="urn:microsoft.com/office/officeart/2005/8/layout/list1"/>
    <dgm:cxn modelId="{D5DFCCD4-B925-4A5A-923E-A3EBEA9D2FF9}" type="presParOf" srcId="{05532641-2F42-ED44-8E53-C697FC93F6BA}" destId="{9BD3285E-516A-6B4F-B022-E8FEA5FAA636}" srcOrd="0" destOrd="0" presId="urn:microsoft.com/office/officeart/2005/8/layout/list1"/>
    <dgm:cxn modelId="{5D3ECA6A-3EBD-4F2F-90FF-93B026AEF18C}" type="presParOf" srcId="{05532641-2F42-ED44-8E53-C697FC93F6BA}" destId="{41B98005-CAFE-8E45-808A-B721E5ECFBB7}" srcOrd="1" destOrd="0" presId="urn:microsoft.com/office/officeart/2005/8/layout/list1"/>
    <dgm:cxn modelId="{D254383A-4744-498F-BBD5-09B3874F10BC}" type="presParOf" srcId="{F4CC0DCB-0626-864A-BFEB-3CB7F960EDB0}" destId="{422E1504-D85F-5640-9540-7E3D8D4DD7A4}" srcOrd="5" destOrd="0" presId="urn:microsoft.com/office/officeart/2005/8/layout/list1"/>
    <dgm:cxn modelId="{8A9AC571-F296-4A56-80BE-6A4ACB2DEEBF}" type="presParOf" srcId="{F4CC0DCB-0626-864A-BFEB-3CB7F960EDB0}" destId="{2FE9FEEF-4700-8745-B8A7-AF5D6C82C873}" srcOrd="6" destOrd="0" presId="urn:microsoft.com/office/officeart/2005/8/layout/list1"/>
    <dgm:cxn modelId="{4822EB81-B850-47C8-9A39-5E45F27D25F5}" type="presParOf" srcId="{F4CC0DCB-0626-864A-BFEB-3CB7F960EDB0}" destId="{6151F6BE-E8FE-254B-B2F1-BDA160B4B2A9}" srcOrd="7" destOrd="0" presId="urn:microsoft.com/office/officeart/2005/8/layout/list1"/>
    <dgm:cxn modelId="{B36C433C-AF93-411C-B5AD-4838E2813730}" type="presParOf" srcId="{F4CC0DCB-0626-864A-BFEB-3CB7F960EDB0}" destId="{D184B779-D066-684B-AED7-254DEC9B620C}" srcOrd="8" destOrd="0" presId="urn:microsoft.com/office/officeart/2005/8/layout/list1"/>
    <dgm:cxn modelId="{81ACE0C8-0123-46C2-A5BB-6AD4F94FF555}" type="presParOf" srcId="{D184B779-D066-684B-AED7-254DEC9B620C}" destId="{136E8F86-ACD7-F140-9397-3321BD675706}" srcOrd="0" destOrd="0" presId="urn:microsoft.com/office/officeart/2005/8/layout/list1"/>
    <dgm:cxn modelId="{5E1FFF84-11DF-4C4F-8A3E-F9C512A934DA}" type="presParOf" srcId="{D184B779-D066-684B-AED7-254DEC9B620C}" destId="{6F9C634E-257A-EE42-A491-66C9B02475CC}" srcOrd="1" destOrd="0" presId="urn:microsoft.com/office/officeart/2005/8/layout/list1"/>
    <dgm:cxn modelId="{E4AD9E13-88E5-4B91-8FC7-C106F05E9774}" type="presParOf" srcId="{F4CC0DCB-0626-864A-BFEB-3CB7F960EDB0}" destId="{D9087808-886F-614C-9FB0-F29CCA48E5D7}" srcOrd="9" destOrd="0" presId="urn:microsoft.com/office/officeart/2005/8/layout/list1"/>
    <dgm:cxn modelId="{04E3F744-4286-4279-9195-C523EE800B81}" type="presParOf" srcId="{F4CC0DCB-0626-864A-BFEB-3CB7F960EDB0}" destId="{7C73CBD1-3540-4049-905D-B37A5DBA8BC9}" srcOrd="10" destOrd="0" presId="urn:microsoft.com/office/officeart/2005/8/layout/list1"/>
    <dgm:cxn modelId="{C3495B9C-CBE1-42E3-8A1F-33DBE3D2D3A1}" type="presParOf" srcId="{F4CC0DCB-0626-864A-BFEB-3CB7F960EDB0}" destId="{51CFFA85-68C0-B74B-BD62-912EDBACD91A}" srcOrd="11" destOrd="0" presId="urn:microsoft.com/office/officeart/2005/8/layout/list1"/>
    <dgm:cxn modelId="{22CE78E3-B0F6-4B56-829E-DD037F75E751}" type="presParOf" srcId="{F4CC0DCB-0626-864A-BFEB-3CB7F960EDB0}" destId="{35A3F8EB-7DA6-984F-A5B7-30739A4BE256}" srcOrd="12" destOrd="0" presId="urn:microsoft.com/office/officeart/2005/8/layout/list1"/>
    <dgm:cxn modelId="{5FE541BA-65E3-482E-B63D-F23E86E88CD5}" type="presParOf" srcId="{35A3F8EB-7DA6-984F-A5B7-30739A4BE256}" destId="{7B0DE1CA-B07D-B74D-9AF1-4869FF3ECD4F}" srcOrd="0" destOrd="0" presId="urn:microsoft.com/office/officeart/2005/8/layout/list1"/>
    <dgm:cxn modelId="{A1C826EF-9D87-4D17-9E3B-D7B5B50E4FAF}" type="presParOf" srcId="{35A3F8EB-7DA6-984F-A5B7-30739A4BE256}" destId="{BFC64B90-A6BE-8841-A144-0903F5C26EAE}" srcOrd="1" destOrd="0" presId="urn:microsoft.com/office/officeart/2005/8/layout/list1"/>
    <dgm:cxn modelId="{9ED99E46-3966-4696-A551-366A8AC18C9D}" type="presParOf" srcId="{F4CC0DCB-0626-864A-BFEB-3CB7F960EDB0}" destId="{C7EB9E97-7C65-7F4A-B68A-324A93463760}" srcOrd="13" destOrd="0" presId="urn:microsoft.com/office/officeart/2005/8/layout/list1"/>
    <dgm:cxn modelId="{7CAFA44F-0440-4172-89DA-3ACC09C89449}" type="presParOf" srcId="{F4CC0DCB-0626-864A-BFEB-3CB7F960EDB0}" destId="{9536EA60-FFB1-1F48-912F-FDE658851A6A}" srcOrd="14" destOrd="0" presId="urn:microsoft.com/office/officeart/2005/8/layout/list1"/>
    <dgm:cxn modelId="{C91110C9-9D40-4DD8-B816-FF699383FB8F}" type="presParOf" srcId="{F4CC0DCB-0626-864A-BFEB-3CB7F960EDB0}" destId="{F502C96B-31FD-1F47-81AB-4989E6644C4F}" srcOrd="15" destOrd="0" presId="urn:microsoft.com/office/officeart/2005/8/layout/list1"/>
    <dgm:cxn modelId="{DF4FD17D-B28C-4A01-A409-C5BEDCC70592}" type="presParOf" srcId="{F4CC0DCB-0626-864A-BFEB-3CB7F960EDB0}" destId="{26AD8B86-F860-8646-A293-EF4ACCABEED8}" srcOrd="16" destOrd="0" presId="urn:microsoft.com/office/officeart/2005/8/layout/list1"/>
    <dgm:cxn modelId="{9832BE78-9BDB-4B05-9AEB-B4E621E15FC6}" type="presParOf" srcId="{26AD8B86-F860-8646-A293-EF4ACCABEED8}" destId="{02FEDCFA-A08A-5646-9D9C-21FD7D7692CC}" srcOrd="0" destOrd="0" presId="urn:microsoft.com/office/officeart/2005/8/layout/list1"/>
    <dgm:cxn modelId="{2EAC7EB0-20DB-4B17-8F87-6B57A1317E69}" type="presParOf" srcId="{26AD8B86-F860-8646-A293-EF4ACCABEED8}" destId="{2DA7CFE7-436E-8E44-941E-3AD8FC48FC8F}" srcOrd="1" destOrd="0" presId="urn:microsoft.com/office/officeart/2005/8/layout/list1"/>
    <dgm:cxn modelId="{EFDCEFD7-C38B-4A0F-9802-326EDD042501}" type="presParOf" srcId="{F4CC0DCB-0626-864A-BFEB-3CB7F960EDB0}" destId="{F3F132AF-7A40-5249-9D28-716889D2B537}" srcOrd="17" destOrd="0" presId="urn:microsoft.com/office/officeart/2005/8/layout/list1"/>
    <dgm:cxn modelId="{7340AE16-5C62-49CB-B340-07B6FC414097}" type="presParOf" srcId="{F4CC0DCB-0626-864A-BFEB-3CB7F960EDB0}" destId="{1E25A21A-457E-404F-B63E-0A23B8CE2E3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000" dirty="0" smtClean="0"/>
            <a:t>What is distribution of each risk factor? (Normal? Lognormal?)</a:t>
          </a:r>
          <a:endParaRPr lang="en-US" sz="30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000" dirty="0" smtClean="0"/>
            <a:t>Each sample is a different possible “scenario” of risk outcomes</a:t>
          </a:r>
          <a:endParaRPr lang="en-US" sz="30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A07F23BD-1976-FD41-B077-7A4897D5836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EEEBBA2-DB03-1D41-B588-14B1611DECD2}" type="parTrans" cxnId="{EA6A19B4-D1A5-294F-BE0B-AAC5C1791D2D}">
      <dgm:prSet/>
      <dgm:spPr/>
      <dgm:t>
        <a:bodyPr/>
        <a:lstStyle/>
        <a:p>
          <a:endParaRPr lang="en-US"/>
        </a:p>
      </dgm:t>
    </dgm:pt>
    <dgm:pt modelId="{F0BFCCF6-F87A-C841-A970-E3715D172EC4}" type="sibTrans" cxnId="{EA6A19B4-D1A5-294F-BE0B-AAC5C1791D2D}">
      <dgm:prSet/>
      <dgm:spPr/>
      <dgm:t>
        <a:bodyPr/>
        <a:lstStyle/>
        <a:p>
          <a:endParaRPr lang="en-US"/>
        </a:p>
      </dgm:t>
    </dgm:pt>
    <dgm:pt modelId="{52B26B83-F581-A14F-9C8B-1CB849CD98CE}">
      <dgm:prSet phldrT="[Text]" custT="1"/>
      <dgm:spPr/>
      <dgm:t>
        <a:bodyPr/>
        <a:lstStyle/>
        <a:p>
          <a:r>
            <a:rPr lang="en-US" sz="3000" dirty="0" smtClean="0"/>
            <a:t>The 1000 scenarios will form a distribution for C-</a:t>
          </a:r>
          <a:r>
            <a:rPr lang="en-US" sz="3000" dirty="0" err="1" smtClean="0"/>
            <a:t>VaR</a:t>
          </a:r>
          <a:r>
            <a:rPr lang="en-US" sz="3000" dirty="0" smtClean="0"/>
            <a:t> analysis</a:t>
          </a:r>
          <a:endParaRPr lang="en-US" sz="3000" dirty="0"/>
        </a:p>
      </dgm:t>
    </dgm:pt>
    <dgm:pt modelId="{3681B20E-A9C6-144E-84FF-2A8A066C101E}" type="parTrans" cxnId="{989AD0A7-9347-4345-A759-5BF57AB56B56}">
      <dgm:prSet/>
      <dgm:spPr/>
      <dgm:t>
        <a:bodyPr/>
        <a:lstStyle/>
        <a:p>
          <a:endParaRPr lang="en-US"/>
        </a:p>
      </dgm:t>
    </dgm:pt>
    <dgm:pt modelId="{39FDAB18-CD64-CA4E-8157-3A30562A2BB4}" type="sibTrans" cxnId="{989AD0A7-9347-4345-A759-5BF57AB56B56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000" dirty="0" smtClean="0"/>
            <a:t>Generate random sample of each variable (repeat “</a:t>
          </a:r>
          <a:r>
            <a:rPr lang="en-US" sz="3000" dirty="0" err="1" smtClean="0"/>
            <a:t>x</a:t>
          </a:r>
          <a:r>
            <a:rPr lang="en-US" sz="3000" dirty="0" smtClean="0"/>
            <a:t>” times –1000?)</a:t>
          </a:r>
          <a:endParaRPr lang="en-US" sz="30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FFA85-68C0-B74B-BD62-912EDBACD91A}" type="pres">
      <dgm:prSet presAssocID="{9E0A2309-DBFA-E244-9F45-4A7198E8060E}" presName="spaceBetweenRectangles" presStyleCnt="0"/>
      <dgm:spPr/>
    </dgm:pt>
    <dgm:pt modelId="{35A3F8EB-7DA6-984F-A5B7-30739A4BE256}" type="pres">
      <dgm:prSet presAssocID="{A07F23BD-1976-FD41-B077-7A4897D5836A}" presName="parentLin" presStyleCnt="0"/>
      <dgm:spPr/>
    </dgm:pt>
    <dgm:pt modelId="{7B0DE1CA-B07D-B74D-9AF1-4869FF3ECD4F}" type="pres">
      <dgm:prSet presAssocID="{A07F23BD-1976-FD41-B077-7A4897D5836A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FC64B90-A6BE-8841-A144-0903F5C26EAE}" type="pres">
      <dgm:prSet presAssocID="{A07F23BD-1976-FD41-B077-7A4897D583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EB9E97-7C65-7F4A-B68A-324A93463760}" type="pres">
      <dgm:prSet presAssocID="{A07F23BD-1976-FD41-B077-7A4897D5836A}" presName="negativeSpace" presStyleCnt="0"/>
      <dgm:spPr/>
    </dgm:pt>
    <dgm:pt modelId="{9536EA60-FFB1-1F48-912F-FDE658851A6A}" type="pres">
      <dgm:prSet presAssocID="{A07F23BD-1976-FD41-B077-7A4897D5836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3555C1-D8E7-4EFE-9413-61C6919B9FC5}" type="presOf" srcId="{31865F92-6269-1847-843A-D829E1B1CC79}" destId="{9BD3285E-516A-6B4F-B022-E8FEA5FAA636}" srcOrd="0" destOrd="0" presId="urn:microsoft.com/office/officeart/2005/8/layout/list1"/>
    <dgm:cxn modelId="{2A324ED5-25F2-420F-B6B1-79A2744DF23C}" type="presOf" srcId="{EC6962C6-8E03-7B42-913F-B6B36A1E8245}" destId="{136E8F86-ACD7-F140-9397-3321BD675706}" srcOrd="0" destOrd="0" presId="urn:microsoft.com/office/officeart/2005/8/layout/list1"/>
    <dgm:cxn modelId="{989AD0A7-9347-4345-A759-5BF57AB56B56}" srcId="{A07F23BD-1976-FD41-B077-7A4897D5836A}" destId="{52B26B83-F581-A14F-9C8B-1CB849CD98CE}" srcOrd="0" destOrd="0" parTransId="{3681B20E-A9C6-144E-84FF-2A8A066C101E}" sibTransId="{39FDAB18-CD64-CA4E-8157-3A30562A2BB4}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EA6A19B4-D1A5-294F-BE0B-AAC5C1791D2D}" srcId="{2BFCB3A1-2844-3945-93BE-64F227917C06}" destId="{A07F23BD-1976-FD41-B077-7A4897D5836A}" srcOrd="3" destOrd="0" parTransId="{6EEEBBA2-DB03-1D41-B588-14B1611DECD2}" sibTransId="{F0BFCCF6-F87A-C841-A970-E3715D172EC4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F91C1B66-2053-4A2B-8C15-586E7515A20C}" type="presOf" srcId="{B661060C-A55A-3B4E-A279-FC275470761A}" destId="{EE9C0819-A591-8F4D-8046-21629B6CA770}" srcOrd="1" destOrd="0" presId="urn:microsoft.com/office/officeart/2005/8/layout/list1"/>
    <dgm:cxn modelId="{098C9558-F7BC-4D06-9FA2-12EF8510A13C}" type="presOf" srcId="{A07F23BD-1976-FD41-B077-7A4897D5836A}" destId="{BFC64B90-A6BE-8841-A144-0903F5C26EAE}" srcOrd="1" destOrd="0" presId="urn:microsoft.com/office/officeart/2005/8/layout/list1"/>
    <dgm:cxn modelId="{B8C87CD1-E237-40DB-B4C4-29861FDEFCC9}" type="presOf" srcId="{52B26B83-F581-A14F-9C8B-1CB849CD98CE}" destId="{9536EA60-FFB1-1F48-912F-FDE658851A6A}" srcOrd="0" destOrd="0" presId="urn:microsoft.com/office/officeart/2005/8/layout/list1"/>
    <dgm:cxn modelId="{2A7A572C-00C0-43D9-BBD3-DE41F1E8590B}" type="presOf" srcId="{31865F92-6269-1847-843A-D829E1B1CC79}" destId="{41B98005-CAFE-8E45-808A-B721E5ECFBB7}" srcOrd="1" destOrd="0" presId="urn:microsoft.com/office/officeart/2005/8/layout/list1"/>
    <dgm:cxn modelId="{064BE3E1-8E56-4630-80E5-940818076DC0}" type="presOf" srcId="{EC6962C6-8E03-7B42-913F-B6B36A1E8245}" destId="{6F9C634E-257A-EE42-A491-66C9B02475CC}" srcOrd="1" destOrd="0" presId="urn:microsoft.com/office/officeart/2005/8/layout/list1"/>
    <dgm:cxn modelId="{44B61003-296C-4356-A62B-6D56B8B5ED87}" type="presOf" srcId="{CAA2929E-4132-184D-9E0C-10ADFE38E52F}" destId="{98E2C7E7-147A-1B4F-BE68-7EFE4718A274}" srcOrd="0" destOrd="0" presId="urn:microsoft.com/office/officeart/2005/8/layout/list1"/>
    <dgm:cxn modelId="{6F2CCCF5-FE57-4EF9-8BC8-7E72B1A47723}" type="presOf" srcId="{A07F23BD-1976-FD41-B077-7A4897D5836A}" destId="{7B0DE1CA-B07D-B74D-9AF1-4869FF3ECD4F}" srcOrd="0" destOrd="0" presId="urn:microsoft.com/office/officeart/2005/8/layout/list1"/>
    <dgm:cxn modelId="{6C63F787-89E8-4C66-8D5D-C3F04BC77E7E}" type="presOf" srcId="{10643A9D-2C0C-0840-9B32-D45E4BF61022}" destId="{2FE9FEEF-4700-8745-B8A7-AF5D6C82C873}" srcOrd="0" destOrd="0" presId="urn:microsoft.com/office/officeart/2005/8/layout/list1"/>
    <dgm:cxn modelId="{6E82D4DB-00D3-4A3E-A724-AD44A1B20F02}" type="presOf" srcId="{2BFCB3A1-2844-3945-93BE-64F227917C06}" destId="{F4CC0DCB-0626-864A-BFEB-3CB7F960EDB0}" srcOrd="0" destOrd="0" presId="urn:microsoft.com/office/officeart/2005/8/layout/list1"/>
    <dgm:cxn modelId="{D5E99C30-CFC1-41AE-8E93-38CC577BFB4D}" type="presOf" srcId="{B661060C-A55A-3B4E-A279-FC275470761A}" destId="{21AA1DC9-3F03-6F4D-988B-7C7467307786}" srcOrd="0" destOrd="0" presId="urn:microsoft.com/office/officeart/2005/8/layout/list1"/>
    <dgm:cxn modelId="{59E26A3B-2C5F-4564-8D44-D05F621794BD}" type="presOf" srcId="{3F5AE4B3-A2EF-6447-BC52-4C82258519BE}" destId="{7C73CBD1-3540-4049-905D-B37A5DBA8BC9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0B4B74C4-4336-4F89-B9AB-395C12D44472}" type="presParOf" srcId="{F4CC0DCB-0626-864A-BFEB-3CB7F960EDB0}" destId="{77A92C5B-45DA-4047-A295-843C0F95C563}" srcOrd="0" destOrd="0" presId="urn:microsoft.com/office/officeart/2005/8/layout/list1"/>
    <dgm:cxn modelId="{D0CA8415-E23A-4FDD-8286-8B22C9EFAD40}" type="presParOf" srcId="{77A92C5B-45DA-4047-A295-843C0F95C563}" destId="{21AA1DC9-3F03-6F4D-988B-7C7467307786}" srcOrd="0" destOrd="0" presId="urn:microsoft.com/office/officeart/2005/8/layout/list1"/>
    <dgm:cxn modelId="{4910C5D9-31B7-49B1-9AC9-66868A5523A1}" type="presParOf" srcId="{77A92C5B-45DA-4047-A295-843C0F95C563}" destId="{EE9C0819-A591-8F4D-8046-21629B6CA770}" srcOrd="1" destOrd="0" presId="urn:microsoft.com/office/officeart/2005/8/layout/list1"/>
    <dgm:cxn modelId="{0B39DF63-6D1C-4459-95CE-9C43425F752B}" type="presParOf" srcId="{F4CC0DCB-0626-864A-BFEB-3CB7F960EDB0}" destId="{E445FF9D-3AA8-4146-A3C0-23A9822D34F4}" srcOrd="1" destOrd="0" presId="urn:microsoft.com/office/officeart/2005/8/layout/list1"/>
    <dgm:cxn modelId="{97A159EA-C3EF-44F6-9613-45BEC6425399}" type="presParOf" srcId="{F4CC0DCB-0626-864A-BFEB-3CB7F960EDB0}" destId="{98E2C7E7-147A-1B4F-BE68-7EFE4718A274}" srcOrd="2" destOrd="0" presId="urn:microsoft.com/office/officeart/2005/8/layout/list1"/>
    <dgm:cxn modelId="{9D96B741-D44C-466C-B55B-14CAA009571B}" type="presParOf" srcId="{F4CC0DCB-0626-864A-BFEB-3CB7F960EDB0}" destId="{8DF5BC8E-B329-D84C-8DF2-88E2FC43D55B}" srcOrd="3" destOrd="0" presId="urn:microsoft.com/office/officeart/2005/8/layout/list1"/>
    <dgm:cxn modelId="{09EBD4E9-2107-4C0D-9479-55FE179BF8B3}" type="presParOf" srcId="{F4CC0DCB-0626-864A-BFEB-3CB7F960EDB0}" destId="{05532641-2F42-ED44-8E53-C697FC93F6BA}" srcOrd="4" destOrd="0" presId="urn:microsoft.com/office/officeart/2005/8/layout/list1"/>
    <dgm:cxn modelId="{E0E04DC1-0367-46E0-98F6-69A92F9FD2BE}" type="presParOf" srcId="{05532641-2F42-ED44-8E53-C697FC93F6BA}" destId="{9BD3285E-516A-6B4F-B022-E8FEA5FAA636}" srcOrd="0" destOrd="0" presId="urn:microsoft.com/office/officeart/2005/8/layout/list1"/>
    <dgm:cxn modelId="{F81C23A2-47B1-41E2-8CB9-CF3A5FBA8A8B}" type="presParOf" srcId="{05532641-2F42-ED44-8E53-C697FC93F6BA}" destId="{41B98005-CAFE-8E45-808A-B721E5ECFBB7}" srcOrd="1" destOrd="0" presId="urn:microsoft.com/office/officeart/2005/8/layout/list1"/>
    <dgm:cxn modelId="{073464F8-7D5C-4042-87BC-3A3B0D945C3F}" type="presParOf" srcId="{F4CC0DCB-0626-864A-BFEB-3CB7F960EDB0}" destId="{422E1504-D85F-5640-9540-7E3D8D4DD7A4}" srcOrd="5" destOrd="0" presId="urn:microsoft.com/office/officeart/2005/8/layout/list1"/>
    <dgm:cxn modelId="{E3E1E9C6-A38F-47EA-973C-5BAB2C498736}" type="presParOf" srcId="{F4CC0DCB-0626-864A-BFEB-3CB7F960EDB0}" destId="{2FE9FEEF-4700-8745-B8A7-AF5D6C82C873}" srcOrd="6" destOrd="0" presId="urn:microsoft.com/office/officeart/2005/8/layout/list1"/>
    <dgm:cxn modelId="{92AD728B-5354-40C9-A45B-D5D83200F1D6}" type="presParOf" srcId="{F4CC0DCB-0626-864A-BFEB-3CB7F960EDB0}" destId="{6151F6BE-E8FE-254B-B2F1-BDA160B4B2A9}" srcOrd="7" destOrd="0" presId="urn:microsoft.com/office/officeart/2005/8/layout/list1"/>
    <dgm:cxn modelId="{A332D284-6E70-49A6-B2D3-4CCB07D64BF0}" type="presParOf" srcId="{F4CC0DCB-0626-864A-BFEB-3CB7F960EDB0}" destId="{D184B779-D066-684B-AED7-254DEC9B620C}" srcOrd="8" destOrd="0" presId="urn:microsoft.com/office/officeart/2005/8/layout/list1"/>
    <dgm:cxn modelId="{1ECC751D-40FD-47D3-91AB-A9F082C41A39}" type="presParOf" srcId="{D184B779-D066-684B-AED7-254DEC9B620C}" destId="{136E8F86-ACD7-F140-9397-3321BD675706}" srcOrd="0" destOrd="0" presId="urn:microsoft.com/office/officeart/2005/8/layout/list1"/>
    <dgm:cxn modelId="{72AE5A2F-87D0-4B37-A154-D489F75BF97E}" type="presParOf" srcId="{D184B779-D066-684B-AED7-254DEC9B620C}" destId="{6F9C634E-257A-EE42-A491-66C9B02475CC}" srcOrd="1" destOrd="0" presId="urn:microsoft.com/office/officeart/2005/8/layout/list1"/>
    <dgm:cxn modelId="{450A7478-A481-406F-B5B0-4FD80ACA1CC5}" type="presParOf" srcId="{F4CC0DCB-0626-864A-BFEB-3CB7F960EDB0}" destId="{D9087808-886F-614C-9FB0-F29CCA48E5D7}" srcOrd="9" destOrd="0" presId="urn:microsoft.com/office/officeart/2005/8/layout/list1"/>
    <dgm:cxn modelId="{7B1C9F3A-CAA2-42DD-AAB0-9C9A8CC9B474}" type="presParOf" srcId="{F4CC0DCB-0626-864A-BFEB-3CB7F960EDB0}" destId="{7C73CBD1-3540-4049-905D-B37A5DBA8BC9}" srcOrd="10" destOrd="0" presId="urn:microsoft.com/office/officeart/2005/8/layout/list1"/>
    <dgm:cxn modelId="{5C190735-B27F-4C01-82DF-5CEB4866203A}" type="presParOf" srcId="{F4CC0DCB-0626-864A-BFEB-3CB7F960EDB0}" destId="{51CFFA85-68C0-B74B-BD62-912EDBACD91A}" srcOrd="11" destOrd="0" presId="urn:microsoft.com/office/officeart/2005/8/layout/list1"/>
    <dgm:cxn modelId="{6F3E3013-EA2B-4E18-AD33-4278A93AE3BE}" type="presParOf" srcId="{F4CC0DCB-0626-864A-BFEB-3CB7F960EDB0}" destId="{35A3F8EB-7DA6-984F-A5B7-30739A4BE256}" srcOrd="12" destOrd="0" presId="urn:microsoft.com/office/officeart/2005/8/layout/list1"/>
    <dgm:cxn modelId="{CB55FC8C-3569-4C11-88A0-7AE8E2B1F5A5}" type="presParOf" srcId="{35A3F8EB-7DA6-984F-A5B7-30739A4BE256}" destId="{7B0DE1CA-B07D-B74D-9AF1-4869FF3ECD4F}" srcOrd="0" destOrd="0" presId="urn:microsoft.com/office/officeart/2005/8/layout/list1"/>
    <dgm:cxn modelId="{3C167804-CAC5-4DEC-A590-E859BB93DE54}" type="presParOf" srcId="{35A3F8EB-7DA6-984F-A5B7-30739A4BE256}" destId="{BFC64B90-A6BE-8841-A144-0903F5C26EAE}" srcOrd="1" destOrd="0" presId="urn:microsoft.com/office/officeart/2005/8/layout/list1"/>
    <dgm:cxn modelId="{264CE374-BA05-4053-B10F-0A57D4AB5D48}" type="presParOf" srcId="{F4CC0DCB-0626-864A-BFEB-3CB7F960EDB0}" destId="{C7EB9E97-7C65-7F4A-B68A-324A93463760}" srcOrd="13" destOrd="0" presId="urn:microsoft.com/office/officeart/2005/8/layout/list1"/>
    <dgm:cxn modelId="{D3087200-AFEC-4A81-BE4C-28E2F6B612A5}" type="presParOf" srcId="{F4CC0DCB-0626-864A-BFEB-3CB7F960EDB0}" destId="{9536EA60-FFB1-1F48-912F-FDE658851A6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000" dirty="0" smtClean="0"/>
            <a:t>Use Baseline assumptions for all input variables to calculate benchmark</a:t>
          </a:r>
          <a:endParaRPr lang="en-US" sz="30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000" dirty="0" smtClean="0"/>
            <a:t>The dollar loss that will be exceeded with a given probability over some given measurement period is the </a:t>
          </a:r>
          <a:r>
            <a:rPr lang="en-US" sz="3000" dirty="0" err="1" smtClean="0"/>
            <a:t>VaR</a:t>
          </a:r>
          <a:endParaRPr lang="en-US" sz="30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000" dirty="0" smtClean="0"/>
            <a:t>Choose a confidence interval to calculate “worst case” scenario</a:t>
          </a:r>
          <a:endParaRPr lang="en-US" sz="30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5E500-51DB-4C37-8545-86F441B16047}" type="presOf" srcId="{10643A9D-2C0C-0840-9B32-D45E4BF61022}" destId="{2FE9FEEF-4700-8745-B8A7-AF5D6C82C873}" srcOrd="0" destOrd="0" presId="urn:microsoft.com/office/officeart/2005/8/layout/list1"/>
    <dgm:cxn modelId="{90AD7967-5102-4F9B-B0F4-0A6D29E72B6B}" type="presOf" srcId="{EC6962C6-8E03-7B42-913F-B6B36A1E8245}" destId="{136E8F86-ACD7-F140-9397-3321BD675706}" srcOrd="0" destOrd="0" presId="urn:microsoft.com/office/officeart/2005/8/layout/list1"/>
    <dgm:cxn modelId="{44D175A1-B266-4DC5-B516-EABC52CC4E2D}" type="presOf" srcId="{3F5AE4B3-A2EF-6447-BC52-4C82258519BE}" destId="{7C73CBD1-3540-4049-905D-B37A5DBA8BC9}" srcOrd="0" destOrd="0" presId="urn:microsoft.com/office/officeart/2005/8/layout/list1"/>
    <dgm:cxn modelId="{B023DB4F-BFFF-464F-B138-FC3C74B561BF}" type="presOf" srcId="{B661060C-A55A-3B4E-A279-FC275470761A}" destId="{21AA1DC9-3F03-6F4D-988B-7C7467307786}" srcOrd="0" destOrd="0" presId="urn:microsoft.com/office/officeart/2005/8/layout/list1"/>
    <dgm:cxn modelId="{82E3853F-00D8-41F4-AA25-058D472DBF2E}" type="presOf" srcId="{CAA2929E-4132-184D-9E0C-10ADFE38E52F}" destId="{98E2C7E7-147A-1B4F-BE68-7EFE4718A274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0A3A7BF3-42EC-4075-B44C-A157ACED9693}" type="presOf" srcId="{31865F92-6269-1847-843A-D829E1B1CC79}" destId="{9BD3285E-516A-6B4F-B022-E8FEA5FAA636}" srcOrd="0" destOrd="0" presId="urn:microsoft.com/office/officeart/2005/8/layout/list1"/>
    <dgm:cxn modelId="{E7871B5E-FD01-4A74-AB3E-87A6D7DBA847}" type="presOf" srcId="{EC6962C6-8E03-7B42-913F-B6B36A1E8245}" destId="{6F9C634E-257A-EE42-A491-66C9B02475CC}" srcOrd="1" destOrd="0" presId="urn:microsoft.com/office/officeart/2005/8/layout/list1"/>
    <dgm:cxn modelId="{187F15E6-375E-4083-A13B-058B508DC6D3}" type="presOf" srcId="{31865F92-6269-1847-843A-D829E1B1CC79}" destId="{41B98005-CAFE-8E45-808A-B721E5ECFBB7}" srcOrd="1" destOrd="0" presId="urn:microsoft.com/office/officeart/2005/8/layout/list1"/>
    <dgm:cxn modelId="{307BAE6A-DC10-46A0-A68A-BA5AF3F81902}" type="presOf" srcId="{2BFCB3A1-2844-3945-93BE-64F227917C06}" destId="{F4CC0DCB-0626-864A-BFEB-3CB7F960EDB0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2B78AD50-EE43-4670-B4C0-9680BF13D5E8}" type="presOf" srcId="{B661060C-A55A-3B4E-A279-FC275470761A}" destId="{EE9C0819-A591-8F4D-8046-21629B6CA770}" srcOrd="1" destOrd="0" presId="urn:microsoft.com/office/officeart/2005/8/layout/list1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26CC76B6-BCE1-406A-A2C4-A300C526E8E3}" type="presParOf" srcId="{F4CC0DCB-0626-864A-BFEB-3CB7F960EDB0}" destId="{77A92C5B-45DA-4047-A295-843C0F95C563}" srcOrd="0" destOrd="0" presId="urn:microsoft.com/office/officeart/2005/8/layout/list1"/>
    <dgm:cxn modelId="{DAB0C0EB-E0E7-4A60-AF29-E0D4583879D9}" type="presParOf" srcId="{77A92C5B-45DA-4047-A295-843C0F95C563}" destId="{21AA1DC9-3F03-6F4D-988B-7C7467307786}" srcOrd="0" destOrd="0" presId="urn:microsoft.com/office/officeart/2005/8/layout/list1"/>
    <dgm:cxn modelId="{F8B45A49-C49D-4BAE-B7FD-16E70C6C4005}" type="presParOf" srcId="{77A92C5B-45DA-4047-A295-843C0F95C563}" destId="{EE9C0819-A591-8F4D-8046-21629B6CA770}" srcOrd="1" destOrd="0" presId="urn:microsoft.com/office/officeart/2005/8/layout/list1"/>
    <dgm:cxn modelId="{C55F0A29-D4E1-41A4-8B50-B71169DC1108}" type="presParOf" srcId="{F4CC0DCB-0626-864A-BFEB-3CB7F960EDB0}" destId="{E445FF9D-3AA8-4146-A3C0-23A9822D34F4}" srcOrd="1" destOrd="0" presId="urn:microsoft.com/office/officeart/2005/8/layout/list1"/>
    <dgm:cxn modelId="{08E5A4D3-3644-480A-9052-112DB8F6EFEB}" type="presParOf" srcId="{F4CC0DCB-0626-864A-BFEB-3CB7F960EDB0}" destId="{98E2C7E7-147A-1B4F-BE68-7EFE4718A274}" srcOrd="2" destOrd="0" presId="urn:microsoft.com/office/officeart/2005/8/layout/list1"/>
    <dgm:cxn modelId="{709FF440-2321-46FA-8B54-11894911B7A0}" type="presParOf" srcId="{F4CC0DCB-0626-864A-BFEB-3CB7F960EDB0}" destId="{8DF5BC8E-B329-D84C-8DF2-88E2FC43D55B}" srcOrd="3" destOrd="0" presId="urn:microsoft.com/office/officeart/2005/8/layout/list1"/>
    <dgm:cxn modelId="{56E68896-7C1E-4285-90F5-1831AECEBFD8}" type="presParOf" srcId="{F4CC0DCB-0626-864A-BFEB-3CB7F960EDB0}" destId="{05532641-2F42-ED44-8E53-C697FC93F6BA}" srcOrd="4" destOrd="0" presId="urn:microsoft.com/office/officeart/2005/8/layout/list1"/>
    <dgm:cxn modelId="{FFB72222-0987-4B90-B2D5-ABB54D4DB7F4}" type="presParOf" srcId="{05532641-2F42-ED44-8E53-C697FC93F6BA}" destId="{9BD3285E-516A-6B4F-B022-E8FEA5FAA636}" srcOrd="0" destOrd="0" presId="urn:microsoft.com/office/officeart/2005/8/layout/list1"/>
    <dgm:cxn modelId="{3DAF7736-4B41-495C-A21C-790BCA3B5B75}" type="presParOf" srcId="{05532641-2F42-ED44-8E53-C697FC93F6BA}" destId="{41B98005-CAFE-8E45-808A-B721E5ECFBB7}" srcOrd="1" destOrd="0" presId="urn:microsoft.com/office/officeart/2005/8/layout/list1"/>
    <dgm:cxn modelId="{C48DA4EE-EC14-4904-8C86-2718A1729208}" type="presParOf" srcId="{F4CC0DCB-0626-864A-BFEB-3CB7F960EDB0}" destId="{422E1504-D85F-5640-9540-7E3D8D4DD7A4}" srcOrd="5" destOrd="0" presId="urn:microsoft.com/office/officeart/2005/8/layout/list1"/>
    <dgm:cxn modelId="{907D6E84-0A06-44BE-9EDF-359184E0BDFF}" type="presParOf" srcId="{F4CC0DCB-0626-864A-BFEB-3CB7F960EDB0}" destId="{2FE9FEEF-4700-8745-B8A7-AF5D6C82C873}" srcOrd="6" destOrd="0" presId="urn:microsoft.com/office/officeart/2005/8/layout/list1"/>
    <dgm:cxn modelId="{4595CA2E-6207-494D-BE48-098D339B68E3}" type="presParOf" srcId="{F4CC0DCB-0626-864A-BFEB-3CB7F960EDB0}" destId="{6151F6BE-E8FE-254B-B2F1-BDA160B4B2A9}" srcOrd="7" destOrd="0" presId="urn:microsoft.com/office/officeart/2005/8/layout/list1"/>
    <dgm:cxn modelId="{593FF655-5BE7-4426-95FD-3A00AE85CC46}" type="presParOf" srcId="{F4CC0DCB-0626-864A-BFEB-3CB7F960EDB0}" destId="{D184B779-D066-684B-AED7-254DEC9B620C}" srcOrd="8" destOrd="0" presId="urn:microsoft.com/office/officeart/2005/8/layout/list1"/>
    <dgm:cxn modelId="{E34297AE-A05E-4766-81B3-1014D87B5634}" type="presParOf" srcId="{D184B779-D066-684B-AED7-254DEC9B620C}" destId="{136E8F86-ACD7-F140-9397-3321BD675706}" srcOrd="0" destOrd="0" presId="urn:microsoft.com/office/officeart/2005/8/layout/list1"/>
    <dgm:cxn modelId="{28A29BA5-4C2F-4B40-9F34-6C294B360B55}" type="presParOf" srcId="{D184B779-D066-684B-AED7-254DEC9B620C}" destId="{6F9C634E-257A-EE42-A491-66C9B02475CC}" srcOrd="1" destOrd="0" presId="urn:microsoft.com/office/officeart/2005/8/layout/list1"/>
    <dgm:cxn modelId="{F06D92F4-6199-4AC2-B229-83D03862FF35}" type="presParOf" srcId="{F4CC0DCB-0626-864A-BFEB-3CB7F960EDB0}" destId="{D9087808-886F-614C-9FB0-F29CCA48E5D7}" srcOrd="9" destOrd="0" presId="urn:microsoft.com/office/officeart/2005/8/layout/list1"/>
    <dgm:cxn modelId="{6ABE1F21-5D10-475C-A826-06EA5F88BCB9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Non-U.S. Sales face exchange rate risk.	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Floating-rate debt has fluctuating interest payments.  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Price of aluminum can hurt bottom line (increase costs)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9F44BB-2016-4A5C-953C-635D007EBCF2}" type="presOf" srcId="{B661060C-A55A-3B4E-A279-FC275470761A}" destId="{21AA1DC9-3F03-6F4D-988B-7C7467307786}" srcOrd="0" destOrd="0" presId="urn:microsoft.com/office/officeart/2005/8/layout/list1"/>
    <dgm:cxn modelId="{E9E1431A-6A4F-428C-9150-730ED94E261F}" type="presOf" srcId="{10643A9D-2C0C-0840-9B32-D45E4BF61022}" destId="{2FE9FEEF-4700-8745-B8A7-AF5D6C82C873}" srcOrd="0" destOrd="0" presId="urn:microsoft.com/office/officeart/2005/8/layout/list1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B288E343-B12E-4C06-9E0D-D7322E52A2F8}" type="presOf" srcId="{EC6962C6-8E03-7B42-913F-B6B36A1E8245}" destId="{136E8F86-ACD7-F140-9397-3321BD675706}" srcOrd="0" destOrd="0" presId="urn:microsoft.com/office/officeart/2005/8/layout/list1"/>
    <dgm:cxn modelId="{558558A4-3FBF-4FAE-BDB8-97FBA9DE3FBF}" type="presOf" srcId="{31865F92-6269-1847-843A-D829E1B1CC79}" destId="{41B98005-CAFE-8E45-808A-B721E5ECFBB7}" srcOrd="1" destOrd="0" presId="urn:microsoft.com/office/officeart/2005/8/layout/list1"/>
    <dgm:cxn modelId="{41E4B79F-2A84-45E6-9DC7-2897F777F5C4}" type="presOf" srcId="{B661060C-A55A-3B4E-A279-FC275470761A}" destId="{EE9C0819-A591-8F4D-8046-21629B6CA770}" srcOrd="1" destOrd="0" presId="urn:microsoft.com/office/officeart/2005/8/layout/list1"/>
    <dgm:cxn modelId="{7D170D28-5EF7-4F6A-B406-CE4F9D227B4D}" type="presOf" srcId="{EC6962C6-8E03-7B42-913F-B6B36A1E8245}" destId="{6F9C634E-257A-EE42-A491-66C9B02475CC}" srcOrd="1" destOrd="0" presId="urn:microsoft.com/office/officeart/2005/8/layout/list1"/>
    <dgm:cxn modelId="{2EDDAF71-067B-45E0-8E33-A17C8C21D6DF}" type="presOf" srcId="{3F5AE4B3-A2EF-6447-BC52-4C82258519BE}" destId="{7C73CBD1-3540-4049-905D-B37A5DBA8BC9}" srcOrd="0" destOrd="0" presId="urn:microsoft.com/office/officeart/2005/8/layout/list1"/>
    <dgm:cxn modelId="{65C4F4C0-82DA-4272-AF96-636A471FFE8B}" type="presOf" srcId="{31865F92-6269-1847-843A-D829E1B1CC79}" destId="{9BD3285E-516A-6B4F-B022-E8FEA5FAA636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89876560-E4FE-4706-83E3-F441B47C2A00}" type="presOf" srcId="{2BFCB3A1-2844-3945-93BE-64F227917C06}" destId="{F4CC0DCB-0626-864A-BFEB-3CB7F960EDB0}" srcOrd="0" destOrd="0" presId="urn:microsoft.com/office/officeart/2005/8/layout/list1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C146C009-3287-4841-83A6-2914DD8FFB4E}" type="presOf" srcId="{CAA2929E-4132-184D-9E0C-10ADFE38E52F}" destId="{98E2C7E7-147A-1B4F-BE68-7EFE4718A274}" srcOrd="0" destOrd="0" presId="urn:microsoft.com/office/officeart/2005/8/layout/list1"/>
    <dgm:cxn modelId="{0A0095EA-4529-453E-82F1-C7CF6C13B98F}" type="presParOf" srcId="{F4CC0DCB-0626-864A-BFEB-3CB7F960EDB0}" destId="{77A92C5B-45DA-4047-A295-843C0F95C563}" srcOrd="0" destOrd="0" presId="urn:microsoft.com/office/officeart/2005/8/layout/list1"/>
    <dgm:cxn modelId="{8F85272F-14C8-4155-B783-255464E00239}" type="presParOf" srcId="{77A92C5B-45DA-4047-A295-843C0F95C563}" destId="{21AA1DC9-3F03-6F4D-988B-7C7467307786}" srcOrd="0" destOrd="0" presId="urn:microsoft.com/office/officeart/2005/8/layout/list1"/>
    <dgm:cxn modelId="{567D0183-FD57-4B2D-8984-03C612363796}" type="presParOf" srcId="{77A92C5B-45DA-4047-A295-843C0F95C563}" destId="{EE9C0819-A591-8F4D-8046-21629B6CA770}" srcOrd="1" destOrd="0" presId="urn:microsoft.com/office/officeart/2005/8/layout/list1"/>
    <dgm:cxn modelId="{CA6D8F6F-9939-432F-8DBB-6B436D06A59E}" type="presParOf" srcId="{F4CC0DCB-0626-864A-BFEB-3CB7F960EDB0}" destId="{E445FF9D-3AA8-4146-A3C0-23A9822D34F4}" srcOrd="1" destOrd="0" presId="urn:microsoft.com/office/officeart/2005/8/layout/list1"/>
    <dgm:cxn modelId="{A25A130B-29BB-41EE-9A9A-6B58901C90DE}" type="presParOf" srcId="{F4CC0DCB-0626-864A-BFEB-3CB7F960EDB0}" destId="{98E2C7E7-147A-1B4F-BE68-7EFE4718A274}" srcOrd="2" destOrd="0" presId="urn:microsoft.com/office/officeart/2005/8/layout/list1"/>
    <dgm:cxn modelId="{0B3A42A3-2322-418B-9714-2C0DF965D004}" type="presParOf" srcId="{F4CC0DCB-0626-864A-BFEB-3CB7F960EDB0}" destId="{8DF5BC8E-B329-D84C-8DF2-88E2FC43D55B}" srcOrd="3" destOrd="0" presId="urn:microsoft.com/office/officeart/2005/8/layout/list1"/>
    <dgm:cxn modelId="{E6EB568B-EA90-4956-AEC4-CB5DBAA03913}" type="presParOf" srcId="{F4CC0DCB-0626-864A-BFEB-3CB7F960EDB0}" destId="{05532641-2F42-ED44-8E53-C697FC93F6BA}" srcOrd="4" destOrd="0" presId="urn:microsoft.com/office/officeart/2005/8/layout/list1"/>
    <dgm:cxn modelId="{191C1734-B1AA-42AD-A931-85EA26DC9357}" type="presParOf" srcId="{05532641-2F42-ED44-8E53-C697FC93F6BA}" destId="{9BD3285E-516A-6B4F-B022-E8FEA5FAA636}" srcOrd="0" destOrd="0" presId="urn:microsoft.com/office/officeart/2005/8/layout/list1"/>
    <dgm:cxn modelId="{34031E9B-1399-4BA7-AC56-D9FD6F5C185C}" type="presParOf" srcId="{05532641-2F42-ED44-8E53-C697FC93F6BA}" destId="{41B98005-CAFE-8E45-808A-B721E5ECFBB7}" srcOrd="1" destOrd="0" presId="urn:microsoft.com/office/officeart/2005/8/layout/list1"/>
    <dgm:cxn modelId="{8B0C987F-02C2-482E-9291-1F79AA524F43}" type="presParOf" srcId="{F4CC0DCB-0626-864A-BFEB-3CB7F960EDB0}" destId="{422E1504-D85F-5640-9540-7E3D8D4DD7A4}" srcOrd="5" destOrd="0" presId="urn:microsoft.com/office/officeart/2005/8/layout/list1"/>
    <dgm:cxn modelId="{18AA4A57-7888-4748-84C0-236B622A1DBA}" type="presParOf" srcId="{F4CC0DCB-0626-864A-BFEB-3CB7F960EDB0}" destId="{2FE9FEEF-4700-8745-B8A7-AF5D6C82C873}" srcOrd="6" destOrd="0" presId="urn:microsoft.com/office/officeart/2005/8/layout/list1"/>
    <dgm:cxn modelId="{94AA0D35-5F55-4FBE-9EBF-E4651B0ED665}" type="presParOf" srcId="{F4CC0DCB-0626-864A-BFEB-3CB7F960EDB0}" destId="{6151F6BE-E8FE-254B-B2F1-BDA160B4B2A9}" srcOrd="7" destOrd="0" presId="urn:microsoft.com/office/officeart/2005/8/layout/list1"/>
    <dgm:cxn modelId="{C19D8C0B-B164-4428-AE4B-6E484DDD76BA}" type="presParOf" srcId="{F4CC0DCB-0626-864A-BFEB-3CB7F960EDB0}" destId="{D184B779-D066-684B-AED7-254DEC9B620C}" srcOrd="8" destOrd="0" presId="urn:microsoft.com/office/officeart/2005/8/layout/list1"/>
    <dgm:cxn modelId="{1B6D71DD-C261-4CA4-8FD4-321AD9922FE5}" type="presParOf" srcId="{D184B779-D066-684B-AED7-254DEC9B620C}" destId="{136E8F86-ACD7-F140-9397-3321BD675706}" srcOrd="0" destOrd="0" presId="urn:microsoft.com/office/officeart/2005/8/layout/list1"/>
    <dgm:cxn modelId="{107BE96D-D812-4DF9-80A3-19FAA0E8480E}" type="presParOf" srcId="{D184B779-D066-684B-AED7-254DEC9B620C}" destId="{6F9C634E-257A-EE42-A491-66C9B02475CC}" srcOrd="1" destOrd="0" presId="urn:microsoft.com/office/officeart/2005/8/layout/list1"/>
    <dgm:cxn modelId="{BA108EEF-42CD-4975-A7A0-67723BBD4EB9}" type="presParOf" srcId="{F4CC0DCB-0626-864A-BFEB-3CB7F960EDB0}" destId="{D9087808-886F-614C-9FB0-F29CCA48E5D7}" srcOrd="9" destOrd="0" presId="urn:microsoft.com/office/officeart/2005/8/layout/list1"/>
    <dgm:cxn modelId="{26BC5818-58C8-4177-829D-CDC7751AB9F7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Non-U.S. Rev = </a:t>
          </a:r>
          <a:r>
            <a:rPr lang="en-US" sz="3500" dirty="0" err="1" smtClean="0"/>
            <a:t>ƒ(Euro</a:t>
          </a:r>
          <a:r>
            <a:rPr lang="en-US" sz="3500" dirty="0" smtClean="0"/>
            <a:t>/Dollar)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err="1" smtClean="0"/>
            <a:t>Int</a:t>
          </a:r>
          <a:r>
            <a:rPr lang="en-US" sz="3500" dirty="0" smtClean="0"/>
            <a:t> Exp = </a:t>
          </a:r>
          <a:r>
            <a:rPr lang="en-US" sz="3500" dirty="0" err="1" smtClean="0"/>
            <a:t>ƒ(Int</a:t>
          </a:r>
          <a:r>
            <a:rPr lang="en-US" sz="3500" dirty="0" smtClean="0"/>
            <a:t> Rate Changes)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Costs = </a:t>
          </a:r>
          <a:r>
            <a:rPr lang="en-US" sz="3500" dirty="0" err="1" smtClean="0"/>
            <a:t>ƒ(Aluminum</a:t>
          </a:r>
          <a:r>
            <a:rPr lang="en-US" sz="3500" dirty="0" smtClean="0"/>
            <a:t> Prices)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500" dirty="0">
            <a:solidFill>
              <a:srgbClr val="FF0000"/>
            </a:solidFill>
          </a:endParaRPr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 custFlipVert="1" custScaleY="17505" custLinFactNeighborX="-6542" custLinFactNeighborY="-240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 custFlipVert="0" custScaleY="15094" custLinFactNeighborX="-6542" custLinFactNeighborY="-230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 custFlipVert="0" custScaleY="16280" custLinFactNeighborX="-6542" custLinFactNeighborY="-233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93801C-27E2-4550-911F-86AE2600B35D}" type="presOf" srcId="{CAA2929E-4132-184D-9E0C-10ADFE38E52F}" destId="{98E2C7E7-147A-1B4F-BE68-7EFE4718A274}" srcOrd="0" destOrd="0" presId="urn:microsoft.com/office/officeart/2005/8/layout/list1"/>
    <dgm:cxn modelId="{141BE1CE-CFDB-4BFF-9BE6-A491F98F94D1}" type="presOf" srcId="{2BFCB3A1-2844-3945-93BE-64F227917C06}" destId="{F4CC0DCB-0626-864A-BFEB-3CB7F960EDB0}" srcOrd="0" destOrd="0" presId="urn:microsoft.com/office/officeart/2005/8/layout/list1"/>
    <dgm:cxn modelId="{89503A7C-9A32-4F19-A625-0AE70E8C8C62}" type="presOf" srcId="{31865F92-6269-1847-843A-D829E1B1CC79}" destId="{9BD3285E-516A-6B4F-B022-E8FEA5FAA636}" srcOrd="0" destOrd="0" presId="urn:microsoft.com/office/officeart/2005/8/layout/list1"/>
    <dgm:cxn modelId="{C7599F39-BED8-471E-B329-5E607E341425}" type="presOf" srcId="{10643A9D-2C0C-0840-9B32-D45E4BF61022}" destId="{2FE9FEEF-4700-8745-B8A7-AF5D6C82C873}" srcOrd="0" destOrd="0" presId="urn:microsoft.com/office/officeart/2005/8/layout/list1"/>
    <dgm:cxn modelId="{1B88DC7C-A495-44F3-A427-0760EFCA4922}" type="presOf" srcId="{31865F92-6269-1847-843A-D829E1B1CC79}" destId="{41B98005-CAFE-8E45-808A-B721E5ECFBB7}" srcOrd="1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A69B0912-BCC5-4242-80A0-077A98D195D1}" type="presOf" srcId="{B661060C-A55A-3B4E-A279-FC275470761A}" destId="{EE9C0819-A591-8F4D-8046-21629B6CA770}" srcOrd="1" destOrd="0" presId="urn:microsoft.com/office/officeart/2005/8/layout/list1"/>
    <dgm:cxn modelId="{97BBD634-3DC8-40F2-AACA-29524CAB3982}" type="presOf" srcId="{EC6962C6-8E03-7B42-913F-B6B36A1E8245}" destId="{6F9C634E-257A-EE42-A491-66C9B02475CC}" srcOrd="1" destOrd="0" presId="urn:microsoft.com/office/officeart/2005/8/layout/list1"/>
    <dgm:cxn modelId="{727B90B1-53C9-46FA-8453-3DB0FEE7B081}" type="presOf" srcId="{3F5AE4B3-A2EF-6447-BC52-4C82258519BE}" destId="{7C73CBD1-3540-4049-905D-B37A5DBA8BC9}" srcOrd="0" destOrd="0" presId="urn:microsoft.com/office/officeart/2005/8/layout/list1"/>
    <dgm:cxn modelId="{CB4ADEDC-B002-40B8-A0B1-D8543EFB60FA}" type="presOf" srcId="{B661060C-A55A-3B4E-A279-FC275470761A}" destId="{21AA1DC9-3F03-6F4D-988B-7C7467307786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8B4BB2B2-3DD2-47A1-BE19-619AE258DA88}" type="presOf" srcId="{EC6962C6-8E03-7B42-913F-B6B36A1E8245}" destId="{136E8F86-ACD7-F140-9397-3321BD675706}" srcOrd="0" destOrd="0" presId="urn:microsoft.com/office/officeart/2005/8/layout/list1"/>
    <dgm:cxn modelId="{E9F3775C-CF47-417C-9CB3-5CEEDCCDF0E2}" type="presParOf" srcId="{F4CC0DCB-0626-864A-BFEB-3CB7F960EDB0}" destId="{77A92C5B-45DA-4047-A295-843C0F95C563}" srcOrd="0" destOrd="0" presId="urn:microsoft.com/office/officeart/2005/8/layout/list1"/>
    <dgm:cxn modelId="{D3D43B02-175B-4E14-91C4-B330D961CCE0}" type="presParOf" srcId="{77A92C5B-45DA-4047-A295-843C0F95C563}" destId="{21AA1DC9-3F03-6F4D-988B-7C7467307786}" srcOrd="0" destOrd="0" presId="urn:microsoft.com/office/officeart/2005/8/layout/list1"/>
    <dgm:cxn modelId="{2AEED8B1-CB21-4F04-9B53-56936ED2855E}" type="presParOf" srcId="{77A92C5B-45DA-4047-A295-843C0F95C563}" destId="{EE9C0819-A591-8F4D-8046-21629B6CA770}" srcOrd="1" destOrd="0" presId="urn:microsoft.com/office/officeart/2005/8/layout/list1"/>
    <dgm:cxn modelId="{45B3F9CC-8CA7-41D4-9C93-F81AD47DEB1D}" type="presParOf" srcId="{F4CC0DCB-0626-864A-BFEB-3CB7F960EDB0}" destId="{E445FF9D-3AA8-4146-A3C0-23A9822D34F4}" srcOrd="1" destOrd="0" presId="urn:microsoft.com/office/officeart/2005/8/layout/list1"/>
    <dgm:cxn modelId="{B782D543-C3DC-47CC-B0AF-4090409DA447}" type="presParOf" srcId="{F4CC0DCB-0626-864A-BFEB-3CB7F960EDB0}" destId="{98E2C7E7-147A-1B4F-BE68-7EFE4718A274}" srcOrd="2" destOrd="0" presId="urn:microsoft.com/office/officeart/2005/8/layout/list1"/>
    <dgm:cxn modelId="{A52B2FF1-AA21-462D-B9A2-1975820959CF}" type="presParOf" srcId="{F4CC0DCB-0626-864A-BFEB-3CB7F960EDB0}" destId="{8DF5BC8E-B329-D84C-8DF2-88E2FC43D55B}" srcOrd="3" destOrd="0" presId="urn:microsoft.com/office/officeart/2005/8/layout/list1"/>
    <dgm:cxn modelId="{190D3612-59D8-47A1-8372-66EB9D7DBD9A}" type="presParOf" srcId="{F4CC0DCB-0626-864A-BFEB-3CB7F960EDB0}" destId="{05532641-2F42-ED44-8E53-C697FC93F6BA}" srcOrd="4" destOrd="0" presId="urn:microsoft.com/office/officeart/2005/8/layout/list1"/>
    <dgm:cxn modelId="{093D92D9-81AB-4BD4-917D-62D90F0506C3}" type="presParOf" srcId="{05532641-2F42-ED44-8E53-C697FC93F6BA}" destId="{9BD3285E-516A-6B4F-B022-E8FEA5FAA636}" srcOrd="0" destOrd="0" presId="urn:microsoft.com/office/officeart/2005/8/layout/list1"/>
    <dgm:cxn modelId="{64652C0D-879F-40A1-B1C1-7140EBF390CA}" type="presParOf" srcId="{05532641-2F42-ED44-8E53-C697FC93F6BA}" destId="{41B98005-CAFE-8E45-808A-B721E5ECFBB7}" srcOrd="1" destOrd="0" presId="urn:microsoft.com/office/officeart/2005/8/layout/list1"/>
    <dgm:cxn modelId="{1FD2E8B5-6DAB-486F-ACC8-D9E37D7DEBB6}" type="presParOf" srcId="{F4CC0DCB-0626-864A-BFEB-3CB7F960EDB0}" destId="{422E1504-D85F-5640-9540-7E3D8D4DD7A4}" srcOrd="5" destOrd="0" presId="urn:microsoft.com/office/officeart/2005/8/layout/list1"/>
    <dgm:cxn modelId="{301B4C07-CD9C-465E-8C0A-C9607A52C62F}" type="presParOf" srcId="{F4CC0DCB-0626-864A-BFEB-3CB7F960EDB0}" destId="{2FE9FEEF-4700-8745-B8A7-AF5D6C82C873}" srcOrd="6" destOrd="0" presId="urn:microsoft.com/office/officeart/2005/8/layout/list1"/>
    <dgm:cxn modelId="{C3E5C2D3-1249-438B-9868-DC8167B101FD}" type="presParOf" srcId="{F4CC0DCB-0626-864A-BFEB-3CB7F960EDB0}" destId="{6151F6BE-E8FE-254B-B2F1-BDA160B4B2A9}" srcOrd="7" destOrd="0" presId="urn:microsoft.com/office/officeart/2005/8/layout/list1"/>
    <dgm:cxn modelId="{AD3C3042-8826-4B6D-8A28-62F93C1D86F5}" type="presParOf" srcId="{F4CC0DCB-0626-864A-BFEB-3CB7F960EDB0}" destId="{D184B779-D066-684B-AED7-254DEC9B620C}" srcOrd="8" destOrd="0" presId="urn:microsoft.com/office/officeart/2005/8/layout/list1"/>
    <dgm:cxn modelId="{DCE4AEE5-9D16-44F6-8020-0896DEE3DEC4}" type="presParOf" srcId="{D184B779-D066-684B-AED7-254DEC9B620C}" destId="{136E8F86-ACD7-F140-9397-3321BD675706}" srcOrd="0" destOrd="0" presId="urn:microsoft.com/office/officeart/2005/8/layout/list1"/>
    <dgm:cxn modelId="{68EA67F4-D9F4-4DCD-830C-554784AE6BA2}" type="presParOf" srcId="{D184B779-D066-684B-AED7-254DEC9B620C}" destId="{6F9C634E-257A-EE42-A491-66C9B02475CC}" srcOrd="1" destOrd="0" presId="urn:microsoft.com/office/officeart/2005/8/layout/list1"/>
    <dgm:cxn modelId="{4A3D6FBF-C348-4187-83AA-E124323150BF}" type="presParOf" srcId="{F4CC0DCB-0626-864A-BFEB-3CB7F960EDB0}" destId="{D9087808-886F-614C-9FB0-F29CCA48E5D7}" srcOrd="9" destOrd="0" presId="urn:microsoft.com/office/officeart/2005/8/layout/list1"/>
    <dgm:cxn modelId="{9FD3E178-263A-4DB5-B6CF-098EA168A210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Create “X” random samples (1000) through Crystal Ball or some other Monte Carlo tool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400" dirty="0" smtClean="0"/>
            <a:t>Define each risk factor’s distribution (use mean &amp; standard deviation if normal).</a:t>
          </a:r>
          <a:endParaRPr lang="en-US" sz="34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400" dirty="0" smtClean="0"/>
            <a:t>Conduct this process (Step #3) for all 3 of FTZ’s identified risk factors.</a:t>
          </a:r>
          <a:endParaRPr lang="en-US" sz="3400" dirty="0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7840F8-165C-4642-AF52-E05AB9208087}" type="presOf" srcId="{31865F92-6269-1847-843A-D829E1B1CC79}" destId="{41B98005-CAFE-8E45-808A-B721E5ECFBB7}" srcOrd="1" destOrd="0" presId="urn:microsoft.com/office/officeart/2005/8/layout/list1"/>
    <dgm:cxn modelId="{941C152C-06AF-46D5-8225-B11EA32F24CD}" type="presOf" srcId="{10643A9D-2C0C-0840-9B32-D45E4BF61022}" destId="{2FE9FEEF-4700-8745-B8A7-AF5D6C82C873}" srcOrd="0" destOrd="0" presId="urn:microsoft.com/office/officeart/2005/8/layout/list1"/>
    <dgm:cxn modelId="{433C5F6B-F74E-41DE-BCC3-D4AC049766DE}" type="presOf" srcId="{EC6962C6-8E03-7B42-913F-B6B36A1E8245}" destId="{6F9C634E-257A-EE42-A491-66C9B02475CC}" srcOrd="1" destOrd="0" presId="urn:microsoft.com/office/officeart/2005/8/layout/list1"/>
    <dgm:cxn modelId="{510A3984-C17F-4512-801F-A3E4D0CBF7D6}" type="presOf" srcId="{CAA2929E-4132-184D-9E0C-10ADFE38E52F}" destId="{98E2C7E7-147A-1B4F-BE68-7EFE4718A274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0F91B531-EDC1-45B1-B52A-38AB0E5163A0}" type="presOf" srcId="{3F5AE4B3-A2EF-6447-BC52-4C82258519BE}" destId="{7C73CBD1-3540-4049-905D-B37A5DBA8BC9}" srcOrd="0" destOrd="0" presId="urn:microsoft.com/office/officeart/2005/8/layout/list1"/>
    <dgm:cxn modelId="{630A00AA-4EA2-45EB-9599-F1CEC96E128E}" type="presOf" srcId="{B661060C-A55A-3B4E-A279-FC275470761A}" destId="{EE9C0819-A591-8F4D-8046-21629B6CA770}" srcOrd="1" destOrd="0" presId="urn:microsoft.com/office/officeart/2005/8/layout/list1"/>
    <dgm:cxn modelId="{8698186A-B5AC-4997-BBBA-E9BC45DB1C42}" type="presOf" srcId="{2BFCB3A1-2844-3945-93BE-64F227917C06}" destId="{F4CC0DCB-0626-864A-BFEB-3CB7F960EDB0}" srcOrd="0" destOrd="0" presId="urn:microsoft.com/office/officeart/2005/8/layout/list1"/>
    <dgm:cxn modelId="{4A4E2650-E4D2-4187-B68D-E81304F30355}" type="presOf" srcId="{B661060C-A55A-3B4E-A279-FC275470761A}" destId="{21AA1DC9-3F03-6F4D-988B-7C7467307786}" srcOrd="0" destOrd="0" presId="urn:microsoft.com/office/officeart/2005/8/layout/list1"/>
    <dgm:cxn modelId="{DE9587E8-6FED-48D7-B712-C12767386F34}" type="presOf" srcId="{31865F92-6269-1847-843A-D829E1B1CC79}" destId="{9BD3285E-516A-6B4F-B022-E8FEA5FAA636}" srcOrd="0" destOrd="0" presId="urn:microsoft.com/office/officeart/2005/8/layout/list1"/>
    <dgm:cxn modelId="{3D85A8C8-5EDD-4BCF-8728-C491F512F3FF}" type="presOf" srcId="{EC6962C6-8E03-7B42-913F-B6B36A1E8245}" destId="{136E8F86-ACD7-F140-9397-3321BD675706}" srcOrd="0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30F8B54D-73EE-4992-BCA1-B1E42D5299F4}" type="presParOf" srcId="{F4CC0DCB-0626-864A-BFEB-3CB7F960EDB0}" destId="{77A92C5B-45DA-4047-A295-843C0F95C563}" srcOrd="0" destOrd="0" presId="urn:microsoft.com/office/officeart/2005/8/layout/list1"/>
    <dgm:cxn modelId="{666EA3AD-BC6B-41FC-869C-8B94E1F49492}" type="presParOf" srcId="{77A92C5B-45DA-4047-A295-843C0F95C563}" destId="{21AA1DC9-3F03-6F4D-988B-7C7467307786}" srcOrd="0" destOrd="0" presId="urn:microsoft.com/office/officeart/2005/8/layout/list1"/>
    <dgm:cxn modelId="{08A93258-0BDE-48AA-ABFA-2418AE088FCC}" type="presParOf" srcId="{77A92C5B-45DA-4047-A295-843C0F95C563}" destId="{EE9C0819-A591-8F4D-8046-21629B6CA770}" srcOrd="1" destOrd="0" presId="urn:microsoft.com/office/officeart/2005/8/layout/list1"/>
    <dgm:cxn modelId="{D66CFD1C-AE67-4B00-A7FE-A64B4B61BF0A}" type="presParOf" srcId="{F4CC0DCB-0626-864A-BFEB-3CB7F960EDB0}" destId="{E445FF9D-3AA8-4146-A3C0-23A9822D34F4}" srcOrd="1" destOrd="0" presId="urn:microsoft.com/office/officeart/2005/8/layout/list1"/>
    <dgm:cxn modelId="{62EC954B-EEDB-4211-8E3E-8F62C131A698}" type="presParOf" srcId="{F4CC0DCB-0626-864A-BFEB-3CB7F960EDB0}" destId="{98E2C7E7-147A-1B4F-BE68-7EFE4718A274}" srcOrd="2" destOrd="0" presId="urn:microsoft.com/office/officeart/2005/8/layout/list1"/>
    <dgm:cxn modelId="{54C132C3-AD18-4CA5-9F23-0EC2254AFD8E}" type="presParOf" srcId="{F4CC0DCB-0626-864A-BFEB-3CB7F960EDB0}" destId="{8DF5BC8E-B329-D84C-8DF2-88E2FC43D55B}" srcOrd="3" destOrd="0" presId="urn:microsoft.com/office/officeart/2005/8/layout/list1"/>
    <dgm:cxn modelId="{AAB6BF1F-67EE-4DC6-A3F4-D3BBFAAE516F}" type="presParOf" srcId="{F4CC0DCB-0626-864A-BFEB-3CB7F960EDB0}" destId="{05532641-2F42-ED44-8E53-C697FC93F6BA}" srcOrd="4" destOrd="0" presId="urn:microsoft.com/office/officeart/2005/8/layout/list1"/>
    <dgm:cxn modelId="{157EF556-6996-4173-A24D-8416F8639C47}" type="presParOf" srcId="{05532641-2F42-ED44-8E53-C697FC93F6BA}" destId="{9BD3285E-516A-6B4F-B022-E8FEA5FAA636}" srcOrd="0" destOrd="0" presId="urn:microsoft.com/office/officeart/2005/8/layout/list1"/>
    <dgm:cxn modelId="{C479B19C-0BB9-4FA2-8602-81BFB5990985}" type="presParOf" srcId="{05532641-2F42-ED44-8E53-C697FC93F6BA}" destId="{41B98005-CAFE-8E45-808A-B721E5ECFBB7}" srcOrd="1" destOrd="0" presId="urn:microsoft.com/office/officeart/2005/8/layout/list1"/>
    <dgm:cxn modelId="{FC423FC1-04DB-471D-9D91-29384E094A6E}" type="presParOf" srcId="{F4CC0DCB-0626-864A-BFEB-3CB7F960EDB0}" destId="{422E1504-D85F-5640-9540-7E3D8D4DD7A4}" srcOrd="5" destOrd="0" presId="urn:microsoft.com/office/officeart/2005/8/layout/list1"/>
    <dgm:cxn modelId="{2EBBC779-D757-4A69-8505-175C2FCAC4D0}" type="presParOf" srcId="{F4CC0DCB-0626-864A-BFEB-3CB7F960EDB0}" destId="{2FE9FEEF-4700-8745-B8A7-AF5D6C82C873}" srcOrd="6" destOrd="0" presId="urn:microsoft.com/office/officeart/2005/8/layout/list1"/>
    <dgm:cxn modelId="{296F3C66-7242-4527-A7DF-E3D2F689DE8A}" type="presParOf" srcId="{F4CC0DCB-0626-864A-BFEB-3CB7F960EDB0}" destId="{6151F6BE-E8FE-254B-B2F1-BDA160B4B2A9}" srcOrd="7" destOrd="0" presId="urn:microsoft.com/office/officeart/2005/8/layout/list1"/>
    <dgm:cxn modelId="{CCE6FFF1-5720-4B92-A069-F023948CE817}" type="presParOf" srcId="{F4CC0DCB-0626-864A-BFEB-3CB7F960EDB0}" destId="{D184B779-D066-684B-AED7-254DEC9B620C}" srcOrd="8" destOrd="0" presId="urn:microsoft.com/office/officeart/2005/8/layout/list1"/>
    <dgm:cxn modelId="{428E29B8-2B19-4BB7-9C96-FE34F5459080}" type="presParOf" srcId="{D184B779-D066-684B-AED7-254DEC9B620C}" destId="{136E8F86-ACD7-F140-9397-3321BD675706}" srcOrd="0" destOrd="0" presId="urn:microsoft.com/office/officeart/2005/8/layout/list1"/>
    <dgm:cxn modelId="{2B39CFED-1481-41BD-9803-8253DF6180EF}" type="presParOf" srcId="{D184B779-D066-684B-AED7-254DEC9B620C}" destId="{6F9C634E-257A-EE42-A491-66C9B02475CC}" srcOrd="1" destOrd="0" presId="urn:microsoft.com/office/officeart/2005/8/layout/list1"/>
    <dgm:cxn modelId="{97AC9CC4-5AD6-4440-BD16-CF412B8E851A}" type="presParOf" srcId="{F4CC0DCB-0626-864A-BFEB-3CB7F960EDB0}" destId="{D9087808-886F-614C-9FB0-F29CCA48E5D7}" srcOrd="9" destOrd="0" presId="urn:microsoft.com/office/officeart/2005/8/layout/list1"/>
    <dgm:cxn modelId="{48359389-2D84-40C0-8ABF-228C1FE1D50E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FCB3A1-2844-3945-93BE-64F227917C06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61060C-A55A-3B4E-A279-FC275470761A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60E2D5E2-1753-DE45-A0C6-1F95D5072B86}" type="parTrans" cxnId="{691EF237-F11E-434B-9E17-3673421F7108}">
      <dgm:prSet/>
      <dgm:spPr/>
      <dgm:t>
        <a:bodyPr/>
        <a:lstStyle/>
        <a:p>
          <a:endParaRPr lang="en-US"/>
        </a:p>
      </dgm:t>
    </dgm:pt>
    <dgm:pt modelId="{F26B7D64-0EE2-964E-9A9F-552E80062243}" type="sibTrans" cxnId="{691EF237-F11E-434B-9E17-3673421F7108}">
      <dgm:prSet/>
      <dgm:spPr/>
      <dgm:t>
        <a:bodyPr/>
        <a:lstStyle/>
        <a:p>
          <a:endParaRPr lang="en-US"/>
        </a:p>
      </dgm:t>
    </dgm:pt>
    <dgm:pt modelId="{CAA2929E-4132-184D-9E0C-10ADFE38E52F}">
      <dgm:prSet phldrT="[Text]" custT="1"/>
      <dgm:spPr/>
      <dgm:t>
        <a:bodyPr/>
        <a:lstStyle/>
        <a:p>
          <a:r>
            <a:rPr lang="en-US" sz="3500" dirty="0" smtClean="0"/>
            <a:t>Is T</a:t>
          </a:r>
          <a:r>
            <a:rPr lang="en-US" sz="3500" baseline="-25000" dirty="0" smtClean="0"/>
            <a:t>α</a:t>
          </a:r>
          <a:r>
            <a:rPr lang="en-US" sz="3500" dirty="0" smtClean="0"/>
            <a:t> really the “worst case” scenario?	</a:t>
          </a:r>
          <a:endParaRPr lang="en-US" sz="3500" dirty="0"/>
        </a:p>
      </dgm:t>
    </dgm:pt>
    <dgm:pt modelId="{F2090DF4-4792-B748-AD4B-D4ED1954F45F}" type="parTrans" cxnId="{1128BC43-C447-494E-8291-B55741BB0FD3}">
      <dgm:prSet/>
      <dgm:spPr/>
      <dgm:t>
        <a:bodyPr/>
        <a:lstStyle/>
        <a:p>
          <a:endParaRPr lang="en-US"/>
        </a:p>
      </dgm:t>
    </dgm:pt>
    <dgm:pt modelId="{1B18E92B-6196-F743-8FCD-3B44D9A3AC2F}" type="sibTrans" cxnId="{1128BC43-C447-494E-8291-B55741BB0FD3}">
      <dgm:prSet/>
      <dgm:spPr/>
      <dgm:t>
        <a:bodyPr/>
        <a:lstStyle/>
        <a:p>
          <a:endParaRPr lang="en-US"/>
        </a:p>
      </dgm:t>
    </dgm:pt>
    <dgm:pt modelId="{EC6962C6-8E03-7B42-913F-B6B36A1E8245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8D772557-2085-794C-9C6F-F2E58AA6E3D4}" type="parTrans" cxnId="{C9E3FBD3-462E-664C-B244-4E15B70F1E55}">
      <dgm:prSet/>
      <dgm:spPr/>
      <dgm:t>
        <a:bodyPr/>
        <a:lstStyle/>
        <a:p>
          <a:endParaRPr lang="en-US"/>
        </a:p>
      </dgm:t>
    </dgm:pt>
    <dgm:pt modelId="{9E0A2309-DBFA-E244-9F45-4A7198E8060E}" type="sibTrans" cxnId="{C9E3FBD3-462E-664C-B244-4E15B70F1E55}">
      <dgm:prSet/>
      <dgm:spPr/>
      <dgm:t>
        <a:bodyPr/>
        <a:lstStyle/>
        <a:p>
          <a:endParaRPr lang="en-US"/>
        </a:p>
      </dgm:t>
    </dgm:pt>
    <dgm:pt modelId="{3F5AE4B3-A2EF-6447-BC52-4C82258519BE}">
      <dgm:prSet phldrT="[Text]" custT="1"/>
      <dgm:spPr/>
      <dgm:t>
        <a:bodyPr/>
        <a:lstStyle/>
        <a:p>
          <a:r>
            <a:rPr lang="en-US" sz="3500" dirty="0" smtClean="0"/>
            <a:t>How can we reduce C-</a:t>
          </a:r>
          <a:r>
            <a:rPr lang="en-US" sz="3500" dirty="0" err="1" smtClean="0"/>
            <a:t>VaR</a:t>
          </a:r>
          <a:r>
            <a:rPr lang="en-US" sz="3500" dirty="0" smtClean="0"/>
            <a:t>?</a:t>
          </a:r>
          <a:endParaRPr lang="en-US" sz="3500" dirty="0"/>
        </a:p>
      </dgm:t>
    </dgm:pt>
    <dgm:pt modelId="{1E0A552C-D4AA-9A4B-8482-163F1D1E6804}" type="parTrans" cxnId="{B8712E09-AC58-A146-8F42-53ADC1852713}">
      <dgm:prSet/>
      <dgm:spPr/>
      <dgm:t>
        <a:bodyPr/>
        <a:lstStyle/>
        <a:p>
          <a:endParaRPr lang="en-US"/>
        </a:p>
      </dgm:t>
    </dgm:pt>
    <dgm:pt modelId="{323F8336-2CD7-9C49-B6B6-E097F0BFAC5B}" type="sibTrans" cxnId="{B8712E09-AC58-A146-8F42-53ADC1852713}">
      <dgm:prSet/>
      <dgm:spPr/>
      <dgm:t>
        <a:bodyPr/>
        <a:lstStyle/>
        <a:p>
          <a:endParaRPr lang="en-US"/>
        </a:p>
      </dgm:t>
    </dgm:pt>
    <dgm:pt modelId="{10643A9D-2C0C-0840-9B32-D45E4BF61022}">
      <dgm:prSet custT="1"/>
      <dgm:spPr/>
      <dgm:t>
        <a:bodyPr/>
        <a:lstStyle/>
        <a:p>
          <a:r>
            <a:rPr lang="en-US" sz="3500" dirty="0" smtClean="0"/>
            <a:t>What should management do?</a:t>
          </a:r>
          <a:endParaRPr lang="en-US" sz="3500" dirty="0"/>
        </a:p>
      </dgm:t>
    </dgm:pt>
    <dgm:pt modelId="{7120603B-68E7-CD4B-A745-C566854D29FA}" type="parTrans" cxnId="{434B8A37-A204-3A4E-800C-C960C66EA08D}">
      <dgm:prSet/>
      <dgm:spPr/>
      <dgm:t>
        <a:bodyPr/>
        <a:lstStyle/>
        <a:p>
          <a:endParaRPr lang="en-US"/>
        </a:p>
      </dgm:t>
    </dgm:pt>
    <dgm:pt modelId="{F3653786-1EAD-9B46-AEDC-498F1A679D55}" type="sibTrans" cxnId="{434B8A37-A204-3A4E-800C-C960C66EA08D}">
      <dgm:prSet/>
      <dgm:spPr/>
      <dgm:t>
        <a:bodyPr/>
        <a:lstStyle/>
        <a:p>
          <a:endParaRPr lang="en-US"/>
        </a:p>
      </dgm:t>
    </dgm:pt>
    <dgm:pt modelId="{31865F92-6269-1847-843A-D829E1B1CC79}">
      <dgm:prSet custT="1"/>
      <dgm:spPr/>
      <dgm:t>
        <a:bodyPr/>
        <a:lstStyle/>
        <a:p>
          <a:endParaRPr lang="en-US" sz="2000" dirty="0">
            <a:solidFill>
              <a:srgbClr val="FF0000"/>
            </a:solidFill>
          </a:endParaRPr>
        </a:p>
      </dgm:t>
    </dgm:pt>
    <dgm:pt modelId="{E6439949-346E-9B4E-AFF7-A3F8BACD6904}" type="sibTrans" cxnId="{3B8AEEDF-1892-3A4D-88A3-B323725A1085}">
      <dgm:prSet/>
      <dgm:spPr/>
      <dgm:t>
        <a:bodyPr/>
        <a:lstStyle/>
        <a:p>
          <a:endParaRPr lang="en-US"/>
        </a:p>
      </dgm:t>
    </dgm:pt>
    <dgm:pt modelId="{DEA822CA-A781-2E42-AE3F-6BFE3E004DBB}" type="parTrans" cxnId="{3B8AEEDF-1892-3A4D-88A3-B323725A1085}">
      <dgm:prSet/>
      <dgm:spPr/>
      <dgm:t>
        <a:bodyPr/>
        <a:lstStyle/>
        <a:p>
          <a:endParaRPr lang="en-US"/>
        </a:p>
      </dgm:t>
    </dgm:pt>
    <dgm:pt modelId="{1742EFE8-61B5-447D-8D4C-1168C0C8042E}">
      <dgm:prSet custT="1"/>
      <dgm:spPr/>
      <dgm:t>
        <a:bodyPr/>
        <a:lstStyle/>
        <a:p>
          <a:r>
            <a:rPr lang="en-US" sz="3500" dirty="0" smtClean="0"/>
            <a:t>Something, or nothing?</a:t>
          </a:r>
          <a:endParaRPr lang="en-US" sz="3500" dirty="0"/>
        </a:p>
      </dgm:t>
    </dgm:pt>
    <dgm:pt modelId="{D0BD54F4-F3CE-4219-AC6F-881F34BDF78E}" type="parTrans" cxnId="{6E800DEB-66B9-42A6-985E-2FDF95D6F058}">
      <dgm:prSet/>
      <dgm:spPr/>
    </dgm:pt>
    <dgm:pt modelId="{6DA32714-0311-44CB-84B4-6B7B5BF73F87}" type="sibTrans" cxnId="{6E800DEB-66B9-42A6-985E-2FDF95D6F058}">
      <dgm:prSet/>
      <dgm:spPr/>
    </dgm:pt>
    <dgm:pt modelId="{01E152C5-6115-4FB6-8D49-FBCA4AAC090E}">
      <dgm:prSet phldrT="[Text]" custT="1"/>
      <dgm:spPr/>
      <dgm:t>
        <a:bodyPr/>
        <a:lstStyle/>
        <a:p>
          <a:r>
            <a:rPr lang="en-US" sz="3500" dirty="0" smtClean="0"/>
            <a:t>Hedge?</a:t>
          </a:r>
          <a:endParaRPr lang="en-US" sz="3500" dirty="0"/>
        </a:p>
      </dgm:t>
    </dgm:pt>
    <dgm:pt modelId="{3DCC42F7-D93A-4283-A13E-9FD08162B3A6}" type="parTrans" cxnId="{35B0E7F6-6710-4A2C-A44F-E26B8179E85B}">
      <dgm:prSet/>
      <dgm:spPr/>
    </dgm:pt>
    <dgm:pt modelId="{E18593A2-4F91-4FC5-97F3-63AB9985717E}" type="sibTrans" cxnId="{35B0E7F6-6710-4A2C-A44F-E26B8179E85B}">
      <dgm:prSet/>
      <dgm:spPr/>
    </dgm:pt>
    <dgm:pt modelId="{F4CC0DCB-0626-864A-BFEB-3CB7F960EDB0}" type="pres">
      <dgm:prSet presAssocID="{2BFCB3A1-2844-3945-93BE-64F227917C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92C5B-45DA-4047-A295-843C0F95C563}" type="pres">
      <dgm:prSet presAssocID="{B661060C-A55A-3B4E-A279-FC275470761A}" presName="parentLin" presStyleCnt="0"/>
      <dgm:spPr/>
    </dgm:pt>
    <dgm:pt modelId="{21AA1DC9-3F03-6F4D-988B-7C7467307786}" type="pres">
      <dgm:prSet presAssocID="{B661060C-A55A-3B4E-A279-FC275470761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E9C0819-A591-8F4D-8046-21629B6CA770}" type="pres">
      <dgm:prSet presAssocID="{B661060C-A55A-3B4E-A279-FC275470761A}" presName="parentText" presStyleLbl="node1" presStyleIdx="0" presStyleCnt="3" custLinFactNeighborX="-9910" custLinFactNeighborY="-8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FF9D-3AA8-4146-A3C0-23A9822D34F4}" type="pres">
      <dgm:prSet presAssocID="{B661060C-A55A-3B4E-A279-FC275470761A}" presName="negativeSpace" presStyleCnt="0"/>
      <dgm:spPr/>
    </dgm:pt>
    <dgm:pt modelId="{98E2C7E7-147A-1B4F-BE68-7EFE4718A274}" type="pres">
      <dgm:prSet presAssocID="{B661060C-A55A-3B4E-A279-FC275470761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5BC8E-B329-D84C-8DF2-88E2FC43D55B}" type="pres">
      <dgm:prSet presAssocID="{F26B7D64-0EE2-964E-9A9F-552E80062243}" presName="spaceBetweenRectangles" presStyleCnt="0"/>
      <dgm:spPr/>
    </dgm:pt>
    <dgm:pt modelId="{05532641-2F42-ED44-8E53-C697FC93F6BA}" type="pres">
      <dgm:prSet presAssocID="{31865F92-6269-1847-843A-D829E1B1CC79}" presName="parentLin" presStyleCnt="0"/>
      <dgm:spPr/>
    </dgm:pt>
    <dgm:pt modelId="{9BD3285E-516A-6B4F-B022-E8FEA5FAA636}" type="pres">
      <dgm:prSet presAssocID="{31865F92-6269-1847-843A-D829E1B1CC7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1B98005-CAFE-8E45-808A-B721E5ECFBB7}" type="pres">
      <dgm:prSet presAssocID="{31865F92-6269-1847-843A-D829E1B1CC7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E1504-D85F-5640-9540-7E3D8D4DD7A4}" type="pres">
      <dgm:prSet presAssocID="{31865F92-6269-1847-843A-D829E1B1CC79}" presName="negativeSpace" presStyleCnt="0"/>
      <dgm:spPr/>
    </dgm:pt>
    <dgm:pt modelId="{2FE9FEEF-4700-8745-B8A7-AF5D6C82C873}" type="pres">
      <dgm:prSet presAssocID="{31865F92-6269-1847-843A-D829E1B1CC7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1F6BE-E8FE-254B-B2F1-BDA160B4B2A9}" type="pres">
      <dgm:prSet presAssocID="{E6439949-346E-9B4E-AFF7-A3F8BACD6904}" presName="spaceBetweenRectangles" presStyleCnt="0"/>
      <dgm:spPr/>
    </dgm:pt>
    <dgm:pt modelId="{D184B779-D066-684B-AED7-254DEC9B620C}" type="pres">
      <dgm:prSet presAssocID="{EC6962C6-8E03-7B42-913F-B6B36A1E8245}" presName="parentLin" presStyleCnt="0"/>
      <dgm:spPr/>
    </dgm:pt>
    <dgm:pt modelId="{136E8F86-ACD7-F140-9397-3321BD675706}" type="pres">
      <dgm:prSet presAssocID="{EC6962C6-8E03-7B42-913F-B6B36A1E824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F9C634E-257A-EE42-A491-66C9B02475CC}" type="pres">
      <dgm:prSet presAssocID="{EC6962C6-8E03-7B42-913F-B6B36A1E824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87808-886F-614C-9FB0-F29CCA48E5D7}" type="pres">
      <dgm:prSet presAssocID="{EC6962C6-8E03-7B42-913F-B6B36A1E8245}" presName="negativeSpace" presStyleCnt="0"/>
      <dgm:spPr/>
    </dgm:pt>
    <dgm:pt modelId="{7C73CBD1-3540-4049-905D-B37A5DBA8BC9}" type="pres">
      <dgm:prSet presAssocID="{EC6962C6-8E03-7B42-913F-B6B36A1E824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398F00-C72B-49F3-A860-53833BEE36C5}" type="presOf" srcId="{3F5AE4B3-A2EF-6447-BC52-4C82258519BE}" destId="{7C73CBD1-3540-4049-905D-B37A5DBA8BC9}" srcOrd="0" destOrd="0" presId="urn:microsoft.com/office/officeart/2005/8/layout/list1"/>
    <dgm:cxn modelId="{2B467705-62C8-4665-8BD4-03B72D449F22}" type="presOf" srcId="{B661060C-A55A-3B4E-A279-FC275470761A}" destId="{21AA1DC9-3F03-6F4D-988B-7C7467307786}" srcOrd="0" destOrd="0" presId="urn:microsoft.com/office/officeart/2005/8/layout/list1"/>
    <dgm:cxn modelId="{5FB4AFDE-7360-4853-BDBA-ECC1AE38165D}" type="presOf" srcId="{1742EFE8-61B5-447D-8D4C-1168C0C8042E}" destId="{2FE9FEEF-4700-8745-B8A7-AF5D6C82C873}" srcOrd="0" destOrd="1" presId="urn:microsoft.com/office/officeart/2005/8/layout/list1"/>
    <dgm:cxn modelId="{758C3335-4C25-4EF9-A8F6-7C84B91918A2}" type="presOf" srcId="{31865F92-6269-1847-843A-D829E1B1CC79}" destId="{41B98005-CAFE-8E45-808A-B721E5ECFBB7}" srcOrd="1" destOrd="0" presId="urn:microsoft.com/office/officeart/2005/8/layout/list1"/>
    <dgm:cxn modelId="{FB26C8F5-DDD5-4C72-A5B8-E805631D8A97}" type="presOf" srcId="{01E152C5-6115-4FB6-8D49-FBCA4AAC090E}" destId="{7C73CBD1-3540-4049-905D-B37A5DBA8BC9}" srcOrd="0" destOrd="1" presId="urn:microsoft.com/office/officeart/2005/8/layout/list1"/>
    <dgm:cxn modelId="{ADCDD5B8-7570-4796-B344-E8DBEE9F8D18}" type="presOf" srcId="{CAA2929E-4132-184D-9E0C-10ADFE38E52F}" destId="{98E2C7E7-147A-1B4F-BE68-7EFE4718A274}" srcOrd="0" destOrd="0" presId="urn:microsoft.com/office/officeart/2005/8/layout/list1"/>
    <dgm:cxn modelId="{691EF237-F11E-434B-9E17-3673421F7108}" srcId="{2BFCB3A1-2844-3945-93BE-64F227917C06}" destId="{B661060C-A55A-3B4E-A279-FC275470761A}" srcOrd="0" destOrd="0" parTransId="{60E2D5E2-1753-DE45-A0C6-1F95D5072B86}" sibTransId="{F26B7D64-0EE2-964E-9A9F-552E80062243}"/>
    <dgm:cxn modelId="{6E800DEB-66B9-42A6-985E-2FDF95D6F058}" srcId="{10643A9D-2C0C-0840-9B32-D45E4BF61022}" destId="{1742EFE8-61B5-447D-8D4C-1168C0C8042E}" srcOrd="0" destOrd="0" parTransId="{D0BD54F4-F3CE-4219-AC6F-881F34BDF78E}" sibTransId="{6DA32714-0311-44CB-84B4-6B7B5BF73F87}"/>
    <dgm:cxn modelId="{B8712E09-AC58-A146-8F42-53ADC1852713}" srcId="{EC6962C6-8E03-7B42-913F-B6B36A1E8245}" destId="{3F5AE4B3-A2EF-6447-BC52-4C82258519BE}" srcOrd="0" destOrd="0" parTransId="{1E0A552C-D4AA-9A4B-8482-163F1D1E6804}" sibTransId="{323F8336-2CD7-9C49-B6B6-E097F0BFAC5B}"/>
    <dgm:cxn modelId="{1128BC43-C447-494E-8291-B55741BB0FD3}" srcId="{B661060C-A55A-3B4E-A279-FC275470761A}" destId="{CAA2929E-4132-184D-9E0C-10ADFE38E52F}" srcOrd="0" destOrd="0" parTransId="{F2090DF4-4792-B748-AD4B-D4ED1954F45F}" sibTransId="{1B18E92B-6196-F743-8FCD-3B44D9A3AC2F}"/>
    <dgm:cxn modelId="{434B8A37-A204-3A4E-800C-C960C66EA08D}" srcId="{31865F92-6269-1847-843A-D829E1B1CC79}" destId="{10643A9D-2C0C-0840-9B32-D45E4BF61022}" srcOrd="0" destOrd="0" parTransId="{7120603B-68E7-CD4B-A745-C566854D29FA}" sibTransId="{F3653786-1EAD-9B46-AEDC-498F1A679D55}"/>
    <dgm:cxn modelId="{5D2425DA-E504-4C90-A984-FD531844BB4E}" type="presOf" srcId="{31865F92-6269-1847-843A-D829E1B1CC79}" destId="{9BD3285E-516A-6B4F-B022-E8FEA5FAA636}" srcOrd="0" destOrd="0" presId="urn:microsoft.com/office/officeart/2005/8/layout/list1"/>
    <dgm:cxn modelId="{35B0E7F6-6710-4A2C-A44F-E26B8179E85B}" srcId="{3F5AE4B3-A2EF-6447-BC52-4C82258519BE}" destId="{01E152C5-6115-4FB6-8D49-FBCA4AAC090E}" srcOrd="0" destOrd="0" parTransId="{3DCC42F7-D93A-4283-A13E-9FD08162B3A6}" sibTransId="{E18593A2-4F91-4FC5-97F3-63AB9985717E}"/>
    <dgm:cxn modelId="{5A3F6962-ADED-4EB5-85C7-CAA1E90578DE}" type="presOf" srcId="{2BFCB3A1-2844-3945-93BE-64F227917C06}" destId="{F4CC0DCB-0626-864A-BFEB-3CB7F960EDB0}" srcOrd="0" destOrd="0" presId="urn:microsoft.com/office/officeart/2005/8/layout/list1"/>
    <dgm:cxn modelId="{D96A641E-9240-425C-BF0A-335CD8CB41BD}" type="presOf" srcId="{EC6962C6-8E03-7B42-913F-B6B36A1E8245}" destId="{6F9C634E-257A-EE42-A491-66C9B02475CC}" srcOrd="1" destOrd="0" presId="urn:microsoft.com/office/officeart/2005/8/layout/list1"/>
    <dgm:cxn modelId="{9F013519-6EFC-4119-841F-0D875C46201D}" type="presOf" srcId="{EC6962C6-8E03-7B42-913F-B6B36A1E8245}" destId="{136E8F86-ACD7-F140-9397-3321BD675706}" srcOrd="0" destOrd="0" presId="urn:microsoft.com/office/officeart/2005/8/layout/list1"/>
    <dgm:cxn modelId="{E2734C6C-F9BF-4DC5-8F05-7C9F6E4C7208}" type="presOf" srcId="{10643A9D-2C0C-0840-9B32-D45E4BF61022}" destId="{2FE9FEEF-4700-8745-B8A7-AF5D6C82C873}" srcOrd="0" destOrd="0" presId="urn:microsoft.com/office/officeart/2005/8/layout/list1"/>
    <dgm:cxn modelId="{82A9590F-4C98-49E9-974B-8D6F2AC98EC0}" type="presOf" srcId="{B661060C-A55A-3B4E-A279-FC275470761A}" destId="{EE9C0819-A591-8F4D-8046-21629B6CA770}" srcOrd="1" destOrd="0" presId="urn:microsoft.com/office/officeart/2005/8/layout/list1"/>
    <dgm:cxn modelId="{C9E3FBD3-462E-664C-B244-4E15B70F1E55}" srcId="{2BFCB3A1-2844-3945-93BE-64F227917C06}" destId="{EC6962C6-8E03-7B42-913F-B6B36A1E8245}" srcOrd="2" destOrd="0" parTransId="{8D772557-2085-794C-9C6F-F2E58AA6E3D4}" sibTransId="{9E0A2309-DBFA-E244-9F45-4A7198E8060E}"/>
    <dgm:cxn modelId="{3B8AEEDF-1892-3A4D-88A3-B323725A1085}" srcId="{2BFCB3A1-2844-3945-93BE-64F227917C06}" destId="{31865F92-6269-1847-843A-D829E1B1CC79}" srcOrd="1" destOrd="0" parTransId="{DEA822CA-A781-2E42-AE3F-6BFE3E004DBB}" sibTransId="{E6439949-346E-9B4E-AFF7-A3F8BACD6904}"/>
    <dgm:cxn modelId="{AF91BBBC-7A1E-43E5-9DFB-95498F9A42DB}" type="presParOf" srcId="{F4CC0DCB-0626-864A-BFEB-3CB7F960EDB0}" destId="{77A92C5B-45DA-4047-A295-843C0F95C563}" srcOrd="0" destOrd="0" presId="urn:microsoft.com/office/officeart/2005/8/layout/list1"/>
    <dgm:cxn modelId="{3D88A7BD-ADDD-4484-BC8B-ACBB9367DB37}" type="presParOf" srcId="{77A92C5B-45DA-4047-A295-843C0F95C563}" destId="{21AA1DC9-3F03-6F4D-988B-7C7467307786}" srcOrd="0" destOrd="0" presId="urn:microsoft.com/office/officeart/2005/8/layout/list1"/>
    <dgm:cxn modelId="{0F2E9398-807E-4265-9E39-75DAADBAE89A}" type="presParOf" srcId="{77A92C5B-45DA-4047-A295-843C0F95C563}" destId="{EE9C0819-A591-8F4D-8046-21629B6CA770}" srcOrd="1" destOrd="0" presId="urn:microsoft.com/office/officeart/2005/8/layout/list1"/>
    <dgm:cxn modelId="{02B2D8A3-0AF3-4D37-A847-6FB835E4839F}" type="presParOf" srcId="{F4CC0DCB-0626-864A-BFEB-3CB7F960EDB0}" destId="{E445FF9D-3AA8-4146-A3C0-23A9822D34F4}" srcOrd="1" destOrd="0" presId="urn:microsoft.com/office/officeart/2005/8/layout/list1"/>
    <dgm:cxn modelId="{FBF462E5-A25C-4E31-9C69-EF0F8A8A9B2F}" type="presParOf" srcId="{F4CC0DCB-0626-864A-BFEB-3CB7F960EDB0}" destId="{98E2C7E7-147A-1B4F-BE68-7EFE4718A274}" srcOrd="2" destOrd="0" presId="urn:microsoft.com/office/officeart/2005/8/layout/list1"/>
    <dgm:cxn modelId="{B7B18446-5408-42C8-B0C8-10388CBAE351}" type="presParOf" srcId="{F4CC0DCB-0626-864A-BFEB-3CB7F960EDB0}" destId="{8DF5BC8E-B329-D84C-8DF2-88E2FC43D55B}" srcOrd="3" destOrd="0" presId="urn:microsoft.com/office/officeart/2005/8/layout/list1"/>
    <dgm:cxn modelId="{AEAEA970-83BA-4FB6-B993-F602A6930E42}" type="presParOf" srcId="{F4CC0DCB-0626-864A-BFEB-3CB7F960EDB0}" destId="{05532641-2F42-ED44-8E53-C697FC93F6BA}" srcOrd="4" destOrd="0" presId="urn:microsoft.com/office/officeart/2005/8/layout/list1"/>
    <dgm:cxn modelId="{3AB8FF19-FDA3-48EB-8DB2-D779248AC9F3}" type="presParOf" srcId="{05532641-2F42-ED44-8E53-C697FC93F6BA}" destId="{9BD3285E-516A-6B4F-B022-E8FEA5FAA636}" srcOrd="0" destOrd="0" presId="urn:microsoft.com/office/officeart/2005/8/layout/list1"/>
    <dgm:cxn modelId="{10A7F435-E7D3-4976-8AA2-5FAD5AEA31E2}" type="presParOf" srcId="{05532641-2F42-ED44-8E53-C697FC93F6BA}" destId="{41B98005-CAFE-8E45-808A-B721E5ECFBB7}" srcOrd="1" destOrd="0" presId="urn:microsoft.com/office/officeart/2005/8/layout/list1"/>
    <dgm:cxn modelId="{9C9C89D5-05C6-494B-98C7-D90C35173667}" type="presParOf" srcId="{F4CC0DCB-0626-864A-BFEB-3CB7F960EDB0}" destId="{422E1504-D85F-5640-9540-7E3D8D4DD7A4}" srcOrd="5" destOrd="0" presId="urn:microsoft.com/office/officeart/2005/8/layout/list1"/>
    <dgm:cxn modelId="{652E32E3-05D3-487E-9BFB-DFACB750D7FC}" type="presParOf" srcId="{F4CC0DCB-0626-864A-BFEB-3CB7F960EDB0}" destId="{2FE9FEEF-4700-8745-B8A7-AF5D6C82C873}" srcOrd="6" destOrd="0" presId="urn:microsoft.com/office/officeart/2005/8/layout/list1"/>
    <dgm:cxn modelId="{03C1DF71-6357-47D1-BC22-BFA912429D93}" type="presParOf" srcId="{F4CC0DCB-0626-864A-BFEB-3CB7F960EDB0}" destId="{6151F6BE-E8FE-254B-B2F1-BDA160B4B2A9}" srcOrd="7" destOrd="0" presId="urn:microsoft.com/office/officeart/2005/8/layout/list1"/>
    <dgm:cxn modelId="{46613CDC-AA80-490F-93A0-DAB4EC474FB7}" type="presParOf" srcId="{F4CC0DCB-0626-864A-BFEB-3CB7F960EDB0}" destId="{D184B779-D066-684B-AED7-254DEC9B620C}" srcOrd="8" destOrd="0" presId="urn:microsoft.com/office/officeart/2005/8/layout/list1"/>
    <dgm:cxn modelId="{56C6E945-08D0-4E72-B5AB-E5E0DCAF6EE7}" type="presParOf" srcId="{D184B779-D066-684B-AED7-254DEC9B620C}" destId="{136E8F86-ACD7-F140-9397-3321BD675706}" srcOrd="0" destOrd="0" presId="urn:microsoft.com/office/officeart/2005/8/layout/list1"/>
    <dgm:cxn modelId="{CD5A25B6-2DC4-454B-86D1-61AACC8BB772}" type="presParOf" srcId="{D184B779-D066-684B-AED7-254DEC9B620C}" destId="{6F9C634E-257A-EE42-A491-66C9B02475CC}" srcOrd="1" destOrd="0" presId="urn:microsoft.com/office/officeart/2005/8/layout/list1"/>
    <dgm:cxn modelId="{C5F6BFE8-8A11-4C1A-B1FA-836A34491164}" type="presParOf" srcId="{F4CC0DCB-0626-864A-BFEB-3CB7F960EDB0}" destId="{D9087808-886F-614C-9FB0-F29CCA48E5D7}" srcOrd="9" destOrd="0" presId="urn:microsoft.com/office/officeart/2005/8/layout/list1"/>
    <dgm:cxn modelId="{0DEA398B-CCB8-480D-8CBD-194BC285BF48}" type="presParOf" srcId="{F4CC0DCB-0626-864A-BFEB-3CB7F960EDB0}" destId="{7C73CBD1-3540-4049-905D-B37A5DBA8B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15A95-F452-004C-A92B-D5CF37F6BCF4}">
      <dsp:nvSpPr>
        <dsp:cNvPr id="0" name=""/>
        <dsp:cNvSpPr/>
      </dsp:nvSpPr>
      <dsp:spPr>
        <a:xfrm rot="5400000">
          <a:off x="-196196" y="199472"/>
          <a:ext cx="1307975" cy="91558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</a:rPr>
            <a:t>Step 1</a:t>
          </a:r>
          <a:endParaRPr lang="en-US" sz="2000" kern="1200" dirty="0">
            <a:solidFill>
              <a:srgbClr val="FF0000"/>
            </a:solidFill>
          </a:endParaRPr>
        </a:p>
      </dsp:txBody>
      <dsp:txXfrm rot="-5400000">
        <a:off x="1" y="461068"/>
        <a:ext cx="915583" cy="392392"/>
      </dsp:txXfrm>
    </dsp:sp>
    <dsp:sp modelId="{E2A102B4-9448-A74A-8E73-32844280AB1B}">
      <dsp:nvSpPr>
        <dsp:cNvPr id="0" name=""/>
        <dsp:cNvSpPr/>
      </dsp:nvSpPr>
      <dsp:spPr>
        <a:xfrm rot="5400000">
          <a:off x="3918899" y="-3000040"/>
          <a:ext cx="850184" cy="6856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Identify Risk Factors</a:t>
          </a:r>
          <a:endParaRPr lang="en-US" sz="3500" kern="1200" dirty="0"/>
        </a:p>
      </dsp:txBody>
      <dsp:txXfrm rot="-5400000">
        <a:off x="915584" y="44778"/>
        <a:ext cx="6815313" cy="767178"/>
      </dsp:txXfrm>
    </dsp:sp>
    <dsp:sp modelId="{ED320EAC-BD61-C442-9985-4B63746256B6}">
      <dsp:nvSpPr>
        <dsp:cNvPr id="0" name=""/>
        <dsp:cNvSpPr/>
      </dsp:nvSpPr>
      <dsp:spPr>
        <a:xfrm rot="5400000">
          <a:off x="-196196" y="1361496"/>
          <a:ext cx="1307975" cy="91558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</a:rPr>
            <a:t>Step 2</a:t>
          </a:r>
          <a:endParaRPr lang="en-US" sz="2000" kern="1200" dirty="0">
            <a:solidFill>
              <a:srgbClr val="FF0000"/>
            </a:solidFill>
          </a:endParaRPr>
        </a:p>
      </dsp:txBody>
      <dsp:txXfrm rot="-5400000">
        <a:off x="1" y="1623092"/>
        <a:ext cx="915583" cy="392392"/>
      </dsp:txXfrm>
    </dsp:sp>
    <dsp:sp modelId="{500B241B-EB67-EC41-84A9-3FC1EA488574}">
      <dsp:nvSpPr>
        <dsp:cNvPr id="0" name=""/>
        <dsp:cNvSpPr/>
      </dsp:nvSpPr>
      <dsp:spPr>
        <a:xfrm rot="5400000">
          <a:off x="3918899" y="-1838016"/>
          <a:ext cx="850184" cy="6856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Map Risk Exposure</a:t>
          </a:r>
          <a:endParaRPr lang="en-US" sz="3500" kern="1200" dirty="0"/>
        </a:p>
      </dsp:txBody>
      <dsp:txXfrm rot="-5400000">
        <a:off x="915584" y="1206802"/>
        <a:ext cx="6815313" cy="767178"/>
      </dsp:txXfrm>
    </dsp:sp>
    <dsp:sp modelId="{7907D701-8207-174F-A6BB-042ED8B9F24B}">
      <dsp:nvSpPr>
        <dsp:cNvPr id="0" name=""/>
        <dsp:cNvSpPr/>
      </dsp:nvSpPr>
      <dsp:spPr>
        <a:xfrm rot="5400000">
          <a:off x="-196196" y="2523520"/>
          <a:ext cx="1307975" cy="91558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</a:rPr>
            <a:t>Step 3</a:t>
          </a:r>
          <a:endParaRPr lang="en-US" sz="2000" kern="1200" dirty="0">
            <a:solidFill>
              <a:srgbClr val="FF0000"/>
            </a:solidFill>
          </a:endParaRPr>
        </a:p>
      </dsp:txBody>
      <dsp:txXfrm rot="-5400000">
        <a:off x="1" y="2785116"/>
        <a:ext cx="915583" cy="392392"/>
      </dsp:txXfrm>
    </dsp:sp>
    <dsp:sp modelId="{B3C5C1EB-DACB-6A4C-8833-32840A613C38}">
      <dsp:nvSpPr>
        <dsp:cNvPr id="0" name=""/>
        <dsp:cNvSpPr/>
      </dsp:nvSpPr>
      <dsp:spPr>
        <a:xfrm rot="5400000">
          <a:off x="3918899" y="-675992"/>
          <a:ext cx="850184" cy="6856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Forecast/Simulate Risk Factors</a:t>
          </a:r>
          <a:endParaRPr lang="en-US" sz="3500" kern="1200" dirty="0"/>
        </a:p>
      </dsp:txBody>
      <dsp:txXfrm rot="-5400000">
        <a:off x="915584" y="2368826"/>
        <a:ext cx="6815313" cy="767178"/>
      </dsp:txXfrm>
    </dsp:sp>
    <dsp:sp modelId="{24F853BA-BA6A-714D-9456-78640A60F42D}">
      <dsp:nvSpPr>
        <dsp:cNvPr id="0" name=""/>
        <dsp:cNvSpPr/>
      </dsp:nvSpPr>
      <dsp:spPr>
        <a:xfrm rot="5400000">
          <a:off x="-196196" y="3685544"/>
          <a:ext cx="1307975" cy="91558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</a:rPr>
            <a:t>Step 4</a:t>
          </a:r>
          <a:endParaRPr lang="en-US" sz="2000" kern="1200" dirty="0">
            <a:solidFill>
              <a:srgbClr val="FF0000"/>
            </a:solidFill>
          </a:endParaRPr>
        </a:p>
      </dsp:txBody>
      <dsp:txXfrm rot="-5400000">
        <a:off x="1" y="3947140"/>
        <a:ext cx="915583" cy="392392"/>
      </dsp:txXfrm>
    </dsp:sp>
    <dsp:sp modelId="{FDF28753-90F7-9545-8538-FFA6ACCACA70}">
      <dsp:nvSpPr>
        <dsp:cNvPr id="0" name=""/>
        <dsp:cNvSpPr/>
      </dsp:nvSpPr>
      <dsp:spPr>
        <a:xfrm rot="5400000">
          <a:off x="3918899" y="486031"/>
          <a:ext cx="850184" cy="6856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Compute C-</a:t>
          </a:r>
          <a:r>
            <a:rPr lang="en-US" sz="3500" kern="1200" dirty="0" err="1" smtClean="0"/>
            <a:t>VaR</a:t>
          </a:r>
          <a:endParaRPr lang="en-US" sz="3500" kern="1200" dirty="0"/>
        </a:p>
      </dsp:txBody>
      <dsp:txXfrm rot="-5400000">
        <a:off x="915584" y="3530850"/>
        <a:ext cx="6815313" cy="7671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207134"/>
          <a:ext cx="8458200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270764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Develops risk awareness and improves decision-making</a:t>
          </a:r>
          <a:endParaRPr lang="en-US" sz="3500" kern="1200" dirty="0"/>
        </a:p>
      </dsp:txBody>
      <dsp:txXfrm>
        <a:off x="0" y="207134"/>
        <a:ext cx="8458200" cy="1515150"/>
      </dsp:txXfrm>
    </dsp:sp>
    <dsp:sp modelId="{EE9C0819-A591-8F4D-8046-21629B6CA770}">
      <dsp:nvSpPr>
        <dsp:cNvPr id="0" name=""/>
        <dsp:cNvSpPr/>
      </dsp:nvSpPr>
      <dsp:spPr>
        <a:xfrm>
          <a:off x="422910" y="15254"/>
          <a:ext cx="5920740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41644" y="33988"/>
        <a:ext cx="5883272" cy="346292"/>
      </dsp:txXfrm>
    </dsp:sp>
    <dsp:sp modelId="{2FE9FEEF-4700-8745-B8A7-AF5D6C82C873}">
      <dsp:nvSpPr>
        <dsp:cNvPr id="0" name=""/>
        <dsp:cNvSpPr/>
      </dsp:nvSpPr>
      <dsp:spPr>
        <a:xfrm>
          <a:off x="0" y="1984365"/>
          <a:ext cx="8458200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270764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Builds strong link between business strategy &amp; risk mgmt</a:t>
          </a:r>
          <a:endParaRPr lang="en-US" sz="3500" kern="1200" dirty="0"/>
        </a:p>
      </dsp:txBody>
      <dsp:txXfrm>
        <a:off x="0" y="1984365"/>
        <a:ext cx="8458200" cy="1515150"/>
      </dsp:txXfrm>
    </dsp:sp>
    <dsp:sp modelId="{41B98005-CAFE-8E45-808A-B721E5ECFBB7}">
      <dsp:nvSpPr>
        <dsp:cNvPr id="0" name=""/>
        <dsp:cNvSpPr/>
      </dsp:nvSpPr>
      <dsp:spPr>
        <a:xfrm>
          <a:off x="422910" y="1792485"/>
          <a:ext cx="5920740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41644" y="1811219"/>
        <a:ext cx="5883272" cy="346292"/>
      </dsp:txXfrm>
    </dsp:sp>
    <dsp:sp modelId="{7C73CBD1-3540-4049-905D-B37A5DBA8BC9}">
      <dsp:nvSpPr>
        <dsp:cNvPr id="0" name=""/>
        <dsp:cNvSpPr/>
      </dsp:nvSpPr>
      <dsp:spPr>
        <a:xfrm>
          <a:off x="0" y="3761595"/>
          <a:ext cx="8458200" cy="102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270764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Global view of Risk </a:t>
          </a:r>
          <a:r>
            <a:rPr lang="en-US" sz="3500" kern="1200" smtClean="0"/>
            <a:t>is formed</a:t>
          </a:r>
          <a:endParaRPr lang="en-US" sz="3500" kern="1200" dirty="0"/>
        </a:p>
      </dsp:txBody>
      <dsp:txXfrm>
        <a:off x="0" y="3761595"/>
        <a:ext cx="8458200" cy="1023750"/>
      </dsp:txXfrm>
    </dsp:sp>
    <dsp:sp modelId="{6F9C634E-257A-EE42-A491-66C9B02475CC}">
      <dsp:nvSpPr>
        <dsp:cNvPr id="0" name=""/>
        <dsp:cNvSpPr/>
      </dsp:nvSpPr>
      <dsp:spPr>
        <a:xfrm>
          <a:off x="422910" y="3569715"/>
          <a:ext cx="5920740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41644" y="3588449"/>
        <a:ext cx="5883272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09349"/>
          <a:ext cx="7772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04140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Foreign Exchange Risk	</a:t>
          </a:r>
          <a:endParaRPr lang="en-US" sz="3500" kern="1200" dirty="0"/>
        </a:p>
      </dsp:txBody>
      <dsp:txXfrm>
        <a:off x="0" y="109349"/>
        <a:ext cx="7772400" cy="850500"/>
      </dsp:txXfrm>
    </dsp:sp>
    <dsp:sp modelId="{EE9C0819-A591-8F4D-8046-21629B6CA770}">
      <dsp:nvSpPr>
        <dsp:cNvPr id="0" name=""/>
        <dsp:cNvSpPr/>
      </dsp:nvSpPr>
      <dsp:spPr>
        <a:xfrm>
          <a:off x="388620" y="35549"/>
          <a:ext cx="54406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5825" y="42754"/>
        <a:ext cx="5426270" cy="133190"/>
      </dsp:txXfrm>
    </dsp:sp>
    <dsp:sp modelId="{2FE9FEEF-4700-8745-B8A7-AF5D6C82C873}">
      <dsp:nvSpPr>
        <dsp:cNvPr id="0" name=""/>
        <dsp:cNvSpPr/>
      </dsp:nvSpPr>
      <dsp:spPr>
        <a:xfrm>
          <a:off x="0" y="1060649"/>
          <a:ext cx="7772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04140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Commodity Price Risk</a:t>
          </a:r>
          <a:endParaRPr lang="en-US" sz="3500" kern="1200" dirty="0"/>
        </a:p>
      </dsp:txBody>
      <dsp:txXfrm>
        <a:off x="0" y="1060649"/>
        <a:ext cx="7772400" cy="850500"/>
      </dsp:txXfrm>
    </dsp:sp>
    <dsp:sp modelId="{41B98005-CAFE-8E45-808A-B721E5ECFBB7}">
      <dsp:nvSpPr>
        <dsp:cNvPr id="0" name=""/>
        <dsp:cNvSpPr/>
      </dsp:nvSpPr>
      <dsp:spPr>
        <a:xfrm>
          <a:off x="388620" y="986849"/>
          <a:ext cx="54406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5825" y="994054"/>
        <a:ext cx="5426270" cy="133190"/>
      </dsp:txXfrm>
    </dsp:sp>
    <dsp:sp modelId="{7C73CBD1-3540-4049-905D-B37A5DBA8BC9}">
      <dsp:nvSpPr>
        <dsp:cNvPr id="0" name=""/>
        <dsp:cNvSpPr/>
      </dsp:nvSpPr>
      <dsp:spPr>
        <a:xfrm>
          <a:off x="0" y="2011950"/>
          <a:ext cx="7772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04140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Interest Rate Risk</a:t>
          </a:r>
          <a:endParaRPr lang="en-US" sz="3500" kern="1200" dirty="0"/>
        </a:p>
      </dsp:txBody>
      <dsp:txXfrm>
        <a:off x="0" y="2011950"/>
        <a:ext cx="7772400" cy="850500"/>
      </dsp:txXfrm>
    </dsp:sp>
    <dsp:sp modelId="{6F9C634E-257A-EE42-A491-66C9B02475CC}">
      <dsp:nvSpPr>
        <dsp:cNvPr id="0" name=""/>
        <dsp:cNvSpPr/>
      </dsp:nvSpPr>
      <dsp:spPr>
        <a:xfrm>
          <a:off x="388620" y="1938149"/>
          <a:ext cx="54406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5825" y="1945354"/>
        <a:ext cx="5426270" cy="133190"/>
      </dsp:txXfrm>
    </dsp:sp>
    <dsp:sp modelId="{9536EA60-FFB1-1F48-912F-FDE658851A6A}">
      <dsp:nvSpPr>
        <dsp:cNvPr id="0" name=""/>
        <dsp:cNvSpPr/>
      </dsp:nvSpPr>
      <dsp:spPr>
        <a:xfrm>
          <a:off x="0" y="2963250"/>
          <a:ext cx="7772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04140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Fluctuation in Demand</a:t>
          </a:r>
          <a:endParaRPr lang="en-US" sz="3500" kern="1200" dirty="0"/>
        </a:p>
      </dsp:txBody>
      <dsp:txXfrm>
        <a:off x="0" y="2963250"/>
        <a:ext cx="7772400" cy="850500"/>
      </dsp:txXfrm>
    </dsp:sp>
    <dsp:sp modelId="{BFC64B90-A6BE-8841-A144-0903F5C26EAE}">
      <dsp:nvSpPr>
        <dsp:cNvPr id="0" name=""/>
        <dsp:cNvSpPr/>
      </dsp:nvSpPr>
      <dsp:spPr>
        <a:xfrm>
          <a:off x="388620" y="2889450"/>
          <a:ext cx="54406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5825" y="2896655"/>
        <a:ext cx="5426270" cy="133190"/>
      </dsp:txXfrm>
    </dsp:sp>
    <dsp:sp modelId="{D68E9192-3F0E-8143-A01D-E1BA373A35A9}">
      <dsp:nvSpPr>
        <dsp:cNvPr id="0" name=""/>
        <dsp:cNvSpPr/>
      </dsp:nvSpPr>
      <dsp:spPr>
        <a:xfrm>
          <a:off x="0" y="3914550"/>
          <a:ext cx="7772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04140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A/R Collection Risk</a:t>
          </a:r>
          <a:endParaRPr lang="en-US" sz="3500" kern="1200" dirty="0"/>
        </a:p>
      </dsp:txBody>
      <dsp:txXfrm>
        <a:off x="0" y="3914550"/>
        <a:ext cx="7772400" cy="850500"/>
      </dsp:txXfrm>
    </dsp:sp>
    <dsp:sp modelId="{33BF4768-F3B8-7B4D-9115-D662DB508F16}">
      <dsp:nvSpPr>
        <dsp:cNvPr id="0" name=""/>
        <dsp:cNvSpPr/>
      </dsp:nvSpPr>
      <dsp:spPr>
        <a:xfrm>
          <a:off x="388620" y="3840750"/>
          <a:ext cx="54406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  </a:t>
          </a:r>
          <a:endParaRPr lang="en-US" sz="3500" kern="1200" dirty="0"/>
        </a:p>
      </dsp:txBody>
      <dsp:txXfrm>
        <a:off x="395825" y="3847955"/>
        <a:ext cx="5426270" cy="1331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09349"/>
          <a:ext cx="8153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04140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Non-U.S. Rev = </a:t>
          </a:r>
          <a:r>
            <a:rPr lang="en-US" sz="3500" kern="1200" dirty="0" err="1" smtClean="0"/>
            <a:t>ƒ(Currency</a:t>
          </a:r>
          <a:r>
            <a:rPr lang="en-US" sz="3500" kern="1200" dirty="0" smtClean="0"/>
            <a:t> Risk)</a:t>
          </a:r>
          <a:endParaRPr lang="en-US" sz="3500" kern="1200" dirty="0"/>
        </a:p>
      </dsp:txBody>
      <dsp:txXfrm>
        <a:off x="0" y="109349"/>
        <a:ext cx="8153400" cy="850500"/>
      </dsp:txXfrm>
    </dsp:sp>
    <dsp:sp modelId="{EE9C0819-A591-8F4D-8046-21629B6CA770}">
      <dsp:nvSpPr>
        <dsp:cNvPr id="0" name=""/>
        <dsp:cNvSpPr/>
      </dsp:nvSpPr>
      <dsp:spPr>
        <a:xfrm>
          <a:off x="407670" y="35549"/>
          <a:ext cx="57073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875" y="42754"/>
        <a:ext cx="5692970" cy="133190"/>
      </dsp:txXfrm>
    </dsp:sp>
    <dsp:sp modelId="{2FE9FEEF-4700-8745-B8A7-AF5D6C82C873}">
      <dsp:nvSpPr>
        <dsp:cNvPr id="0" name=""/>
        <dsp:cNvSpPr/>
      </dsp:nvSpPr>
      <dsp:spPr>
        <a:xfrm>
          <a:off x="0" y="1060649"/>
          <a:ext cx="8153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04140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Costs = </a:t>
          </a:r>
          <a:r>
            <a:rPr lang="en-US" sz="3500" kern="1200" dirty="0" err="1" smtClean="0"/>
            <a:t>ƒ(Commodity</a:t>
          </a:r>
          <a:r>
            <a:rPr lang="en-US" sz="3500" kern="1200" dirty="0" smtClean="0"/>
            <a:t> Price Risk)</a:t>
          </a:r>
          <a:endParaRPr lang="en-US" sz="3500" kern="1200" dirty="0"/>
        </a:p>
      </dsp:txBody>
      <dsp:txXfrm>
        <a:off x="0" y="1060649"/>
        <a:ext cx="8153400" cy="850500"/>
      </dsp:txXfrm>
    </dsp:sp>
    <dsp:sp modelId="{41B98005-CAFE-8E45-808A-B721E5ECFBB7}">
      <dsp:nvSpPr>
        <dsp:cNvPr id="0" name=""/>
        <dsp:cNvSpPr/>
      </dsp:nvSpPr>
      <dsp:spPr>
        <a:xfrm>
          <a:off x="407670" y="986849"/>
          <a:ext cx="57073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875" y="994054"/>
        <a:ext cx="5692970" cy="133190"/>
      </dsp:txXfrm>
    </dsp:sp>
    <dsp:sp modelId="{7C73CBD1-3540-4049-905D-B37A5DBA8BC9}">
      <dsp:nvSpPr>
        <dsp:cNvPr id="0" name=""/>
        <dsp:cNvSpPr/>
      </dsp:nvSpPr>
      <dsp:spPr>
        <a:xfrm>
          <a:off x="0" y="2011950"/>
          <a:ext cx="8153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04140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err="1" smtClean="0"/>
            <a:t>Int</a:t>
          </a:r>
          <a:r>
            <a:rPr lang="en-US" sz="3500" kern="1200" dirty="0" smtClean="0"/>
            <a:t> Exp = </a:t>
          </a:r>
          <a:r>
            <a:rPr lang="en-US" sz="3500" kern="1200" dirty="0" err="1" smtClean="0"/>
            <a:t>ƒ(Interest</a:t>
          </a:r>
          <a:r>
            <a:rPr lang="en-US" sz="3500" kern="1200" dirty="0" smtClean="0"/>
            <a:t> Rate Risk)</a:t>
          </a:r>
          <a:endParaRPr lang="en-US" sz="3500" kern="1200" dirty="0"/>
        </a:p>
      </dsp:txBody>
      <dsp:txXfrm>
        <a:off x="0" y="2011950"/>
        <a:ext cx="8153400" cy="850500"/>
      </dsp:txXfrm>
    </dsp:sp>
    <dsp:sp modelId="{6F9C634E-257A-EE42-A491-66C9B02475CC}">
      <dsp:nvSpPr>
        <dsp:cNvPr id="0" name=""/>
        <dsp:cNvSpPr/>
      </dsp:nvSpPr>
      <dsp:spPr>
        <a:xfrm>
          <a:off x="407670" y="1938149"/>
          <a:ext cx="57073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875" y="1945354"/>
        <a:ext cx="5692970" cy="133190"/>
      </dsp:txXfrm>
    </dsp:sp>
    <dsp:sp modelId="{9536EA60-FFB1-1F48-912F-FDE658851A6A}">
      <dsp:nvSpPr>
        <dsp:cNvPr id="0" name=""/>
        <dsp:cNvSpPr/>
      </dsp:nvSpPr>
      <dsp:spPr>
        <a:xfrm>
          <a:off x="0" y="2963250"/>
          <a:ext cx="8153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04140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Rev = </a:t>
          </a:r>
          <a:r>
            <a:rPr lang="en-US" sz="3500" kern="1200" dirty="0" err="1" smtClean="0"/>
            <a:t>ƒ(Fluctuation</a:t>
          </a:r>
          <a:r>
            <a:rPr lang="en-US" sz="3500" kern="1200" dirty="0" smtClean="0"/>
            <a:t> in Demand)</a:t>
          </a:r>
          <a:endParaRPr lang="en-US" sz="3500" kern="1200" dirty="0"/>
        </a:p>
      </dsp:txBody>
      <dsp:txXfrm>
        <a:off x="0" y="2963250"/>
        <a:ext cx="8153400" cy="850500"/>
      </dsp:txXfrm>
    </dsp:sp>
    <dsp:sp modelId="{BFC64B90-A6BE-8841-A144-0903F5C26EAE}">
      <dsp:nvSpPr>
        <dsp:cNvPr id="0" name=""/>
        <dsp:cNvSpPr/>
      </dsp:nvSpPr>
      <dsp:spPr>
        <a:xfrm>
          <a:off x="407670" y="2889450"/>
          <a:ext cx="57073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875" y="2896655"/>
        <a:ext cx="5692970" cy="133190"/>
      </dsp:txXfrm>
    </dsp:sp>
    <dsp:sp modelId="{1E25A21A-457E-404F-B63E-0A23B8CE2E30}">
      <dsp:nvSpPr>
        <dsp:cNvPr id="0" name=""/>
        <dsp:cNvSpPr/>
      </dsp:nvSpPr>
      <dsp:spPr>
        <a:xfrm>
          <a:off x="0" y="3914550"/>
          <a:ext cx="81534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04140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Rev = ƒ(A/R Collection Rate) </a:t>
          </a:r>
          <a:endParaRPr lang="en-US" sz="3500" kern="1200" dirty="0"/>
        </a:p>
      </dsp:txBody>
      <dsp:txXfrm>
        <a:off x="0" y="3914550"/>
        <a:ext cx="8153400" cy="850500"/>
      </dsp:txXfrm>
    </dsp:sp>
    <dsp:sp modelId="{2DA7CFE7-436E-8E44-941E-3AD8FC48FC8F}">
      <dsp:nvSpPr>
        <dsp:cNvPr id="0" name=""/>
        <dsp:cNvSpPr/>
      </dsp:nvSpPr>
      <dsp:spPr>
        <a:xfrm>
          <a:off x="407670" y="3840750"/>
          <a:ext cx="5707380" cy="147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/>
        </a:p>
      </dsp:txBody>
      <dsp:txXfrm>
        <a:off x="414875" y="3847955"/>
        <a:ext cx="5692970" cy="1331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70814"/>
          <a:ext cx="8153400" cy="11116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58614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What is distribution of each risk factor? (Normal? Lognormal?)</a:t>
          </a:r>
          <a:endParaRPr lang="en-US" sz="3000" kern="1200" dirty="0"/>
        </a:p>
      </dsp:txBody>
      <dsp:txXfrm>
        <a:off x="0" y="70814"/>
        <a:ext cx="8153400" cy="1111666"/>
      </dsp:txXfrm>
    </dsp:sp>
    <dsp:sp modelId="{EE9C0819-A591-8F4D-8046-21629B6CA770}">
      <dsp:nvSpPr>
        <dsp:cNvPr id="0" name=""/>
        <dsp:cNvSpPr/>
      </dsp:nvSpPr>
      <dsp:spPr>
        <a:xfrm>
          <a:off x="407670" y="2275"/>
          <a:ext cx="5707380" cy="137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362" y="8967"/>
        <a:ext cx="5693996" cy="123693"/>
      </dsp:txXfrm>
    </dsp:sp>
    <dsp:sp modelId="{2FE9FEEF-4700-8745-B8A7-AF5D6C82C873}">
      <dsp:nvSpPr>
        <dsp:cNvPr id="0" name=""/>
        <dsp:cNvSpPr/>
      </dsp:nvSpPr>
      <dsp:spPr>
        <a:xfrm>
          <a:off x="0" y="1276095"/>
          <a:ext cx="8153400" cy="11116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58614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Generate random sample of each variable (repeat “</a:t>
          </a:r>
          <a:r>
            <a:rPr lang="en-US" sz="3000" kern="1200" dirty="0" err="1" smtClean="0"/>
            <a:t>x</a:t>
          </a:r>
          <a:r>
            <a:rPr lang="en-US" sz="3000" kern="1200" dirty="0" smtClean="0"/>
            <a:t>” times –1000?)</a:t>
          </a:r>
          <a:endParaRPr lang="en-US" sz="3000" kern="1200" dirty="0"/>
        </a:p>
      </dsp:txBody>
      <dsp:txXfrm>
        <a:off x="0" y="1276095"/>
        <a:ext cx="8153400" cy="1111666"/>
      </dsp:txXfrm>
    </dsp:sp>
    <dsp:sp modelId="{41B98005-CAFE-8E45-808A-B721E5ECFBB7}">
      <dsp:nvSpPr>
        <dsp:cNvPr id="0" name=""/>
        <dsp:cNvSpPr/>
      </dsp:nvSpPr>
      <dsp:spPr>
        <a:xfrm>
          <a:off x="407670" y="1207556"/>
          <a:ext cx="5707380" cy="137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362" y="1214248"/>
        <a:ext cx="5693996" cy="123693"/>
      </dsp:txXfrm>
    </dsp:sp>
    <dsp:sp modelId="{7C73CBD1-3540-4049-905D-B37A5DBA8BC9}">
      <dsp:nvSpPr>
        <dsp:cNvPr id="0" name=""/>
        <dsp:cNvSpPr/>
      </dsp:nvSpPr>
      <dsp:spPr>
        <a:xfrm>
          <a:off x="0" y="2481376"/>
          <a:ext cx="8153400" cy="11116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58614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Each sample is a different possible “scenario” of risk outcomes</a:t>
          </a:r>
          <a:endParaRPr lang="en-US" sz="3000" kern="1200" dirty="0"/>
        </a:p>
      </dsp:txBody>
      <dsp:txXfrm>
        <a:off x="0" y="2481376"/>
        <a:ext cx="8153400" cy="1111666"/>
      </dsp:txXfrm>
    </dsp:sp>
    <dsp:sp modelId="{6F9C634E-257A-EE42-A491-66C9B02475CC}">
      <dsp:nvSpPr>
        <dsp:cNvPr id="0" name=""/>
        <dsp:cNvSpPr/>
      </dsp:nvSpPr>
      <dsp:spPr>
        <a:xfrm>
          <a:off x="407670" y="2412837"/>
          <a:ext cx="5707380" cy="137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362" y="2419529"/>
        <a:ext cx="5693996" cy="123693"/>
      </dsp:txXfrm>
    </dsp:sp>
    <dsp:sp modelId="{9536EA60-FFB1-1F48-912F-FDE658851A6A}">
      <dsp:nvSpPr>
        <dsp:cNvPr id="0" name=""/>
        <dsp:cNvSpPr/>
      </dsp:nvSpPr>
      <dsp:spPr>
        <a:xfrm>
          <a:off x="0" y="3686657"/>
          <a:ext cx="8153400" cy="11116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58614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The 1000 scenarios will form a distribution for C-</a:t>
          </a:r>
          <a:r>
            <a:rPr lang="en-US" sz="3000" kern="1200" dirty="0" err="1" smtClean="0"/>
            <a:t>VaR</a:t>
          </a:r>
          <a:r>
            <a:rPr lang="en-US" sz="3000" kern="1200" dirty="0" smtClean="0"/>
            <a:t> analysis</a:t>
          </a:r>
          <a:endParaRPr lang="en-US" sz="3000" kern="1200" dirty="0"/>
        </a:p>
      </dsp:txBody>
      <dsp:txXfrm>
        <a:off x="0" y="3686657"/>
        <a:ext cx="8153400" cy="1111666"/>
      </dsp:txXfrm>
    </dsp:sp>
    <dsp:sp modelId="{BFC64B90-A6BE-8841-A144-0903F5C26EAE}">
      <dsp:nvSpPr>
        <dsp:cNvPr id="0" name=""/>
        <dsp:cNvSpPr/>
      </dsp:nvSpPr>
      <dsp:spPr>
        <a:xfrm>
          <a:off x="407670" y="3618118"/>
          <a:ext cx="5707380" cy="1370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14362" y="3624810"/>
        <a:ext cx="5693996" cy="123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59029"/>
          <a:ext cx="8153400" cy="127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87452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Use Baseline assumptions for all input variables to calculate benchmark</a:t>
          </a:r>
          <a:endParaRPr lang="en-US" sz="3000" kern="1200" dirty="0"/>
        </a:p>
      </dsp:txBody>
      <dsp:txXfrm>
        <a:off x="0" y="159029"/>
        <a:ext cx="8153400" cy="1275750"/>
      </dsp:txXfrm>
    </dsp:sp>
    <dsp:sp modelId="{EE9C0819-A591-8F4D-8046-21629B6CA770}">
      <dsp:nvSpPr>
        <dsp:cNvPr id="0" name=""/>
        <dsp:cNvSpPr/>
      </dsp:nvSpPr>
      <dsp:spPr>
        <a:xfrm>
          <a:off x="407670" y="26189"/>
          <a:ext cx="5707380" cy="265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0639" y="39158"/>
        <a:ext cx="5681442" cy="239742"/>
      </dsp:txXfrm>
    </dsp:sp>
    <dsp:sp modelId="{2FE9FEEF-4700-8745-B8A7-AF5D6C82C873}">
      <dsp:nvSpPr>
        <dsp:cNvPr id="0" name=""/>
        <dsp:cNvSpPr/>
      </dsp:nvSpPr>
      <dsp:spPr>
        <a:xfrm>
          <a:off x="0" y="1616220"/>
          <a:ext cx="8153400" cy="127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87452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Choose a confidence interval to calculate “worst case” scenario</a:t>
          </a:r>
          <a:endParaRPr lang="en-US" sz="3000" kern="1200" dirty="0"/>
        </a:p>
      </dsp:txBody>
      <dsp:txXfrm>
        <a:off x="0" y="1616220"/>
        <a:ext cx="8153400" cy="1275750"/>
      </dsp:txXfrm>
    </dsp:sp>
    <dsp:sp modelId="{41B98005-CAFE-8E45-808A-B721E5ECFBB7}">
      <dsp:nvSpPr>
        <dsp:cNvPr id="0" name=""/>
        <dsp:cNvSpPr/>
      </dsp:nvSpPr>
      <dsp:spPr>
        <a:xfrm>
          <a:off x="407670" y="1483380"/>
          <a:ext cx="5707380" cy="265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0639" y="1496349"/>
        <a:ext cx="5681442" cy="239742"/>
      </dsp:txXfrm>
    </dsp:sp>
    <dsp:sp modelId="{7C73CBD1-3540-4049-905D-B37A5DBA8BC9}">
      <dsp:nvSpPr>
        <dsp:cNvPr id="0" name=""/>
        <dsp:cNvSpPr/>
      </dsp:nvSpPr>
      <dsp:spPr>
        <a:xfrm>
          <a:off x="0" y="3073410"/>
          <a:ext cx="8153400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187452" rIns="632794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The dollar loss that will be exceeded with a given probability over some given measurement period is the </a:t>
          </a:r>
          <a:r>
            <a:rPr lang="en-US" sz="3000" kern="1200" dirty="0" err="1" smtClean="0"/>
            <a:t>VaR</a:t>
          </a:r>
          <a:endParaRPr lang="en-US" sz="3000" kern="1200" dirty="0"/>
        </a:p>
      </dsp:txBody>
      <dsp:txXfrm>
        <a:off x="0" y="3073410"/>
        <a:ext cx="8153400" cy="1701000"/>
      </dsp:txXfrm>
    </dsp:sp>
    <dsp:sp modelId="{6F9C634E-257A-EE42-A491-66C9B02475CC}">
      <dsp:nvSpPr>
        <dsp:cNvPr id="0" name=""/>
        <dsp:cNvSpPr/>
      </dsp:nvSpPr>
      <dsp:spPr>
        <a:xfrm>
          <a:off x="407670" y="2940570"/>
          <a:ext cx="5707380" cy="2656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0639" y="2953539"/>
        <a:ext cx="5681442" cy="2397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81259"/>
          <a:ext cx="77724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66624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Non-U.S. Sales face exchange rate risk.	</a:t>
          </a:r>
          <a:endParaRPr lang="en-US" sz="3500" kern="1200" dirty="0"/>
        </a:p>
      </dsp:txBody>
      <dsp:txXfrm>
        <a:off x="0" y="181259"/>
        <a:ext cx="7772400" cy="1411200"/>
      </dsp:txXfrm>
    </dsp:sp>
    <dsp:sp modelId="{EE9C0819-A591-8F4D-8046-21629B6CA770}">
      <dsp:nvSpPr>
        <dsp:cNvPr id="0" name=""/>
        <dsp:cNvSpPr/>
      </dsp:nvSpPr>
      <dsp:spPr>
        <a:xfrm>
          <a:off x="388620" y="63179"/>
          <a:ext cx="5440680" cy="236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00148" y="74707"/>
        <a:ext cx="5417624" cy="213104"/>
      </dsp:txXfrm>
    </dsp:sp>
    <dsp:sp modelId="{2FE9FEEF-4700-8745-B8A7-AF5D6C82C873}">
      <dsp:nvSpPr>
        <dsp:cNvPr id="0" name=""/>
        <dsp:cNvSpPr/>
      </dsp:nvSpPr>
      <dsp:spPr>
        <a:xfrm>
          <a:off x="0" y="1753739"/>
          <a:ext cx="77724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66624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Price of aluminum can hurt bottom line (increase costs)</a:t>
          </a:r>
          <a:endParaRPr lang="en-US" sz="3500" kern="1200" dirty="0"/>
        </a:p>
      </dsp:txBody>
      <dsp:txXfrm>
        <a:off x="0" y="1753739"/>
        <a:ext cx="7772400" cy="1411200"/>
      </dsp:txXfrm>
    </dsp:sp>
    <dsp:sp modelId="{41B98005-CAFE-8E45-808A-B721E5ECFBB7}">
      <dsp:nvSpPr>
        <dsp:cNvPr id="0" name=""/>
        <dsp:cNvSpPr/>
      </dsp:nvSpPr>
      <dsp:spPr>
        <a:xfrm>
          <a:off x="388620" y="1635659"/>
          <a:ext cx="5440680" cy="236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00148" y="1647187"/>
        <a:ext cx="5417624" cy="213104"/>
      </dsp:txXfrm>
    </dsp:sp>
    <dsp:sp modelId="{7C73CBD1-3540-4049-905D-B37A5DBA8BC9}">
      <dsp:nvSpPr>
        <dsp:cNvPr id="0" name=""/>
        <dsp:cNvSpPr/>
      </dsp:nvSpPr>
      <dsp:spPr>
        <a:xfrm>
          <a:off x="0" y="3326220"/>
          <a:ext cx="77724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66624" rIns="603225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Floating-rate debt has fluctuating interest payments.  </a:t>
          </a:r>
          <a:endParaRPr lang="en-US" sz="3500" kern="1200" dirty="0"/>
        </a:p>
      </dsp:txBody>
      <dsp:txXfrm>
        <a:off x="0" y="3326220"/>
        <a:ext cx="7772400" cy="1411200"/>
      </dsp:txXfrm>
    </dsp:sp>
    <dsp:sp modelId="{6F9C634E-257A-EE42-A491-66C9B02475CC}">
      <dsp:nvSpPr>
        <dsp:cNvPr id="0" name=""/>
        <dsp:cNvSpPr/>
      </dsp:nvSpPr>
      <dsp:spPr>
        <a:xfrm>
          <a:off x="388620" y="3208140"/>
          <a:ext cx="5440680" cy="236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00148" y="3219668"/>
        <a:ext cx="5417624" cy="2131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3191"/>
          <a:ext cx="8153400" cy="1739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978916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Non-U.S. Rev = </a:t>
          </a:r>
          <a:r>
            <a:rPr lang="en-US" sz="3500" kern="1200" dirty="0" err="1" smtClean="0"/>
            <a:t>ƒ(Euro</a:t>
          </a:r>
          <a:r>
            <a:rPr lang="en-US" sz="3500" kern="1200" dirty="0" smtClean="0"/>
            <a:t>/Dollar)</a:t>
          </a:r>
          <a:endParaRPr lang="en-US" sz="3500" kern="1200" dirty="0"/>
        </a:p>
      </dsp:txBody>
      <dsp:txXfrm>
        <a:off x="0" y="13191"/>
        <a:ext cx="8153400" cy="1739587"/>
      </dsp:txXfrm>
    </dsp:sp>
    <dsp:sp modelId="{EE9C0819-A591-8F4D-8046-21629B6CA770}">
      <dsp:nvSpPr>
        <dsp:cNvPr id="0" name=""/>
        <dsp:cNvSpPr/>
      </dsp:nvSpPr>
      <dsp:spPr>
        <a:xfrm flipV="1">
          <a:off x="381000" y="130304"/>
          <a:ext cx="5707380" cy="2428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FF0000"/>
            </a:solidFill>
          </a:endParaRPr>
        </a:p>
      </dsp:txBody>
      <dsp:txXfrm rot="10800000">
        <a:off x="392856" y="142160"/>
        <a:ext cx="5683668" cy="219159"/>
      </dsp:txXfrm>
    </dsp:sp>
    <dsp:sp modelId="{2FE9FEEF-4700-8745-B8A7-AF5D6C82C873}">
      <dsp:nvSpPr>
        <dsp:cNvPr id="0" name=""/>
        <dsp:cNvSpPr/>
      </dsp:nvSpPr>
      <dsp:spPr>
        <a:xfrm>
          <a:off x="0" y="1522278"/>
          <a:ext cx="8153400" cy="1739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978916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Costs = </a:t>
          </a:r>
          <a:r>
            <a:rPr lang="en-US" sz="3500" kern="1200" dirty="0" err="1" smtClean="0"/>
            <a:t>ƒ(Aluminum</a:t>
          </a:r>
          <a:r>
            <a:rPr lang="en-US" sz="3500" kern="1200" dirty="0" smtClean="0"/>
            <a:t> Prices)</a:t>
          </a:r>
          <a:endParaRPr lang="en-US" sz="3500" kern="1200" dirty="0"/>
        </a:p>
      </dsp:txBody>
      <dsp:txXfrm>
        <a:off x="0" y="1522278"/>
        <a:ext cx="8153400" cy="1739587"/>
      </dsp:txXfrm>
    </dsp:sp>
    <dsp:sp modelId="{41B98005-CAFE-8E45-808A-B721E5ECFBB7}">
      <dsp:nvSpPr>
        <dsp:cNvPr id="0" name=""/>
        <dsp:cNvSpPr/>
      </dsp:nvSpPr>
      <dsp:spPr>
        <a:xfrm>
          <a:off x="381000" y="1687439"/>
          <a:ext cx="5707380" cy="209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1223" y="1697662"/>
        <a:ext cx="5686934" cy="188974"/>
      </dsp:txXfrm>
    </dsp:sp>
    <dsp:sp modelId="{7C73CBD1-3540-4049-905D-B37A5DBA8BC9}">
      <dsp:nvSpPr>
        <dsp:cNvPr id="0" name=""/>
        <dsp:cNvSpPr/>
      </dsp:nvSpPr>
      <dsp:spPr>
        <a:xfrm>
          <a:off x="0" y="3047821"/>
          <a:ext cx="8153400" cy="1739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978916" rIns="632794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err="1" smtClean="0"/>
            <a:t>Int</a:t>
          </a:r>
          <a:r>
            <a:rPr lang="en-US" sz="3500" kern="1200" dirty="0" smtClean="0"/>
            <a:t> Exp = </a:t>
          </a:r>
          <a:r>
            <a:rPr lang="en-US" sz="3500" kern="1200" dirty="0" err="1" smtClean="0"/>
            <a:t>ƒ(Int</a:t>
          </a:r>
          <a:r>
            <a:rPr lang="en-US" sz="3500" kern="1200" dirty="0" smtClean="0"/>
            <a:t> Rate Changes)</a:t>
          </a:r>
          <a:endParaRPr lang="en-US" sz="3500" kern="1200" dirty="0"/>
        </a:p>
      </dsp:txBody>
      <dsp:txXfrm>
        <a:off x="0" y="3047821"/>
        <a:ext cx="8153400" cy="1739587"/>
      </dsp:txXfrm>
    </dsp:sp>
    <dsp:sp modelId="{6F9C634E-257A-EE42-A491-66C9B02475CC}">
      <dsp:nvSpPr>
        <dsp:cNvPr id="0" name=""/>
        <dsp:cNvSpPr/>
      </dsp:nvSpPr>
      <dsp:spPr>
        <a:xfrm>
          <a:off x="381000" y="3191019"/>
          <a:ext cx="5707380" cy="2258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2026" y="3202045"/>
        <a:ext cx="5685328" cy="2038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69739"/>
          <a:ext cx="8458200" cy="12080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55946" rIns="656450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Conduct this process (Step #3) for all 3 of FTZ’s identified risk factors.</a:t>
          </a:r>
          <a:endParaRPr lang="en-US" sz="3400" kern="1200" dirty="0"/>
        </a:p>
      </dsp:txBody>
      <dsp:txXfrm>
        <a:off x="0" y="69739"/>
        <a:ext cx="8458200" cy="1208012"/>
      </dsp:txXfrm>
    </dsp:sp>
    <dsp:sp modelId="{EE9C0819-A591-8F4D-8046-21629B6CA770}">
      <dsp:nvSpPr>
        <dsp:cNvPr id="0" name=""/>
        <dsp:cNvSpPr/>
      </dsp:nvSpPr>
      <dsp:spPr>
        <a:xfrm>
          <a:off x="422910" y="2353"/>
          <a:ext cx="5920740" cy="13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9489" y="8932"/>
        <a:ext cx="5907582" cy="121613"/>
      </dsp:txXfrm>
    </dsp:sp>
    <dsp:sp modelId="{2FE9FEEF-4700-8745-B8A7-AF5D6C82C873}">
      <dsp:nvSpPr>
        <dsp:cNvPr id="0" name=""/>
        <dsp:cNvSpPr/>
      </dsp:nvSpPr>
      <dsp:spPr>
        <a:xfrm>
          <a:off x="0" y="1369791"/>
          <a:ext cx="8458200" cy="16394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55946" rIns="656450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Define each risk factor’s distribution (use mean &amp; standard deviation if normal).</a:t>
          </a:r>
          <a:endParaRPr lang="en-US" sz="3400" kern="1200" dirty="0"/>
        </a:p>
      </dsp:txBody>
      <dsp:txXfrm>
        <a:off x="0" y="1369791"/>
        <a:ext cx="8458200" cy="1639445"/>
      </dsp:txXfrm>
    </dsp:sp>
    <dsp:sp modelId="{41B98005-CAFE-8E45-808A-B721E5ECFBB7}">
      <dsp:nvSpPr>
        <dsp:cNvPr id="0" name=""/>
        <dsp:cNvSpPr/>
      </dsp:nvSpPr>
      <dsp:spPr>
        <a:xfrm>
          <a:off x="422910" y="1302405"/>
          <a:ext cx="5920740" cy="13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9489" y="1308984"/>
        <a:ext cx="5907582" cy="121613"/>
      </dsp:txXfrm>
    </dsp:sp>
    <dsp:sp modelId="{7C73CBD1-3540-4049-905D-B37A5DBA8BC9}">
      <dsp:nvSpPr>
        <dsp:cNvPr id="0" name=""/>
        <dsp:cNvSpPr/>
      </dsp:nvSpPr>
      <dsp:spPr>
        <a:xfrm>
          <a:off x="0" y="3101276"/>
          <a:ext cx="8458200" cy="16969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55946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Create “X” random samples (1000) through Crystal Ball or some other Monte Carlo tool</a:t>
          </a:r>
          <a:endParaRPr lang="en-US" sz="3500" kern="1200" dirty="0"/>
        </a:p>
      </dsp:txBody>
      <dsp:txXfrm>
        <a:off x="0" y="3101276"/>
        <a:ext cx="8458200" cy="1696970"/>
      </dsp:txXfrm>
    </dsp:sp>
    <dsp:sp modelId="{6F9C634E-257A-EE42-A491-66C9B02475CC}">
      <dsp:nvSpPr>
        <dsp:cNvPr id="0" name=""/>
        <dsp:cNvSpPr/>
      </dsp:nvSpPr>
      <dsp:spPr>
        <a:xfrm>
          <a:off x="422910" y="3033890"/>
          <a:ext cx="5920740" cy="1347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29489" y="3040469"/>
        <a:ext cx="5907582" cy="1216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2C7E7-147A-1B4F-BE68-7EFE4718A274}">
      <dsp:nvSpPr>
        <dsp:cNvPr id="0" name=""/>
        <dsp:cNvSpPr/>
      </dsp:nvSpPr>
      <dsp:spPr>
        <a:xfrm>
          <a:off x="0" y="116864"/>
          <a:ext cx="8458200" cy="138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45796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Is T</a:t>
          </a:r>
          <a:r>
            <a:rPr lang="en-US" sz="3500" kern="1200" baseline="-25000" dirty="0" smtClean="0"/>
            <a:t>α</a:t>
          </a:r>
          <a:r>
            <a:rPr lang="en-US" sz="3500" kern="1200" dirty="0" smtClean="0"/>
            <a:t> really the “worst case” scenario?	</a:t>
          </a:r>
          <a:endParaRPr lang="en-US" sz="3500" kern="1200" dirty="0"/>
        </a:p>
      </dsp:txBody>
      <dsp:txXfrm>
        <a:off x="0" y="116864"/>
        <a:ext cx="8458200" cy="1389150"/>
      </dsp:txXfrm>
    </dsp:sp>
    <dsp:sp modelId="{EE9C0819-A591-8F4D-8046-21629B6CA770}">
      <dsp:nvSpPr>
        <dsp:cNvPr id="0" name=""/>
        <dsp:cNvSpPr/>
      </dsp:nvSpPr>
      <dsp:spPr>
        <a:xfrm>
          <a:off x="380999" y="11765"/>
          <a:ext cx="5920740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391086" y="21852"/>
        <a:ext cx="5900566" cy="186466"/>
      </dsp:txXfrm>
    </dsp:sp>
    <dsp:sp modelId="{2FE9FEEF-4700-8745-B8A7-AF5D6C82C873}">
      <dsp:nvSpPr>
        <dsp:cNvPr id="0" name=""/>
        <dsp:cNvSpPr/>
      </dsp:nvSpPr>
      <dsp:spPr>
        <a:xfrm>
          <a:off x="0" y="1647135"/>
          <a:ext cx="84582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45796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What should management do?</a:t>
          </a:r>
          <a:endParaRPr lang="en-US" sz="3500" kern="1200" dirty="0"/>
        </a:p>
        <a:p>
          <a:pPr marL="571500" lvl="2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Something, or nothing?</a:t>
          </a:r>
          <a:endParaRPr lang="en-US" sz="3500" kern="1200" dirty="0"/>
        </a:p>
      </dsp:txBody>
      <dsp:txXfrm>
        <a:off x="0" y="1647135"/>
        <a:ext cx="8458200" cy="1499400"/>
      </dsp:txXfrm>
    </dsp:sp>
    <dsp:sp modelId="{41B98005-CAFE-8E45-808A-B721E5ECFBB7}">
      <dsp:nvSpPr>
        <dsp:cNvPr id="0" name=""/>
        <dsp:cNvSpPr/>
      </dsp:nvSpPr>
      <dsp:spPr>
        <a:xfrm>
          <a:off x="422910" y="1543815"/>
          <a:ext cx="5920740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32997" y="1553902"/>
        <a:ext cx="5900566" cy="186466"/>
      </dsp:txXfrm>
    </dsp:sp>
    <dsp:sp modelId="{7C73CBD1-3540-4049-905D-B37A5DBA8BC9}">
      <dsp:nvSpPr>
        <dsp:cNvPr id="0" name=""/>
        <dsp:cNvSpPr/>
      </dsp:nvSpPr>
      <dsp:spPr>
        <a:xfrm>
          <a:off x="0" y="3287654"/>
          <a:ext cx="84582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6450" tIns="145796" rIns="656450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How can we reduce C-</a:t>
          </a:r>
          <a:r>
            <a:rPr lang="en-US" sz="3500" kern="1200" dirty="0" err="1" smtClean="0"/>
            <a:t>VaR</a:t>
          </a:r>
          <a:r>
            <a:rPr lang="en-US" sz="3500" kern="1200" dirty="0" smtClean="0"/>
            <a:t>?</a:t>
          </a:r>
          <a:endParaRPr lang="en-US" sz="3500" kern="1200" dirty="0"/>
        </a:p>
        <a:p>
          <a:pPr marL="571500" lvl="2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smtClean="0"/>
            <a:t>Hedge?</a:t>
          </a:r>
          <a:endParaRPr lang="en-US" sz="3500" kern="1200" dirty="0"/>
        </a:p>
      </dsp:txBody>
      <dsp:txXfrm>
        <a:off x="0" y="3287654"/>
        <a:ext cx="8458200" cy="1499400"/>
      </dsp:txXfrm>
    </dsp:sp>
    <dsp:sp modelId="{6F9C634E-257A-EE42-A491-66C9B02475CC}">
      <dsp:nvSpPr>
        <dsp:cNvPr id="0" name=""/>
        <dsp:cNvSpPr/>
      </dsp:nvSpPr>
      <dsp:spPr>
        <a:xfrm>
          <a:off x="422910" y="3184335"/>
          <a:ext cx="5920740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rgbClr val="FF0000"/>
            </a:solidFill>
          </a:endParaRPr>
        </a:p>
      </dsp:txBody>
      <dsp:txXfrm>
        <a:off x="432997" y="3194422"/>
        <a:ext cx="5900566" cy="186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2EB4B75B-26F8-4C5F-89E7-73E00D261F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4838"/>
            <a:ext cx="5046663" cy="4184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33" tIns="46216" rIns="92433" bIns="46216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/>
            </a:lvl1pPr>
          </a:lstStyle>
          <a:p>
            <a:fld id="{E895653E-BBEB-4865-A019-31E887A031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9DEB570F-32E2-44EC-A030-40D8DC7D6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86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2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52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3208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2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95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0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0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6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57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48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90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609600"/>
            <a:ext cx="8001000" cy="28194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Understanding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Corporate-Value-At-Risk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r>
              <a:rPr lang="en-US" altLang="en-US" sz="4200" smtClean="0">
                <a:ea typeface="ＭＳ Ｐゴシック" panose="020B0600070205080204" pitchFamily="34" charset="-128"/>
              </a:rPr>
              <a:t>(C-VaR)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4200" smtClean="0">
              <a:ea typeface="ＭＳ Ｐゴシック" panose="020B0600070205080204" pitchFamily="34" charset="-128"/>
            </a:endParaRPr>
          </a:p>
          <a:p>
            <a:pPr marL="914400" lvl="2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z="1500" i="1" smtClean="0">
              <a:ea typeface="ＭＳ Ｐゴシック" panose="020B0600070205080204" pitchFamily="34" charset="-128"/>
            </a:endParaRPr>
          </a:p>
        </p:txBody>
      </p:sp>
      <p:pic>
        <p:nvPicPr>
          <p:cNvPr id="819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2590800"/>
            <a:ext cx="6124575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#4: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 Compute C-VaR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863509"/>
              </p:ext>
            </p:extLst>
          </p:nvPr>
        </p:nvGraphicFramePr>
        <p:xfrm>
          <a:off x="609600" y="16002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C-VaR Example: FTZ  Corporation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u="sng" dirty="0" smtClean="0">
                <a:ea typeface="ＭＳ Ｐゴシック" panose="020B0600070205080204" pitchFamily="34" charset="-128"/>
              </a:rPr>
              <a:t>Firm Details: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U.S.-based, sales in U.S. &amp; Europe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Sells industrial products made from aluminum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12 month analysis period (Oct 1 – Sept 30)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$80 million investment to be funded with floating-rate, 1-year maturity, debt. Interest paid in arrears, indexed to U.S. 3-month interbank rate (3.33%). 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90-day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A/R collection period on sales.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Aluminum is bought in advance for next quarter’s production and sale of inventory.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#1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: FTZ’s Risk Factors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914400"/>
          </a:xfrm>
        </p:spPr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#2: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 Map FTZ’s Risk Exposure</a:t>
            </a: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Non-U.S. Rev = ƒ(Euro/Dollar)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56406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878"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Forecasts for Exchange Rates &amp; Non-U.S. Revenue (in Euros)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3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Now 9/30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4Qtr  12/31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1Qtr   3/31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2Qtr   6/30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3Qtr   9/30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7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Exchange Rate (€/$)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0.8011 = 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0.8668 = 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0.8753 = 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0.9300 = 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0.9610 = X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7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Revenue in Euros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€15,000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€14,970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€14,980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€15,050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€15,100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655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90-day lag Collecting Sales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€15,000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€14,970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€14,980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€15,050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</a:t>
            </a:r>
            <a:r>
              <a:rPr lang="en-US" altLang="en-US" baseline="-25000" smtClean="0">
                <a:ea typeface="ＭＳ Ｐゴシック" panose="020B0600070205080204" pitchFamily="34" charset="-128"/>
              </a:rPr>
              <a:t>F</a:t>
            </a:r>
            <a:r>
              <a:rPr lang="en-US" altLang="en-US" smtClean="0">
                <a:ea typeface="ＭＳ Ｐゴシック" panose="020B0600070205080204" pitchFamily="34" charset="-128"/>
              </a:rPr>
              <a:t> = Foreign Revenue in $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1828800"/>
          <a:ext cx="8147050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2501900" imgH="406400" progId="Equation.3">
                  <p:embed/>
                </p:oleObj>
              </mc:Choice>
              <mc:Fallback>
                <p:oleObj name="Equation" r:id="rId3" imgW="2501900" imgH="40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8147050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2"/>
          <p:cNvSpPr txBox="1">
            <a:spLocks noChangeArrowheads="1"/>
          </p:cNvSpPr>
          <p:nvPr/>
        </p:nvSpPr>
        <p:spPr bwMode="auto">
          <a:xfrm>
            <a:off x="685800" y="3657600"/>
            <a:ext cx="7772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chemeClr val="tx2"/>
                </a:solidFill>
                <a:latin typeface="Book Antiqua" panose="02040602050305030304" pitchFamily="18" charset="0"/>
              </a:rPr>
              <a:t>This is what hits the income statement when revenue (sales) is recognized by </a:t>
            </a:r>
            <a:r>
              <a:rPr lang="en-US" altLang="en-US" sz="36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FTZ (where X is the euro/$ exchange rate)</a:t>
            </a:r>
            <a:endParaRPr lang="en-US" altLang="en-US" i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 = Transaction-related gains or losses on Euro A/R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1000" y="1828800"/>
          <a:ext cx="83058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4876800" imgH="457200" progId="Equation.3">
                  <p:embed/>
                </p:oleObj>
              </mc:Choice>
              <mc:Fallback>
                <p:oleObj name="Equation" r:id="rId3" imgW="48768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83058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2"/>
          <p:cNvSpPr txBox="1">
            <a:spLocks noChangeArrowheads="1"/>
          </p:cNvSpPr>
          <p:nvPr/>
        </p:nvSpPr>
        <p:spPr bwMode="auto">
          <a:xfrm>
            <a:off x="685800" y="4876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>
                <a:solidFill>
                  <a:schemeClr val="tx2"/>
                </a:solidFill>
                <a:latin typeface="Book Antiqua" panose="02040602050305030304" pitchFamily="18" charset="0"/>
              </a:rPr>
              <a:t>When cash is collected from customers for their sales, this is when the conversion to $ “really” happens. We must record a gain or loss adjustment to our initial record.</a:t>
            </a:r>
            <a:endParaRPr lang="en-US" altLang="en-US" sz="3000" i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COGS= ƒ(Aluminum Price)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694894"/>
              </p:ext>
            </p:extLst>
          </p:nvPr>
        </p:nvGraphicFramePr>
        <p:xfrm>
          <a:off x="685800" y="1676400"/>
          <a:ext cx="7772400" cy="4375397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719"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Forecasts for Aluminum Purchases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Now 9/30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4Qtr  12/31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1Qtr   3/31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2Qtr   6/30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3Qtr   9/30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4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Purchases in Tons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15,780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5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90-day lag for use and Expense Recognition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15,810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15,850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15,780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4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Price per Ton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 = Aluminum Cost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1905000"/>
          <a:ext cx="81581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2882900" imgH="177800" progId="Equation.3">
                  <p:embed/>
                </p:oleObj>
              </mc:Choice>
              <mc:Fallback>
                <p:oleObj name="Equation" r:id="rId3" imgW="28829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815816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685800" y="449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tx2"/>
                </a:solidFill>
                <a:latin typeface="Book Antiqua" panose="02040602050305030304" pitchFamily="18" charset="0"/>
              </a:rPr>
              <a:t>These costs are expensed one quarter after the purchases are made (expense recognized when sales occur next quarter). </a:t>
            </a:r>
            <a:endParaRPr lang="en-US" altLang="en-US" i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Int Exp = ƒ(Change in Int Rates)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612969"/>
              </p:ext>
            </p:extLst>
          </p:nvPr>
        </p:nvGraphicFramePr>
        <p:xfrm>
          <a:off x="685800" y="1676400"/>
          <a:ext cx="7772400" cy="318770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911"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Schedule of Borrowing, Repayment, &amp; Interest Rates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7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Now 9/30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4Qtr  12/31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1Qtr   3/31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2Qtr   6/30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3Qtr   9/30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8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Cash Flows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+80,000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-80,000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380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Interest Rate</a:t>
                      </a: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9" marB="4572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587" name="Rectangle 2"/>
          <p:cNvSpPr txBox="1">
            <a:spLocks noChangeArrowheads="1"/>
          </p:cNvSpPr>
          <p:nvPr/>
        </p:nvSpPr>
        <p:spPr bwMode="auto">
          <a:xfrm>
            <a:off x="685800" y="53340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The case says: R</a:t>
            </a:r>
            <a:r>
              <a:rPr lang="en-US" altLang="en-US" sz="16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0 </a:t>
            </a:r>
            <a:r>
              <a:rPr lang="en-US" altLang="en-US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= 3.33%</a:t>
            </a:r>
          </a:p>
          <a:p>
            <a:pPr algn="ctr"/>
            <a:r>
              <a:rPr lang="en-US" altLang="en-US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But Table I calculates it as 12.01% </a:t>
            </a:r>
            <a:endParaRPr lang="en-US" altLang="en-US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is “risk” to a corporate manager?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Is it volatility of earnings/cash flow?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Is it the chance of failing to reach goals or targets?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Is it some sort of probability of a net loss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5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	</a:t>
            </a:r>
            <a:endParaRPr lang="en-US" altLang="en-US" sz="2500" i="1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 = Interest Expense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mtClean="0">
                <a:ea typeface="ＭＳ Ｐゴシック" panose="020B0600070205080204" pitchFamily="34" charset="-128"/>
              </a:rPr>
              <a:t>R = Floating Rate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84138" y="2159000"/>
          <a:ext cx="905668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3200400" imgH="368300" progId="Equation.3">
                  <p:embed/>
                </p:oleObj>
              </mc:Choice>
              <mc:Fallback>
                <p:oleObj name="Equation" r:id="rId3" imgW="32004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8" y="2159000"/>
                        <a:ext cx="905668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685800" y="449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tx2"/>
                </a:solidFill>
                <a:latin typeface="Book Antiqua" panose="02040602050305030304" pitchFamily="18" charset="0"/>
              </a:rPr>
              <a:t>Quarterly interest payments are based on interest rates at the end of previous quarter. </a:t>
            </a:r>
            <a:endParaRPr lang="en-US" altLang="en-US" i="1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Build Benchmark Case</a:t>
            </a:r>
            <a:endParaRPr lang="en-US" altLang="en-US" sz="2400" i="1" smtClean="0">
              <a:ea typeface="ＭＳ Ｐゴシック" panose="020B0600070205080204" pitchFamily="34" charset="-128"/>
            </a:endParaRPr>
          </a:p>
        </p:txBody>
      </p:sp>
      <p:sp>
        <p:nvSpPr>
          <p:cNvPr id="24579" name="Rectangle 2"/>
          <p:cNvSpPr txBox="1">
            <a:spLocks noChangeArrowheads="1"/>
          </p:cNvSpPr>
          <p:nvPr/>
        </p:nvSpPr>
        <p:spPr bwMode="auto">
          <a:xfrm>
            <a:off x="914400" y="5638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chemeClr val="tx2"/>
                </a:solidFill>
                <a:latin typeface="Book Antiqua" panose="02040602050305030304" pitchFamily="18" charset="0"/>
              </a:rPr>
              <a:t>See </a:t>
            </a:r>
            <a:r>
              <a:rPr lang="en-US" altLang="en-US" sz="32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Benchmark Case Table I Spreadsheet</a:t>
            </a:r>
            <a:endParaRPr lang="en-US" altLang="en-US" sz="3200" i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24580" name="Rectangle 2"/>
          <p:cNvSpPr txBox="1">
            <a:spLocks noChangeArrowheads="1"/>
          </p:cNvSpPr>
          <p:nvPr/>
        </p:nvSpPr>
        <p:spPr bwMode="auto">
          <a:xfrm>
            <a:off x="304800" y="2590800"/>
            <a:ext cx="8382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 u="sng" dirty="0">
                <a:solidFill>
                  <a:schemeClr val="tx2"/>
                </a:solidFill>
                <a:latin typeface="Book Antiqua" panose="02040602050305030304" pitchFamily="18" charset="0"/>
              </a:rPr>
              <a:t>More Assumptions: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US Sales forecasted at $627.613 for year          </a:t>
            </a:r>
            <a:endParaRPr lang="en-US" altLang="en-US" sz="3000" i="1" dirty="0" smtClean="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algn="ctr" eaLnBrk="1" hangingPunct="1"/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(</a:t>
            </a: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4 </a:t>
            </a:r>
            <a:r>
              <a:rPr lang="en-US" altLang="en-US" sz="3000" i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Qtrs</a:t>
            </a: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= $169.59, 146.706, $157.849, $153.468)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General Expenses of $404.141 for year</a:t>
            </a:r>
          </a:p>
          <a:p>
            <a:pPr algn="ctr" eaLnBrk="1" hangingPunct="1"/>
            <a:r>
              <a:rPr lang="en-US" altLang="en-US" sz="3000" i="1" dirty="0">
                <a:solidFill>
                  <a:schemeClr val="tx2"/>
                </a:solidFill>
              </a:rPr>
              <a:t>(4 </a:t>
            </a:r>
            <a:r>
              <a:rPr lang="en-US" altLang="en-US" sz="3000" i="1" dirty="0" err="1">
                <a:solidFill>
                  <a:schemeClr val="tx2"/>
                </a:solidFill>
              </a:rPr>
              <a:t>Qtrs</a:t>
            </a:r>
            <a:r>
              <a:rPr lang="en-US" altLang="en-US" sz="3000" i="1" dirty="0">
                <a:solidFill>
                  <a:schemeClr val="tx2"/>
                </a:solidFill>
              </a:rPr>
              <a:t> =$100.94, 101.036, $101.411, $100.754)</a:t>
            </a:r>
            <a:endParaRPr lang="en-US" altLang="en-US" sz="3000" i="1" dirty="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Depreciation Expense of $5.022/</a:t>
            </a:r>
            <a:r>
              <a:rPr lang="en-US" altLang="en-US" sz="3000" i="1" dirty="0" err="1">
                <a:solidFill>
                  <a:schemeClr val="tx2"/>
                </a:solidFill>
                <a:latin typeface="Book Antiqua" panose="02040602050305030304" pitchFamily="18" charset="0"/>
              </a:rPr>
              <a:t>qtr</a:t>
            </a:r>
            <a:endParaRPr lang="en-US" altLang="en-US" sz="3000" i="1" dirty="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Aluminum assumed stable: $1,395/ton</a:t>
            </a:r>
          </a:p>
          <a:p>
            <a:pPr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U.S.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90-day interbank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rate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stays at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3.33%</a:t>
            </a:r>
          </a:p>
          <a:p>
            <a:pPr lvl="1" algn="ctr" eaLnBrk="1" hangingPunct="1">
              <a:buFont typeface="Arial" panose="020B0604020202020204" pitchFamily="34" charset="0"/>
              <a:buChar char="•"/>
            </a:pP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(so FTZ’s cost of debt stays constant at </a:t>
            </a:r>
            <a:r>
              <a:rPr lang="en-US" altLang="en-US" sz="30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12.01%)</a:t>
            </a:r>
            <a:endParaRPr lang="en-US" altLang="en-US" sz="3000" i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#3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: Forecast Risk Factors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740551"/>
              </p:ext>
            </p:extLst>
          </p:nvPr>
        </p:nvGraphicFramePr>
        <p:xfrm>
          <a:off x="457200" y="16002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 err="1" smtClean="0"/>
              <a:t>VaR</a:t>
            </a:r>
            <a:r>
              <a:rPr lang="en-US" dirty="0" smtClean="0"/>
              <a:t> for Your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495800"/>
          </a:xfrm>
        </p:spPr>
        <p:txBody>
          <a:bodyPr/>
          <a:lstStyle/>
          <a:p>
            <a:r>
              <a:rPr lang="en-US" dirty="0" smtClean="0"/>
              <a:t>In the FTZ case, C-</a:t>
            </a:r>
            <a:r>
              <a:rPr lang="en-US" dirty="0" err="1" smtClean="0"/>
              <a:t>VaR</a:t>
            </a:r>
            <a:r>
              <a:rPr lang="en-US" dirty="0" smtClean="0"/>
              <a:t> is defined as the maximum potential shortfall of pre-tax earnings relative to the benchmark of $168.737 </a:t>
            </a:r>
            <a:r>
              <a:rPr lang="en-US" dirty="0" smtClean="0"/>
              <a:t>million ($168.729 in spreadsheet)</a:t>
            </a:r>
            <a:endParaRPr lang="en-US" dirty="0" smtClean="0"/>
          </a:p>
          <a:p>
            <a:pPr lvl="1"/>
            <a:r>
              <a:rPr lang="en-US" dirty="0" smtClean="0"/>
              <a:t>Maximum is further defined as the 95% worst case earnings result based on a Monte Carlo simulation with 1000 trials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27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1000 Possible Earnings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601384"/>
              </p:ext>
            </p:extLst>
          </p:nvPr>
        </p:nvGraphicFramePr>
        <p:xfrm>
          <a:off x="685800" y="1371597"/>
          <a:ext cx="7772400" cy="42672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64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Exchange Rates per Quarter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Aluminum Price per Quarter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Interest Rate per Quarter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Resulting Pretax Earnings per Iteration (1000)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425.84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420.73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415.52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998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120.48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999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116.83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3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115.35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u="sng" smtClean="0">
                <a:ea typeface="ＭＳ Ｐゴシック" panose="020B0600070205080204" pitchFamily="34" charset="-128"/>
              </a:rPr>
              <a:t>Step #4</a:t>
            </a:r>
            <a:r>
              <a:rPr lang="en-US" altLang="en-US" smtClean="0">
                <a:ea typeface="ＭＳ Ｐゴシック" panose="020B0600070205080204" pitchFamily="34" charset="-128"/>
              </a:rPr>
              <a:t>: Compute C-VaR</a:t>
            </a:r>
          </a:p>
        </p:txBody>
      </p:sp>
      <p:pic>
        <p:nvPicPr>
          <p:cNvPr id="512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599"/>
            <a:ext cx="7710488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966812"/>
              </p:ext>
            </p:extLst>
          </p:nvPr>
        </p:nvGraphicFramePr>
        <p:xfrm>
          <a:off x="3133725" y="1249362"/>
          <a:ext cx="28765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4" imgW="1016000" imgH="177800" progId="Equation.3">
                  <p:embed/>
                </p:oleObj>
              </mc:Choice>
              <mc:Fallback>
                <p:oleObj name="Equation" r:id="rId4" imgW="10160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3725" y="1249362"/>
                        <a:ext cx="287655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US" altLang="en-US" i="1" u="sng" smtClean="0">
                <a:ea typeface="ＭＳ Ｐゴシック" panose="020B0600070205080204" pitchFamily="34" charset="-128"/>
              </a:rPr>
              <a:t>Step #4</a:t>
            </a:r>
            <a:r>
              <a:rPr lang="en-US" altLang="en-US" smtClean="0">
                <a:ea typeface="ＭＳ Ｐゴシック" panose="020B0600070205080204" pitchFamily="34" charset="-128"/>
              </a:rPr>
              <a:t>: Compute C-VaR</a:t>
            </a:r>
          </a:p>
        </p:txBody>
      </p:sp>
      <p:pic>
        <p:nvPicPr>
          <p:cNvPr id="27651" name="Picture 5" descr="Picture 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14400"/>
            <a:ext cx="5308600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Now What???</a:t>
            </a:r>
            <a:endParaRPr lang="en-US" altLang="en-US" sz="400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25621"/>
              </p:ext>
            </p:extLst>
          </p:nvPr>
        </p:nvGraphicFramePr>
        <p:xfrm>
          <a:off x="457200" y="16002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C-VaR’s “Value Added”</a:t>
            </a:r>
            <a:endParaRPr lang="en-US" altLang="en-US" sz="400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Porter: “Risk is a function of how poorly a strategy will perform if the ‘wrong’ scenario occurs”</a:t>
            </a:r>
          </a:p>
          <a:p>
            <a:r>
              <a:rPr lang="en-US" dirty="0" smtClean="0"/>
              <a:t>Value at Risk (</a:t>
            </a:r>
            <a:r>
              <a:rPr lang="en-US" dirty="0" err="1" smtClean="0"/>
              <a:t>VaR</a:t>
            </a:r>
            <a:r>
              <a:rPr lang="en-US" dirty="0" smtClean="0"/>
              <a:t>): “The dollar loss that will be exceeded with a given probability over some given measurement period” – </a:t>
            </a:r>
            <a:r>
              <a:rPr lang="en-US" dirty="0" err="1" smtClean="0"/>
              <a:t>Stulz</a:t>
            </a:r>
            <a:r>
              <a:rPr lang="en-US" dirty="0" smtClean="0"/>
              <a:t>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3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Corporate Risk Management Goals: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Identify Risks.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Measure Risks.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Control Risks.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	Corporate-Value-At-Risk (C-VaR) is one methodology that attempts to achieve these goals.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The C-VaR “Big Picture”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#1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: Identify Risk Factors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95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Consider an Income Statement</a:t>
            </a:r>
            <a:r>
              <a:rPr lang="en-US" altLang="en-US" sz="2400" i="1" smtClean="0">
                <a:ea typeface="ＭＳ Ｐゴシック" panose="020B0600070205080204" pitchFamily="34" charset="-128"/>
              </a:rPr>
              <a:t/>
            </a:r>
            <a:br>
              <a:rPr lang="en-US" altLang="en-US" sz="2400" i="1" smtClean="0">
                <a:ea typeface="ＭＳ Ｐゴシック" panose="020B0600070205080204" pitchFamily="34" charset="-128"/>
              </a:rPr>
            </a:br>
            <a:r>
              <a:rPr lang="en-US" altLang="en-US" sz="2000" i="1" smtClean="0">
                <a:ea typeface="ＭＳ Ｐゴシック" panose="020B0600070205080204" pitchFamily="34" charset="-128"/>
              </a:rPr>
              <a:t>(Where is it impacted by the risk factors?)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772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Revenue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u="sng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Less:  (Cost of Goods Sold)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Gross Profit Margin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u="sng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Less:  (Operating Expenses)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EBIT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u="sng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Less:  (Interest Expense)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EBT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u="sng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Less:  (Taxes)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Net Income</a:t>
            </a:r>
          </a:p>
        </p:txBody>
      </p:sp>
      <p:sp>
        <p:nvSpPr>
          <p:cNvPr id="14340" name="Title 1"/>
          <p:cNvSpPr txBox="1">
            <a:spLocks/>
          </p:cNvSpPr>
          <p:nvPr/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i="1" u="sng">
                <a:solidFill>
                  <a:schemeClr val="tx2"/>
                </a:solidFill>
                <a:latin typeface="Book Antiqua" panose="02040602050305030304" pitchFamily="18" charset="0"/>
              </a:rPr>
              <a:t>Step #2:</a:t>
            </a:r>
            <a:r>
              <a:rPr lang="en-US" altLang="en-US" sz="4000">
                <a:solidFill>
                  <a:schemeClr val="tx2"/>
                </a:solidFill>
                <a:latin typeface="Book Antiqua" panose="02040602050305030304" pitchFamily="18" charset="0"/>
              </a:rPr>
              <a:t> Map Risk Exposure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#2: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 Map Risk Exposure 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(cont)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i="1" u="sng" smtClean="0">
                <a:ea typeface="ＭＳ Ｐゴシック" panose="020B0600070205080204" pitchFamily="34" charset="-128"/>
              </a:rPr>
              <a:t>Step #3: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 Forecast / Simulate Risk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47497</TotalTime>
  <Words>1098</Words>
  <Application>Microsoft Office PowerPoint</Application>
  <PresentationFormat>On-screen Show (4:3)</PresentationFormat>
  <Paragraphs>206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ＭＳ Ｐゴシック</vt:lpstr>
      <vt:lpstr>Arial</vt:lpstr>
      <vt:lpstr>Book Antiqua</vt:lpstr>
      <vt:lpstr>Tahoma</vt:lpstr>
      <vt:lpstr>Times New Roman</vt:lpstr>
      <vt:lpstr>Wingdings</vt:lpstr>
      <vt:lpstr>Citrus</vt:lpstr>
      <vt:lpstr>Equation</vt:lpstr>
      <vt:lpstr>PowerPoint Presentation</vt:lpstr>
      <vt:lpstr>What is “risk” to a corporate manager?</vt:lpstr>
      <vt:lpstr>Definitions</vt:lpstr>
      <vt:lpstr>Corporate Risk Management Goals:</vt:lpstr>
      <vt:lpstr>The C-VaR “Big Picture”</vt:lpstr>
      <vt:lpstr>Step #1: Identify Risk Factors</vt:lpstr>
      <vt:lpstr>Consider an Income Statement (Where is it impacted by the risk factors?)</vt:lpstr>
      <vt:lpstr>Step #2: Map Risk Exposure (cont)</vt:lpstr>
      <vt:lpstr>Step #3: Forecast / Simulate Risk</vt:lpstr>
      <vt:lpstr>Step #4: Compute C-VaR </vt:lpstr>
      <vt:lpstr>C-VaR Example: FTZ  Corporation</vt:lpstr>
      <vt:lpstr>Step #1: FTZ’s Risk Factors</vt:lpstr>
      <vt:lpstr>Step #2: Map FTZ’s Risk Exposure</vt:lpstr>
      <vt:lpstr>Non-U.S. Rev = ƒ(Euro/Dollar)</vt:lpstr>
      <vt:lpstr>RF = Foreign Revenue in $</vt:lpstr>
      <vt:lpstr>T = Transaction-related gains or losses on Euro A/R</vt:lpstr>
      <vt:lpstr>COGS= ƒ(Aluminum Price)</vt:lpstr>
      <vt:lpstr>S = Aluminum Cost</vt:lpstr>
      <vt:lpstr>Int Exp = ƒ(Change in Int Rates)</vt:lpstr>
      <vt:lpstr>I = Interest Expense R = Floating Rate</vt:lpstr>
      <vt:lpstr>Build Benchmark Case</vt:lpstr>
      <vt:lpstr>Step #3: Forecast Risk Factors</vt:lpstr>
      <vt:lpstr>Define VaR for Your Purpose</vt:lpstr>
      <vt:lpstr>1000 Possible Earnings Outcomes</vt:lpstr>
      <vt:lpstr>Step #4: Compute C-VaR</vt:lpstr>
      <vt:lpstr>Step #4: Compute C-VaR</vt:lpstr>
      <vt:lpstr>Now What???</vt:lpstr>
      <vt:lpstr>C-VaR’s “Value Added”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Reese, William A</cp:lastModifiedBy>
  <cp:revision>246</cp:revision>
  <cp:lastPrinted>2008-11-11T06:10:39Z</cp:lastPrinted>
  <dcterms:created xsi:type="dcterms:W3CDTF">2009-02-13T02:44:43Z</dcterms:created>
  <dcterms:modified xsi:type="dcterms:W3CDTF">2019-03-26T18:07:42Z</dcterms:modified>
</cp:coreProperties>
</file>