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424" r:id="rId2"/>
    <p:sldId id="425" r:id="rId3"/>
    <p:sldId id="427" r:id="rId4"/>
    <p:sldId id="444" r:id="rId5"/>
    <p:sldId id="428" r:id="rId6"/>
    <p:sldId id="429" r:id="rId7"/>
    <p:sldId id="430" r:id="rId8"/>
    <p:sldId id="447" r:id="rId9"/>
    <p:sldId id="431" r:id="rId10"/>
    <p:sldId id="432" r:id="rId11"/>
    <p:sldId id="434" r:id="rId12"/>
    <p:sldId id="436" r:id="rId13"/>
    <p:sldId id="437" r:id="rId14"/>
    <p:sldId id="448" r:id="rId15"/>
    <p:sldId id="438" r:id="rId16"/>
    <p:sldId id="439" r:id="rId17"/>
    <p:sldId id="440" r:id="rId18"/>
    <p:sldId id="441" r:id="rId19"/>
    <p:sldId id="442" r:id="rId20"/>
    <p:sldId id="450" r:id="rId21"/>
    <p:sldId id="443" r:id="rId22"/>
    <p:sldId id="453" r:id="rId23"/>
    <p:sldId id="454" r:id="rId24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FFCC"/>
    <a:srgbClr val="FFFFCC"/>
    <a:srgbClr val="CCFFFF"/>
    <a:srgbClr val="FAF400"/>
    <a:srgbClr val="009900"/>
    <a:srgbClr val="99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92100AD2-1285-4383-8174-9B88B864E0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4838"/>
            <a:ext cx="5046663" cy="4184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/>
            </a:lvl1pPr>
          </a:lstStyle>
          <a:p>
            <a:fld id="{8CFC9322-5CB3-4BA2-B1E7-E339C1CC9E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2DEEDE1D-46C7-4235-809E-BEC1F73749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79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9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02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68648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073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16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0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1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935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782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96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609600"/>
            <a:ext cx="8001000" cy="28194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r>
              <a:rPr lang="en-US" altLang="en-US" sz="4200" smtClean="0">
                <a:ea typeface="ＭＳ Ｐゴシック" panose="020B0600070205080204" pitchFamily="34" charset="-128"/>
              </a:rPr>
              <a:t>Student Educational Loan Fund, Inc. (SELF)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endParaRPr lang="en-US" altLang="en-US" sz="4200" smtClean="0">
              <a:ea typeface="ＭＳ Ｐゴシック" panose="020B0600070205080204" pitchFamily="34" charset="-128"/>
            </a:endParaRPr>
          </a:p>
          <a:p>
            <a:pPr marL="914400" lvl="2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endParaRPr lang="en-US" altLang="en-US" sz="1500" i="1" smtClean="0">
              <a:ea typeface="ＭＳ Ｐゴシック" panose="020B0600070205080204" pitchFamily="34" charset="-128"/>
            </a:endParaRPr>
          </a:p>
        </p:txBody>
      </p:sp>
      <p:pic>
        <p:nvPicPr>
          <p:cNvPr id="3075" name="Picture 5" descr="C:\Documents and Settings\myest\Local Settings\Temporary Internet Files\Content.IE5\N7666DJ4\MPj0439461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5181600" cy="398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(Assume Proposed Fixed Loans Start) Risk Management Alternatives: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Do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nothing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Fixed for Floating Interest Rate Swap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 Interest Rate Cap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 Interest Rate Floor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altLang="en-US" sz="3200" smtClean="0">
                <a:ea typeface="ＭＳ Ｐゴシック" panose="020B0600070205080204" pitchFamily="34" charset="-128"/>
              </a:rPr>
              <a:t>Proposed Situation (Do Nothing)</a:t>
            </a:r>
            <a:endParaRPr lang="en-US" altLang="en-US" sz="2000" i="1" smtClean="0">
              <a:ea typeface="ＭＳ Ｐゴシック" panose="020B0600070205080204" pitchFamily="34" charset="-128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4343400" y="1600200"/>
            <a:ext cx="20574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SELF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4343400" y="4038600"/>
            <a:ext cx="2057400" cy="2286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Current Bank Lines of Credit</a:t>
            </a:r>
          </a:p>
          <a:p>
            <a:pPr algn="ctr" eaLnBrk="1" hangingPunct="1"/>
            <a:r>
              <a:rPr lang="en-US" altLang="en-US"/>
              <a:t>(Prime = 8.75% currently)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838200" y="1600200"/>
            <a:ext cx="26670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Student</a:t>
            </a:r>
          </a:p>
          <a:p>
            <a:pPr algn="ctr" eaLnBrk="1" hangingPunct="1"/>
            <a:r>
              <a:rPr lang="en-US" altLang="en-US"/>
              <a:t>Loans</a:t>
            </a:r>
          </a:p>
          <a:p>
            <a:pPr algn="ctr" eaLnBrk="1" hangingPunct="1"/>
            <a:r>
              <a:rPr lang="en-US" altLang="en-US"/>
              <a:t>Rate = Fixed</a:t>
            </a:r>
          </a:p>
        </p:txBody>
      </p:sp>
      <p:cxnSp>
        <p:nvCxnSpPr>
          <p:cNvPr id="15366" name="Straight Arrow Connector 6"/>
          <p:cNvCxnSpPr>
            <a:cxnSpLocks noChangeShapeType="1"/>
          </p:cNvCxnSpPr>
          <p:nvPr/>
        </p:nvCxnSpPr>
        <p:spPr bwMode="auto">
          <a:xfrm>
            <a:off x="3505200" y="2133600"/>
            <a:ext cx="838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7" name="Straight Arrow Connector 8"/>
          <p:cNvCxnSpPr>
            <a:cxnSpLocks noChangeShapeType="1"/>
          </p:cNvCxnSpPr>
          <p:nvPr/>
        </p:nvCxnSpPr>
        <p:spPr bwMode="auto">
          <a:xfrm rot="5400000">
            <a:off x="4267201" y="3276600"/>
            <a:ext cx="13716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8" name="TextBox 11"/>
          <p:cNvSpPr txBox="1">
            <a:spLocks noChangeArrowheads="1"/>
          </p:cNvSpPr>
          <p:nvPr/>
        </p:nvSpPr>
        <p:spPr bwMode="auto">
          <a:xfrm>
            <a:off x="5181600" y="3048000"/>
            <a:ext cx="1371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Pay Floating</a:t>
            </a:r>
          </a:p>
        </p:txBody>
      </p:sp>
      <p:sp>
        <p:nvSpPr>
          <p:cNvPr id="15369" name="TextBox 12"/>
          <p:cNvSpPr txBox="1">
            <a:spLocks noChangeArrowheads="1"/>
          </p:cNvSpPr>
          <p:nvPr/>
        </p:nvSpPr>
        <p:spPr bwMode="auto">
          <a:xfrm>
            <a:off x="3429000" y="1200150"/>
            <a:ext cx="1371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Receive Fixed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Consider a Swap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Notional Amount: $10 million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Maturity: 5 years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Payment Frequency: Monthly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SELF receives: 1-mo $U.S. LIBOR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SELF pays: 5.76% per annum</a:t>
            </a:r>
          </a:p>
          <a:p>
            <a:endParaRPr lang="en-US" altLang="en-US" smtClean="0">
              <a:ea typeface="ＭＳ Ｐゴシック" panose="020B0600070205080204" pitchFamily="34" charset="-128"/>
            </a:endParaRPr>
          </a:p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altLang="en-US" sz="3200" smtClean="0">
                <a:ea typeface="ＭＳ Ｐゴシック" panose="020B0600070205080204" pitchFamily="34" charset="-128"/>
              </a:rPr>
              <a:t>The Swap Mechanics </a:t>
            </a:r>
            <a:endParaRPr lang="en-US" altLang="en-US" sz="2000" i="1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2514600" y="1600200"/>
            <a:ext cx="20574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SELF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2514600" y="4038600"/>
            <a:ext cx="2057400" cy="2286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Current Bank Lines of Credit</a:t>
            </a:r>
          </a:p>
          <a:p>
            <a:pPr algn="ctr" eaLnBrk="1" hangingPunct="1"/>
            <a:r>
              <a:rPr lang="en-US" altLang="en-US"/>
              <a:t>(Prime = 8.75% currently)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457200" y="1600200"/>
            <a:ext cx="14478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Student</a:t>
            </a:r>
          </a:p>
          <a:p>
            <a:pPr algn="ctr" eaLnBrk="1" hangingPunct="1"/>
            <a:r>
              <a:rPr lang="en-US" altLang="en-US"/>
              <a:t>Loans</a:t>
            </a:r>
          </a:p>
          <a:p>
            <a:pPr algn="ctr" eaLnBrk="1" hangingPunct="1"/>
            <a:endParaRPr lang="en-US" altLang="en-US"/>
          </a:p>
          <a:p>
            <a:pPr algn="ctr" eaLnBrk="1" hangingPunct="1"/>
            <a:r>
              <a:rPr lang="en-US" altLang="en-US"/>
              <a:t>Rate = </a:t>
            </a:r>
          </a:p>
          <a:p>
            <a:pPr algn="ctr" eaLnBrk="1" hangingPunct="1"/>
            <a:r>
              <a:rPr lang="en-US" altLang="en-US"/>
              <a:t>Fixed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7315200" y="1600200"/>
            <a:ext cx="1295400" cy="1219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SWAP </a:t>
            </a:r>
          </a:p>
          <a:p>
            <a:pPr algn="ctr" eaLnBrk="1" hangingPunct="1"/>
            <a:r>
              <a:rPr lang="en-US" altLang="en-US"/>
              <a:t>Bank</a:t>
            </a:r>
          </a:p>
        </p:txBody>
      </p:sp>
      <p:cxnSp>
        <p:nvCxnSpPr>
          <p:cNvPr id="17415" name="Straight Arrow Connector 7"/>
          <p:cNvCxnSpPr>
            <a:cxnSpLocks noChangeShapeType="1"/>
          </p:cNvCxnSpPr>
          <p:nvPr/>
        </p:nvCxnSpPr>
        <p:spPr bwMode="auto">
          <a:xfrm>
            <a:off x="1905000" y="2057400"/>
            <a:ext cx="533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1676400" y="1200150"/>
            <a:ext cx="1371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Receive Fixed</a:t>
            </a:r>
          </a:p>
        </p:txBody>
      </p:sp>
      <p:cxnSp>
        <p:nvCxnSpPr>
          <p:cNvPr id="17417" name="Straight Arrow Connector 9"/>
          <p:cNvCxnSpPr>
            <a:cxnSpLocks noChangeShapeType="1"/>
          </p:cNvCxnSpPr>
          <p:nvPr/>
        </p:nvCxnSpPr>
        <p:spPr bwMode="auto">
          <a:xfrm rot="5400000">
            <a:off x="2286794" y="3277394"/>
            <a:ext cx="1371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8" name="TextBox 10"/>
          <p:cNvSpPr txBox="1">
            <a:spLocks noChangeArrowheads="1"/>
          </p:cNvSpPr>
          <p:nvPr/>
        </p:nvSpPr>
        <p:spPr bwMode="auto">
          <a:xfrm>
            <a:off x="2971800" y="3048000"/>
            <a:ext cx="20574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Pay Floating PRIME</a:t>
            </a:r>
          </a:p>
        </p:txBody>
      </p:sp>
      <p:cxnSp>
        <p:nvCxnSpPr>
          <p:cNvPr id="17419" name="Straight Arrow Connector 14"/>
          <p:cNvCxnSpPr>
            <a:cxnSpLocks noChangeShapeType="1"/>
          </p:cNvCxnSpPr>
          <p:nvPr/>
        </p:nvCxnSpPr>
        <p:spPr bwMode="auto">
          <a:xfrm rot="10800000">
            <a:off x="4648200" y="1828800"/>
            <a:ext cx="2667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0" name="Straight Arrow Connector 16"/>
          <p:cNvCxnSpPr>
            <a:cxnSpLocks noChangeShapeType="1"/>
          </p:cNvCxnSpPr>
          <p:nvPr/>
        </p:nvCxnSpPr>
        <p:spPr bwMode="auto">
          <a:xfrm>
            <a:off x="4572000" y="2286000"/>
            <a:ext cx="2667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1" name="TextBox 17"/>
          <p:cNvSpPr txBox="1">
            <a:spLocks noChangeArrowheads="1"/>
          </p:cNvSpPr>
          <p:nvPr/>
        </p:nvSpPr>
        <p:spPr bwMode="auto">
          <a:xfrm>
            <a:off x="4724400" y="2286000"/>
            <a:ext cx="2514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Swap: Pay Fixed 5.76%</a:t>
            </a:r>
          </a:p>
        </p:txBody>
      </p:sp>
      <p:sp>
        <p:nvSpPr>
          <p:cNvPr id="17422" name="TextBox 18"/>
          <p:cNvSpPr txBox="1">
            <a:spLocks noChangeArrowheads="1"/>
          </p:cNvSpPr>
          <p:nvPr/>
        </p:nvSpPr>
        <p:spPr bwMode="auto">
          <a:xfrm>
            <a:off x="4648200" y="1447800"/>
            <a:ext cx="2743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Swap: Receive Floating LIBOR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Basis Swap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Notional Amount: $10 million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Maturity: 5 years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Payment Frequency: Monthly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SELF pays: 1-mo $U.S. LIBOR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SELF receives: Prime – 2.80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%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Note that this forecasts Prime to be 2.8%&gt; LIBOR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Prime is currently 2.93%&gt; LIBOR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Problem Solved:  LIBOR vs. PRIME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 txBox="1">
            <a:spLocks noChangeArrowheads="1"/>
          </p:cNvSpPr>
          <p:nvPr/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200">
                <a:solidFill>
                  <a:schemeClr val="tx2"/>
                </a:solidFill>
                <a:latin typeface="Book Antiqua" panose="02040602050305030304" pitchFamily="18" charset="0"/>
              </a:rPr>
              <a:t>The Swap Mechanics: Basis Swap </a:t>
            </a:r>
            <a:endParaRPr lang="en-US" altLang="en-US" sz="2000" i="1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2514600" y="1600200"/>
            <a:ext cx="20574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SELF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2514600" y="4038600"/>
            <a:ext cx="2057400" cy="2286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Current Bank Lines of Credit</a:t>
            </a:r>
          </a:p>
          <a:p>
            <a:pPr algn="ctr" eaLnBrk="1" hangingPunct="1"/>
            <a:r>
              <a:rPr lang="en-US" altLang="en-US"/>
              <a:t>(Prime = 8.75% currently)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457200" y="1600200"/>
            <a:ext cx="14478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Student</a:t>
            </a:r>
          </a:p>
          <a:p>
            <a:pPr algn="ctr" eaLnBrk="1" hangingPunct="1"/>
            <a:r>
              <a:rPr lang="en-US" altLang="en-US"/>
              <a:t>Loans</a:t>
            </a:r>
          </a:p>
          <a:p>
            <a:pPr algn="ctr" eaLnBrk="1" hangingPunct="1"/>
            <a:endParaRPr lang="en-US" altLang="en-US"/>
          </a:p>
          <a:p>
            <a:pPr algn="ctr" eaLnBrk="1" hangingPunct="1"/>
            <a:r>
              <a:rPr lang="en-US" altLang="en-US"/>
              <a:t>Rate = </a:t>
            </a:r>
          </a:p>
          <a:p>
            <a:pPr algn="ctr" eaLnBrk="1" hangingPunct="1"/>
            <a:r>
              <a:rPr lang="en-US" altLang="en-US"/>
              <a:t>Fixed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7315200" y="1600200"/>
            <a:ext cx="1295400" cy="1219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SWAP </a:t>
            </a:r>
          </a:p>
          <a:p>
            <a:pPr algn="ctr" eaLnBrk="1" hangingPunct="1"/>
            <a:r>
              <a:rPr lang="en-US" altLang="en-US"/>
              <a:t>Bank</a:t>
            </a:r>
          </a:p>
        </p:txBody>
      </p:sp>
      <p:cxnSp>
        <p:nvCxnSpPr>
          <p:cNvPr id="19463" name="Straight Arrow Connector 12"/>
          <p:cNvCxnSpPr>
            <a:cxnSpLocks noChangeShapeType="1"/>
          </p:cNvCxnSpPr>
          <p:nvPr/>
        </p:nvCxnSpPr>
        <p:spPr bwMode="auto">
          <a:xfrm>
            <a:off x="1905000" y="2057400"/>
            <a:ext cx="533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4" name="TextBox 13"/>
          <p:cNvSpPr txBox="1">
            <a:spLocks noChangeArrowheads="1"/>
          </p:cNvSpPr>
          <p:nvPr/>
        </p:nvSpPr>
        <p:spPr bwMode="auto">
          <a:xfrm>
            <a:off x="1676400" y="1200150"/>
            <a:ext cx="1371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Receive Fixed</a:t>
            </a:r>
          </a:p>
        </p:txBody>
      </p:sp>
      <p:cxnSp>
        <p:nvCxnSpPr>
          <p:cNvPr id="19465" name="Straight Arrow Connector 14"/>
          <p:cNvCxnSpPr>
            <a:cxnSpLocks noChangeShapeType="1"/>
          </p:cNvCxnSpPr>
          <p:nvPr/>
        </p:nvCxnSpPr>
        <p:spPr bwMode="auto">
          <a:xfrm rot="5400000">
            <a:off x="2286794" y="3277394"/>
            <a:ext cx="1371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6" name="TextBox 15"/>
          <p:cNvSpPr txBox="1">
            <a:spLocks noChangeArrowheads="1"/>
          </p:cNvSpPr>
          <p:nvPr/>
        </p:nvSpPr>
        <p:spPr bwMode="auto">
          <a:xfrm>
            <a:off x="2971800" y="3048000"/>
            <a:ext cx="20574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Pay Floating PRIME</a:t>
            </a:r>
          </a:p>
        </p:txBody>
      </p:sp>
      <p:cxnSp>
        <p:nvCxnSpPr>
          <p:cNvPr id="19467" name="Straight Arrow Connector 16"/>
          <p:cNvCxnSpPr>
            <a:cxnSpLocks noChangeShapeType="1"/>
          </p:cNvCxnSpPr>
          <p:nvPr/>
        </p:nvCxnSpPr>
        <p:spPr bwMode="auto">
          <a:xfrm rot="10800000">
            <a:off x="4648200" y="1828800"/>
            <a:ext cx="2667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8" name="Straight Arrow Connector 17"/>
          <p:cNvCxnSpPr>
            <a:cxnSpLocks noChangeShapeType="1"/>
          </p:cNvCxnSpPr>
          <p:nvPr/>
        </p:nvCxnSpPr>
        <p:spPr bwMode="auto">
          <a:xfrm>
            <a:off x="4572000" y="2286000"/>
            <a:ext cx="2667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9" name="TextBox 18"/>
          <p:cNvSpPr txBox="1">
            <a:spLocks noChangeArrowheads="1"/>
          </p:cNvSpPr>
          <p:nvPr/>
        </p:nvSpPr>
        <p:spPr bwMode="auto">
          <a:xfrm>
            <a:off x="4724400" y="2286000"/>
            <a:ext cx="2514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Swap: Pay LIBOR</a:t>
            </a:r>
          </a:p>
        </p:txBody>
      </p:sp>
      <p:sp>
        <p:nvSpPr>
          <p:cNvPr id="19470" name="TextBox 19"/>
          <p:cNvSpPr txBox="1">
            <a:spLocks noChangeArrowheads="1"/>
          </p:cNvSpPr>
          <p:nvPr/>
        </p:nvSpPr>
        <p:spPr bwMode="auto">
          <a:xfrm>
            <a:off x="4648200" y="1447800"/>
            <a:ext cx="2743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Swap: Receive PRIME – 2.8%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486400" y="3962400"/>
          <a:ext cx="3048000" cy="18288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PRIME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Receive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(PRIME-2.8%)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+2.8%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200">
                <a:solidFill>
                  <a:schemeClr val="tx2"/>
                </a:solidFill>
                <a:latin typeface="Book Antiqua" panose="02040602050305030304" pitchFamily="18" charset="0"/>
              </a:rPr>
              <a:t>The Swap Mechanics: Basis Swap &amp; Regular Swap </a:t>
            </a:r>
            <a:endParaRPr lang="en-US" altLang="en-US" sz="2000" i="1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2514600" y="1600200"/>
            <a:ext cx="2057400" cy="990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SELF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2514600" y="4038600"/>
            <a:ext cx="2057400" cy="2286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Current Bank Lines of Credit</a:t>
            </a:r>
          </a:p>
          <a:p>
            <a:pPr algn="ctr" eaLnBrk="1" hangingPunct="1"/>
            <a:r>
              <a:rPr lang="en-US" altLang="en-US"/>
              <a:t>(Converted to LIBOR + 2.8%)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457200" y="1600200"/>
            <a:ext cx="14478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Student</a:t>
            </a:r>
          </a:p>
          <a:p>
            <a:pPr algn="ctr" eaLnBrk="1" hangingPunct="1"/>
            <a:r>
              <a:rPr lang="en-US" altLang="en-US"/>
              <a:t>Loans</a:t>
            </a:r>
          </a:p>
          <a:p>
            <a:pPr algn="ctr" eaLnBrk="1" hangingPunct="1"/>
            <a:endParaRPr lang="en-US" altLang="en-US"/>
          </a:p>
          <a:p>
            <a:pPr algn="ctr" eaLnBrk="1" hangingPunct="1"/>
            <a:r>
              <a:rPr lang="en-US" altLang="en-US"/>
              <a:t>Rate = </a:t>
            </a:r>
          </a:p>
          <a:p>
            <a:pPr algn="ctr" eaLnBrk="1" hangingPunct="1"/>
            <a:r>
              <a:rPr lang="en-US" altLang="en-US"/>
              <a:t>Fixed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7315200" y="1600200"/>
            <a:ext cx="1295400" cy="1219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SWAP </a:t>
            </a:r>
          </a:p>
          <a:p>
            <a:pPr algn="ctr" eaLnBrk="1" hangingPunct="1"/>
            <a:r>
              <a:rPr lang="en-US" altLang="en-US"/>
              <a:t>Bank</a:t>
            </a:r>
          </a:p>
        </p:txBody>
      </p:sp>
      <p:cxnSp>
        <p:nvCxnSpPr>
          <p:cNvPr id="20487" name="Straight Arrow Connector 13"/>
          <p:cNvCxnSpPr>
            <a:cxnSpLocks noChangeShapeType="1"/>
          </p:cNvCxnSpPr>
          <p:nvPr/>
        </p:nvCxnSpPr>
        <p:spPr bwMode="auto">
          <a:xfrm>
            <a:off x="1905000" y="2057400"/>
            <a:ext cx="533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8" name="TextBox 14"/>
          <p:cNvSpPr txBox="1">
            <a:spLocks noChangeArrowheads="1"/>
          </p:cNvSpPr>
          <p:nvPr/>
        </p:nvSpPr>
        <p:spPr bwMode="auto">
          <a:xfrm>
            <a:off x="1676400" y="1200150"/>
            <a:ext cx="1371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Receive Fixed</a:t>
            </a:r>
          </a:p>
        </p:txBody>
      </p:sp>
      <p:cxnSp>
        <p:nvCxnSpPr>
          <p:cNvPr id="20489" name="Straight Arrow Connector 15"/>
          <p:cNvCxnSpPr>
            <a:cxnSpLocks noChangeShapeType="1"/>
          </p:cNvCxnSpPr>
          <p:nvPr/>
        </p:nvCxnSpPr>
        <p:spPr bwMode="auto">
          <a:xfrm rot="5400000">
            <a:off x="2286794" y="3277394"/>
            <a:ext cx="1371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0" name="TextBox 16"/>
          <p:cNvSpPr txBox="1">
            <a:spLocks noChangeArrowheads="1"/>
          </p:cNvSpPr>
          <p:nvPr/>
        </p:nvSpPr>
        <p:spPr bwMode="auto">
          <a:xfrm>
            <a:off x="2971800" y="3048000"/>
            <a:ext cx="2057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Pay Floating LIBOR + 2.8%</a:t>
            </a:r>
          </a:p>
        </p:txBody>
      </p:sp>
      <p:cxnSp>
        <p:nvCxnSpPr>
          <p:cNvPr id="20491" name="Straight Arrow Connector 17"/>
          <p:cNvCxnSpPr>
            <a:cxnSpLocks noChangeShapeType="1"/>
          </p:cNvCxnSpPr>
          <p:nvPr/>
        </p:nvCxnSpPr>
        <p:spPr bwMode="auto">
          <a:xfrm rot="10800000">
            <a:off x="4648200" y="1828800"/>
            <a:ext cx="2667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2" name="Straight Arrow Connector 18"/>
          <p:cNvCxnSpPr>
            <a:cxnSpLocks noChangeShapeType="1"/>
          </p:cNvCxnSpPr>
          <p:nvPr/>
        </p:nvCxnSpPr>
        <p:spPr bwMode="auto">
          <a:xfrm>
            <a:off x="4572000" y="2286000"/>
            <a:ext cx="2667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3" name="TextBox 19"/>
          <p:cNvSpPr txBox="1">
            <a:spLocks noChangeArrowheads="1"/>
          </p:cNvSpPr>
          <p:nvPr/>
        </p:nvSpPr>
        <p:spPr bwMode="auto">
          <a:xfrm>
            <a:off x="4724400" y="2286000"/>
            <a:ext cx="2514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Swap: Pay Fixed 5.76%</a:t>
            </a:r>
          </a:p>
        </p:txBody>
      </p:sp>
      <p:sp>
        <p:nvSpPr>
          <p:cNvPr id="20494" name="TextBox 20"/>
          <p:cNvSpPr txBox="1">
            <a:spLocks noChangeArrowheads="1"/>
          </p:cNvSpPr>
          <p:nvPr/>
        </p:nvSpPr>
        <p:spPr bwMode="auto">
          <a:xfrm>
            <a:off x="4648200" y="1447800"/>
            <a:ext cx="2743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500"/>
              <a:t>Swap: Receive LIBOR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486400" y="3962400"/>
          <a:ext cx="3048000" cy="18288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+ 2.8%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5.76%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Receive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8.56%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Cost of the Swap</a:t>
            </a:r>
          </a:p>
        </p:txBody>
      </p:sp>
      <p:pic>
        <p:nvPicPr>
          <p:cNvPr id="2150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5625"/>
            <a:ext cx="8534400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71600" y="5785792"/>
            <a:ext cx="61722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How does the net cost of 8.56% compare?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Pre-payment Risk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Does the Swap solve the pre-payment risk problem?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No.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How is the pre-payment ability like an option? Who owns the pre-payment “option?”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Borrowers have a long call option to buy the loan back from SELF at par at any time.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When are borrowers likely to exercise this option?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When interest rates fall.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How can we reduce pre-payment risk? 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Could put in penalties, or have monthly floating payments (but probably contrary to goal of making students happy).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Pre-payment Risk Solution #1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Conduct the basis swap and interest rate swap to secure fixed rate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liabilities (a double swap!)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Buy a floor (the right to sell funds at a set interest rate).  This is like a long put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.</a:t>
            </a:r>
          </a:p>
          <a:p>
            <a:pPr lvl="1"/>
            <a:r>
              <a:rPr lang="en-US" altLang="en-US" sz="2000" dirty="0" smtClean="0">
                <a:ea typeface="ＭＳ Ｐゴシック" panose="020B0600070205080204" pitchFamily="34" charset="-128"/>
              </a:rPr>
              <a:t>It will be in the money if interest rates go down – which is when the students are most likely to refinance</a:t>
            </a: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What is SELF?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Tax-exempt, separately-incorporated but “related” unit of HBS.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Established in 1961 to fund loans to Harvard Business School (HSB) students.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The endowment of HBS needs to loan money. Selling the loans away helps free up money.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HBS indirectly backs SELF by investing in its capital and providing a “comfort letter.” 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Option Quotes given in Case:</a:t>
            </a:r>
          </a:p>
        </p:txBody>
      </p:sp>
      <p:pic>
        <p:nvPicPr>
          <p:cNvPr id="2662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549400"/>
            <a:ext cx="8737600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Pre-payment Risk Solution #2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Conduct the basis swap only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 (swap Prime for LIBOR) and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continue to borrow at floating rates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.</a:t>
            </a:r>
          </a:p>
          <a:p>
            <a:pPr lvl="1"/>
            <a:r>
              <a:rPr lang="en-US" altLang="en-US" sz="2000" dirty="0" smtClean="0">
                <a:ea typeface="ＭＳ Ｐゴシック" panose="020B0600070205080204" pitchFamily="34" charset="-128"/>
              </a:rPr>
              <a:t>Receive fixed payments from students</a:t>
            </a:r>
          </a:p>
          <a:p>
            <a:pPr lvl="1"/>
            <a:r>
              <a:rPr lang="en-US" altLang="en-US" sz="2000" dirty="0" smtClean="0">
                <a:ea typeface="ＭＳ Ｐゴシック" panose="020B0600070205080204" pitchFamily="34" charset="-128"/>
              </a:rPr>
              <a:t>Make payments at LIBOR (not Prime)</a:t>
            </a: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Buy a cap (the right to borrow funds at a set interest rate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 sz="2000" dirty="0" smtClean="0">
                <a:ea typeface="ＭＳ Ｐゴシック" panose="020B0600070205080204" pitchFamily="34" charset="-128"/>
              </a:rPr>
              <a:t>In the money if interest rates go up, so it protects the LIBOR payments SELF must make</a:t>
            </a:r>
          </a:p>
          <a:p>
            <a:pPr lvl="1"/>
            <a:r>
              <a:rPr lang="en-US" altLang="en-US" sz="2000" dirty="0" smtClean="0">
                <a:ea typeface="ＭＳ Ｐゴシック" panose="020B0600070205080204" pitchFamily="34" charset="-128"/>
              </a:rPr>
              <a:t>Pre-payment risk still exists, but is somewhat compensated for with lower payments SELF makes on its LIBOR loan</a:t>
            </a: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Option Quotes given in Case:</a:t>
            </a:r>
          </a:p>
        </p:txBody>
      </p:sp>
      <p:pic>
        <p:nvPicPr>
          <p:cNvPr id="2969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549400"/>
            <a:ext cx="8737600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Outcome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The SELF board decided to adopt the monthly-pay fixed-rate student loan structure in 1996.</a:t>
            </a:r>
          </a:p>
          <a:p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They decided to choose the last option we discussed:</a:t>
            </a:r>
          </a:p>
          <a:p>
            <a:pPr lvl="1"/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 smtClean="0">
                <a:ea typeface="ＭＳ Ｐゴシック" panose="020B0600070205080204" pitchFamily="34" charset="-128"/>
              </a:rPr>
              <a:t>They did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not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enter a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double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swap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. They decided to only do a basis swap – not a variable-for-fixed swap</a:t>
            </a: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 smtClean="0">
                <a:ea typeface="ＭＳ Ｐゴシック" panose="020B0600070205080204" pitchFamily="34" charset="-128"/>
              </a:rPr>
              <a:t>They solicited bids from banks for the basis swap and a 7% cap.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How does SELF currently operate?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They buy loans from HBS Student Loan Program (loans made to students at the start of each semester).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Loan rates are floating -- reset twice a year, late May and late November (based on SELF’s cost of capital over the prior 6-months).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Interest accrues while student in school, but no payments required until 6 months after graduation.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Set repayment schedule (max 5 years). Left a large balloon payment at end for large debtors. 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Example of Current Payment Schedule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8250238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What risks does SELF currently face?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altLang="en-US" sz="2200" smtClean="0">
                <a:ea typeface="ＭＳ Ｐゴシック" panose="020B0600070205080204" pitchFamily="34" charset="-128"/>
              </a:rPr>
              <a:t>Default Risk – Students may not be able to pay back loans in part or full. (Foreign students and students that have already tapped out other federal sources of loans).</a:t>
            </a: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Interest Rate Risk? (Minimal… interest rate on funding loans are floating and so are payments received from students – but what about the smoothing of their rates? Maybe a loss leader?).</a:t>
            </a: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Prepayment Risk – Students can pay back their loans early without any penalty. </a:t>
            </a: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Other Risk – Lack of available data from Holyoke (processing center outside SELF).</a:t>
            </a: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Do they have risk management techniques already in place?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They limit the borrowing to $25,000, provided their total MBA-related debt would not exceed $62,000 at graduation.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Their funding sources (liabilities) and student loans (assets) are both floating.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Credit check made, (but no co-applicant needed).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Must have gone through other sources of funding first (credit trail).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New Proposal (Why/What)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4495800"/>
          </a:xfrm>
        </p:spPr>
        <p:txBody>
          <a:bodyPr/>
          <a:lstStyle/>
          <a:p>
            <a:r>
              <a:rPr lang="en-US" altLang="en-US" sz="2200" smtClean="0">
                <a:ea typeface="ＭＳ Ｐゴシック" panose="020B0600070205080204" pitchFamily="34" charset="-128"/>
              </a:rPr>
              <a:t>Students unhappy with the repayment schedule.</a:t>
            </a: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Semi-annual with balloon payment is hard to manage.</a:t>
            </a: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Other financing for these students is difficult because other institutions can’t understand loan structure.</a:t>
            </a: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While not stated, students probably want the certainty of a locked in fixed rate. </a:t>
            </a: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New Proposal: Amortized monthly payments upon graduation with a fixed rate. (show calculations) </a:t>
            </a:r>
          </a:p>
          <a:p>
            <a:endParaRPr lang="en-US" altLang="en-US" sz="2200" smtClean="0">
              <a:ea typeface="ＭＳ Ｐゴシック" panose="020B0600070205080204" pitchFamily="34" charset="-128"/>
            </a:endParaRPr>
          </a:p>
          <a:p>
            <a:r>
              <a:rPr lang="en-US" altLang="en-US" sz="2200" smtClean="0">
                <a:ea typeface="ＭＳ Ｐゴシック" panose="020B0600070205080204" pitchFamily="34" charset="-128"/>
              </a:rPr>
              <a:t>Fixed rate determined upon graduation (so different graduates could have different rates based on year).</a:t>
            </a: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Amortization Calculations</a:t>
            </a:r>
          </a:p>
        </p:txBody>
      </p:sp>
      <p:pic>
        <p:nvPicPr>
          <p:cNvPr id="1126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8250238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3000" y="5562600"/>
            <a:ext cx="5867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PV = $21,494;   N = 5 x 12;   I = 9%/12;   CPT PMT:  $446.19 per month for 5 years.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Updated Risk Assessment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Default Risk? Perhaps lessened, as students pay monthly, which coincides with income. Perhaps SELF will detect payment problems earlier and address them with students.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Interest Rate Risk? – New Problem Caused (Service Management fixed, Financing Problem caused)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Prepayment Risk? (made worse!) With the fixed rates, if interest rates go down, students are more likely to refinance.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Other Risk? Still have Holyoke processing concerns.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trus">
  <a:themeElements>
    <a:clrScheme name="Citrus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Citrus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Citrus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Designs\Citrus.pot</Template>
  <TotalTime>48131</TotalTime>
  <Words>1180</Words>
  <Application>Microsoft Office PowerPoint</Application>
  <PresentationFormat>On-screen Show (4:3)</PresentationFormat>
  <Paragraphs>197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Times New Roman</vt:lpstr>
      <vt:lpstr>ＭＳ Ｐゴシック</vt:lpstr>
      <vt:lpstr>Arial</vt:lpstr>
      <vt:lpstr>Book Antiqua</vt:lpstr>
      <vt:lpstr>Wingdings</vt:lpstr>
      <vt:lpstr>Tahoma</vt:lpstr>
      <vt:lpstr>Citrus</vt:lpstr>
      <vt:lpstr>PowerPoint Presentation</vt:lpstr>
      <vt:lpstr>What is SELF?</vt:lpstr>
      <vt:lpstr>How does SELF currently operate?</vt:lpstr>
      <vt:lpstr>Example of Current Payment Schedule</vt:lpstr>
      <vt:lpstr>What risks does SELF currently face?</vt:lpstr>
      <vt:lpstr>Do they have risk management techniques already in place?</vt:lpstr>
      <vt:lpstr>The New Proposal (Why/What)</vt:lpstr>
      <vt:lpstr>Amortization Calculations</vt:lpstr>
      <vt:lpstr>Updated Risk Assessment</vt:lpstr>
      <vt:lpstr>(Assume Proposed Fixed Loans Start) Risk Management Alternatives:</vt:lpstr>
      <vt:lpstr>Proposed Situation (Do Nothing)</vt:lpstr>
      <vt:lpstr>Consider a Swap</vt:lpstr>
      <vt:lpstr>The Swap Mechanics </vt:lpstr>
      <vt:lpstr>Basis Swap</vt:lpstr>
      <vt:lpstr>PowerPoint Presentation</vt:lpstr>
      <vt:lpstr>PowerPoint Presentation</vt:lpstr>
      <vt:lpstr>Cost of the Swap</vt:lpstr>
      <vt:lpstr>Pre-payment Risk</vt:lpstr>
      <vt:lpstr>Pre-payment Risk Solution #1</vt:lpstr>
      <vt:lpstr>Option Quotes given in Case:</vt:lpstr>
      <vt:lpstr>Pre-payment Risk Solution #2</vt:lpstr>
      <vt:lpstr>Option Quotes given in Case:</vt:lpstr>
      <vt:lpstr>Outcome</vt:lpstr>
    </vt:vector>
  </TitlesOfParts>
  <Company>tualne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455_O1 Financial Markets  Prof. Suman Banerjee Fall 1999</dc:title>
  <dc:creator>Suman Banerje</dc:creator>
  <cp:lastModifiedBy>wreese</cp:lastModifiedBy>
  <cp:revision>279</cp:revision>
  <cp:lastPrinted>2009-02-27T02:51:20Z</cp:lastPrinted>
  <dcterms:created xsi:type="dcterms:W3CDTF">2009-02-27T00:54:08Z</dcterms:created>
  <dcterms:modified xsi:type="dcterms:W3CDTF">2017-04-17T18:46:47Z</dcterms:modified>
</cp:coreProperties>
</file>