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424" r:id="rId2"/>
    <p:sldId id="425" r:id="rId3"/>
    <p:sldId id="426" r:id="rId4"/>
    <p:sldId id="428" r:id="rId5"/>
    <p:sldId id="427" r:id="rId6"/>
    <p:sldId id="429" r:id="rId7"/>
    <p:sldId id="431" r:id="rId8"/>
    <p:sldId id="433" r:id="rId9"/>
    <p:sldId id="432" r:id="rId10"/>
    <p:sldId id="434" r:id="rId11"/>
    <p:sldId id="435" r:id="rId12"/>
    <p:sldId id="436" r:id="rId13"/>
    <p:sldId id="438" r:id="rId14"/>
    <p:sldId id="439" r:id="rId15"/>
    <p:sldId id="440" r:id="rId16"/>
    <p:sldId id="441" r:id="rId17"/>
    <p:sldId id="442" r:id="rId18"/>
    <p:sldId id="443" r:id="rId19"/>
    <p:sldId id="444" r:id="rId20"/>
    <p:sldId id="445" r:id="rId21"/>
    <p:sldId id="446" r:id="rId22"/>
    <p:sldId id="447" r:id="rId23"/>
    <p:sldId id="448" r:id="rId24"/>
    <p:sldId id="449" r:id="rId25"/>
    <p:sldId id="450" r:id="rId26"/>
    <p:sldId id="453" r:id="rId27"/>
    <p:sldId id="454" r:id="rId28"/>
    <p:sldId id="455" r:id="rId29"/>
    <p:sldId id="456" r:id="rId30"/>
    <p:sldId id="457" r:id="rId31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FFFFCC"/>
    <a:srgbClr val="CCFFFF"/>
    <a:srgbClr val="FAF400"/>
    <a:srgbClr val="009900"/>
    <a:srgbClr val="99FF99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4AC108BE-1B9B-4AA4-9442-FB188C3F0C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4838"/>
            <a:ext cx="5046663" cy="4184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/>
            </a:lvl1pPr>
          </a:lstStyle>
          <a:p>
            <a:fld id="{A1A811F8-24DF-4097-A5D2-CBE9BEBD1E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A0B6995D-0619-4D60-AE8D-04A6738AA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54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88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5968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6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632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6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5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742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832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63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breesefine7110.tulane.edu/am-i-diversifie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Documents and Settings\myest\Local Settings\Temporary Internet Files\Content.IE5\N7666DJ4\MPj0382674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98600"/>
            <a:ext cx="388620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09600"/>
            <a:ext cx="6096000" cy="2819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r>
              <a:rPr lang="en-US" altLang="en-US" sz="4200" smtClean="0">
                <a:ea typeface="ＭＳ Ｐゴシック" panose="020B0600070205080204" pitchFamily="34" charset="-128"/>
              </a:rPr>
              <a:t>Introduction to Corporate Risk  Management</a:t>
            </a:r>
          </a:p>
          <a:p>
            <a:pPr marL="914400" lvl="2" indent="0" eaLnBrk="1" hangingPunct="1">
              <a:lnSpc>
                <a:spcPct val="90000"/>
              </a:lnSpc>
              <a:tabLst>
                <a:tab pos="688975" algn="l"/>
              </a:tabLst>
            </a:pPr>
            <a:endParaRPr lang="en-US" altLang="en-US" sz="1500" i="1" smtClean="0">
              <a:ea typeface="ＭＳ Ｐゴシック" panose="020B0600070205080204" pitchFamily="34" charset="-128"/>
            </a:endParaRPr>
          </a:p>
          <a:p>
            <a:pPr marL="914400" lvl="2" indent="0" eaLnBrk="1" hangingPunct="1">
              <a:lnSpc>
                <a:spcPct val="90000"/>
              </a:lnSpc>
              <a:tabLst>
                <a:tab pos="688975" algn="l"/>
              </a:tabLst>
            </a:pPr>
            <a:endParaRPr lang="en-US" altLang="en-US" sz="3000" i="1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WAVE’s change in cash flow (without hedging)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744663"/>
          <a:ext cx="8153400" cy="3621087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8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601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Total CF Value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R&amp;D Investment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Discounted CF Projection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NPV Projection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17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Weakens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72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Stable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6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Strengthens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$160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$60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323" name="TextBox 3"/>
          <p:cNvSpPr txBox="1">
            <a:spLocks noChangeArrowheads="1"/>
          </p:cNvSpPr>
          <p:nvPr/>
        </p:nvSpPr>
        <p:spPr bwMode="auto">
          <a:xfrm>
            <a:off x="914400" y="58674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Suppose that WAVE isn’t easily able to use external financing to fund the R&amp;D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WAVE’s Hedging Decision: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Suppose WAVE calls its bankers and asks for them to trade in WAVE’s name so that WAVE is 100% insulated from foreign exchange risk.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No matter what the dollar does, the Total CF Value will be $200 ($50 from U.S. and $150 from non-U.S.)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WAVE’s change in cash flow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(with hedging)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744663"/>
          <a:ext cx="8153400" cy="3621087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8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601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Total CF Value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R&amp;D Investment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Discounted CF Projection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NPV Projection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17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Weakens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72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Stable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6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Strengthens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71" name="TextBox 3"/>
          <p:cNvSpPr txBox="1">
            <a:spLocks noChangeArrowheads="1"/>
          </p:cNvSpPr>
          <p:nvPr/>
        </p:nvSpPr>
        <p:spPr bwMode="auto">
          <a:xfrm>
            <a:off x="914400" y="58674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Suppose that WAVE isn’t  easily able to use external financing to fund the R&amp;D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NPV Increase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NPV (hedging)		–	NPV (no hedging)	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		90			–		80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				$10 increase!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anose="020B0600070205080204" pitchFamily="34" charset="-128"/>
              </a:rPr>
              <a:t>Possible Source of Value #2:</a:t>
            </a:r>
            <a:r>
              <a:rPr lang="en-US" altLang="en-US" smtClean="0"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Reduction in Taxes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Suppose that WAVE faced the following </a:t>
            </a:r>
            <a:r>
              <a:rPr lang="en-US" altLang="en-US" b="1" i="1" u="sng" smtClean="0">
                <a:ea typeface="ＭＳ Ｐゴシック" panose="020B0600070205080204" pitchFamily="34" charset="-128"/>
              </a:rPr>
              <a:t>progressive</a:t>
            </a:r>
            <a:r>
              <a:rPr lang="en-US" altLang="en-US" smtClean="0">
                <a:ea typeface="ＭＳ Ｐゴシック" panose="020B0600070205080204" pitchFamily="34" charset="-128"/>
              </a:rPr>
              <a:t> tax scale (in the U.S. after a certain level, corporate taxes are at a flat rate, but smaller firms could find value here).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If cash flow is $100, pay $10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If cash flow is $200, pay $22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If cash flow is $300, pay $40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Difference in Taxation with and without Hedging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endParaRPr lang="en-US" altLang="en-US" sz="300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216150"/>
          <a:ext cx="8153400" cy="3529013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Cash Flow Without Hedge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Taxes Without Hedging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Cash Flow With Hedge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Taxes With Hedging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0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Weakens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Stable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01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Strengthens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Other Possible Sources of Value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Lower risk of Bankruptcy (distress costs)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Firm gains the PV of bankruptcy costs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Reduce Agency Costs between equity and debt holders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Stockholders rejecting positive NPV projects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Stockholders taking on riskier projects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“When” should a firm hedge?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Let’s consider several situations in which the </a:t>
            </a:r>
            <a:r>
              <a:rPr lang="en-US" altLang="en-US" i="1" u="sng" smtClean="0">
                <a:ea typeface="ＭＳ Ｐゴシック" panose="020B0600070205080204" pitchFamily="34" charset="-128"/>
              </a:rPr>
              <a:t>level</a:t>
            </a:r>
            <a:r>
              <a:rPr lang="en-US" altLang="en-US" smtClean="0">
                <a:ea typeface="ＭＳ Ｐゴシック" panose="020B0600070205080204" pitchFamily="34" charset="-128"/>
              </a:rPr>
              <a:t> of necessary hedging might be in question: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Demand for funds not constant.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Your competitors don’t hedge, why should you?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You are investing in “soft assets.”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Your firm has plenty of cash on hand for investments.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924800" cy="9144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Consider WAVE, Inc.’s need to hedge</a:t>
            </a:r>
          </a:p>
        </p:txBody>
      </p:sp>
      <p:cxnSp>
        <p:nvCxnSpPr>
          <p:cNvPr id="20483" name="Straight Connector 4"/>
          <p:cNvCxnSpPr>
            <a:cxnSpLocks noChangeShapeType="1"/>
          </p:cNvCxnSpPr>
          <p:nvPr/>
        </p:nvCxnSpPr>
        <p:spPr bwMode="auto">
          <a:xfrm rot="5400000">
            <a:off x="-915987" y="3429000"/>
            <a:ext cx="4116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4" name="Straight Connector 5"/>
          <p:cNvCxnSpPr>
            <a:cxnSpLocks noChangeShapeType="1"/>
          </p:cNvCxnSpPr>
          <p:nvPr/>
        </p:nvCxnSpPr>
        <p:spPr bwMode="auto">
          <a:xfrm rot="10800000">
            <a:off x="1155700" y="5472113"/>
            <a:ext cx="6616700" cy="14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5" name="Straight Connector 8"/>
          <p:cNvCxnSpPr>
            <a:cxnSpLocks noChangeShapeType="1"/>
          </p:cNvCxnSpPr>
          <p:nvPr/>
        </p:nvCxnSpPr>
        <p:spPr bwMode="auto">
          <a:xfrm rot="10800000">
            <a:off x="1158875" y="3505200"/>
            <a:ext cx="6616700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6" name="Straight Connector 9"/>
          <p:cNvCxnSpPr>
            <a:cxnSpLocks noChangeShapeType="1"/>
          </p:cNvCxnSpPr>
          <p:nvPr/>
        </p:nvCxnSpPr>
        <p:spPr bwMode="auto">
          <a:xfrm rot="10800000" flipV="1">
            <a:off x="1143000" y="1600200"/>
            <a:ext cx="662940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7" name="TextBox 14"/>
          <p:cNvSpPr txBox="1">
            <a:spLocks noChangeArrowheads="1"/>
          </p:cNvSpPr>
          <p:nvPr/>
        </p:nvSpPr>
        <p:spPr bwMode="auto">
          <a:xfrm>
            <a:off x="1187450" y="5600700"/>
            <a:ext cx="129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Appreciating Dollar</a:t>
            </a:r>
          </a:p>
          <a:p>
            <a:pPr eaLnBrk="1" hangingPunct="1"/>
            <a:r>
              <a:rPr lang="en-US" altLang="en-US" sz="1600"/>
              <a:t>(stronger)</a:t>
            </a:r>
          </a:p>
        </p:txBody>
      </p:sp>
      <p:sp>
        <p:nvSpPr>
          <p:cNvPr id="20488" name="TextBox 15"/>
          <p:cNvSpPr txBox="1">
            <a:spLocks noChangeArrowheads="1"/>
          </p:cNvSpPr>
          <p:nvPr/>
        </p:nvSpPr>
        <p:spPr bwMode="auto">
          <a:xfrm>
            <a:off x="6629400" y="5588000"/>
            <a:ext cx="129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600"/>
              <a:t>Depreciating Dollar</a:t>
            </a:r>
          </a:p>
          <a:p>
            <a:pPr algn="r" eaLnBrk="1" hangingPunct="1"/>
            <a:r>
              <a:rPr lang="en-US" altLang="en-US" sz="1600"/>
              <a:t>(weaker)</a:t>
            </a:r>
          </a:p>
        </p:txBody>
      </p:sp>
      <p:sp>
        <p:nvSpPr>
          <p:cNvPr id="20489" name="TextBox 16"/>
          <p:cNvSpPr txBox="1">
            <a:spLocks noChangeArrowheads="1"/>
          </p:cNvSpPr>
          <p:nvPr/>
        </p:nvSpPr>
        <p:spPr bwMode="auto">
          <a:xfrm>
            <a:off x="4219575" y="5610225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Stable</a:t>
            </a:r>
          </a:p>
          <a:p>
            <a:pPr eaLnBrk="1" hangingPunct="1"/>
            <a:r>
              <a:rPr lang="en-US" altLang="en-US" sz="1600"/>
              <a:t>Dollar</a:t>
            </a:r>
          </a:p>
        </p:txBody>
      </p:sp>
      <p:cxnSp>
        <p:nvCxnSpPr>
          <p:cNvPr id="20490" name="Straight Arrow Connector 18"/>
          <p:cNvCxnSpPr>
            <a:cxnSpLocks noChangeShapeType="1"/>
          </p:cNvCxnSpPr>
          <p:nvPr/>
        </p:nvCxnSpPr>
        <p:spPr bwMode="auto">
          <a:xfrm rot="10800000">
            <a:off x="2667000" y="5867400"/>
            <a:ext cx="1371600" cy="158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1" name="Straight Arrow Connector 19"/>
          <p:cNvCxnSpPr>
            <a:cxnSpLocks noChangeShapeType="1"/>
          </p:cNvCxnSpPr>
          <p:nvPr/>
        </p:nvCxnSpPr>
        <p:spPr bwMode="auto">
          <a:xfrm>
            <a:off x="5029200" y="5867400"/>
            <a:ext cx="1524000" cy="158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2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078832" y="4472781"/>
            <a:ext cx="565150" cy="1587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3" name="Straight Arrow Connector 25"/>
          <p:cNvCxnSpPr>
            <a:cxnSpLocks noChangeShapeType="1"/>
          </p:cNvCxnSpPr>
          <p:nvPr/>
        </p:nvCxnSpPr>
        <p:spPr bwMode="auto">
          <a:xfrm rot="16200000" flipH="1">
            <a:off x="6401594" y="2513806"/>
            <a:ext cx="609600" cy="158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4" name="TextBox 28"/>
          <p:cNvSpPr txBox="1">
            <a:spLocks noChangeArrowheads="1"/>
          </p:cNvSpPr>
          <p:nvPr/>
        </p:nvSpPr>
        <p:spPr bwMode="auto">
          <a:xfrm>
            <a:off x="1905000" y="3700463"/>
            <a:ext cx="1295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Hedging</a:t>
            </a:r>
          </a:p>
        </p:txBody>
      </p:sp>
      <p:sp>
        <p:nvSpPr>
          <p:cNvPr id="20495" name="TextBox 29"/>
          <p:cNvSpPr txBox="1">
            <a:spLocks noChangeArrowheads="1"/>
          </p:cNvSpPr>
          <p:nvPr/>
        </p:nvSpPr>
        <p:spPr bwMode="auto">
          <a:xfrm>
            <a:off x="6019800" y="29718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/>
              <a:t>Hedging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3153360"/>
            <a:ext cx="990600" cy="58477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r>
              <a:rPr lang="en-US" sz="1600" dirty="0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Demand for Funds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48600" y="1295400"/>
            <a:ext cx="990600" cy="58477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sz="1600" dirty="0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Supply of Funds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How elastic is the demand for funds?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For WAVE, the demand for investment funds was constant (independent of any risk factors affecting cash flow).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That is, regardless of whether the dollar was weak or strong, R&amp;D funds were needed at a certain level to maximize firm value ($200).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Risk Management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539875"/>
          <a:ext cx="6858000" cy="4479925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38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WHAT?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What risks are we managing? What is exposed to these risks?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WHY?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Does Risk Management add value to the firm?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WHEN?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Should we try to hedge all risk in all situations?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HOW?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How to frame our risk management goals? What tools are useful?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Let’s change WAVE, Inc.’s industry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Suppose WAVE, Inc. is, instead, an oil company that explores for, pumps, and sells oil.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Headquarters: U.S.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Sales: About ¼ in U.S; ¾ in Germany &amp; Japan.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WAVE can forecast its sales volume very well.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What is WAVE’s main uncertainty?...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(Exposure to Currency Exchange Rates)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 if Demand for Funds is very sensitive to the “Risk” at hand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1905000"/>
          <a:ext cx="7239000" cy="4327526"/>
        </p:xfrm>
        <a:graphic>
          <a:graphicData uri="http://schemas.openxmlformats.org/drawingml/2006/table">
            <a:tbl>
              <a:tblPr/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6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Associated Cash Flows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Optimal R&amp;D Investment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6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Weakens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Stable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77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Strengthens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Should WAVE hedge fully?</a:t>
            </a:r>
          </a:p>
        </p:txBody>
      </p:sp>
      <p:cxnSp>
        <p:nvCxnSpPr>
          <p:cNvPr id="24579" name="Straight Connector 4"/>
          <p:cNvCxnSpPr>
            <a:cxnSpLocks noChangeShapeType="1"/>
          </p:cNvCxnSpPr>
          <p:nvPr/>
        </p:nvCxnSpPr>
        <p:spPr bwMode="auto">
          <a:xfrm rot="5400000">
            <a:off x="-915987" y="3429000"/>
            <a:ext cx="4116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0" name="Straight Connector 5"/>
          <p:cNvCxnSpPr>
            <a:cxnSpLocks noChangeShapeType="1"/>
          </p:cNvCxnSpPr>
          <p:nvPr/>
        </p:nvCxnSpPr>
        <p:spPr bwMode="auto">
          <a:xfrm rot="10800000">
            <a:off x="1155700" y="5472113"/>
            <a:ext cx="6616700" cy="14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1" name="Straight Connector 8"/>
          <p:cNvCxnSpPr>
            <a:cxnSpLocks noChangeShapeType="1"/>
          </p:cNvCxnSpPr>
          <p:nvPr/>
        </p:nvCxnSpPr>
        <p:spPr bwMode="auto">
          <a:xfrm rot="10800000" flipV="1">
            <a:off x="1143000" y="2438400"/>
            <a:ext cx="66294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2" name="Straight Connector 9"/>
          <p:cNvCxnSpPr>
            <a:cxnSpLocks noChangeShapeType="1"/>
          </p:cNvCxnSpPr>
          <p:nvPr/>
        </p:nvCxnSpPr>
        <p:spPr bwMode="auto">
          <a:xfrm rot="10800000" flipV="1">
            <a:off x="1143000" y="1600200"/>
            <a:ext cx="662940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3" name="TextBox 14"/>
          <p:cNvSpPr txBox="1">
            <a:spLocks noChangeArrowheads="1"/>
          </p:cNvSpPr>
          <p:nvPr/>
        </p:nvSpPr>
        <p:spPr bwMode="auto">
          <a:xfrm>
            <a:off x="1187450" y="5600700"/>
            <a:ext cx="129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Appreciating Dollar</a:t>
            </a:r>
          </a:p>
          <a:p>
            <a:pPr eaLnBrk="1" hangingPunct="1"/>
            <a:r>
              <a:rPr lang="en-US" altLang="en-US" sz="1600"/>
              <a:t>(stronger)</a:t>
            </a:r>
          </a:p>
        </p:txBody>
      </p:sp>
      <p:sp>
        <p:nvSpPr>
          <p:cNvPr id="24584" name="TextBox 15"/>
          <p:cNvSpPr txBox="1">
            <a:spLocks noChangeArrowheads="1"/>
          </p:cNvSpPr>
          <p:nvPr/>
        </p:nvSpPr>
        <p:spPr bwMode="auto">
          <a:xfrm>
            <a:off x="6629400" y="5588000"/>
            <a:ext cx="129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600"/>
              <a:t>Depreciating Dollar</a:t>
            </a:r>
          </a:p>
          <a:p>
            <a:pPr algn="r" eaLnBrk="1" hangingPunct="1"/>
            <a:r>
              <a:rPr lang="en-US" altLang="en-US" sz="1600"/>
              <a:t>(weaker)</a:t>
            </a:r>
          </a:p>
        </p:txBody>
      </p:sp>
      <p:sp>
        <p:nvSpPr>
          <p:cNvPr id="24585" name="TextBox 16"/>
          <p:cNvSpPr txBox="1">
            <a:spLocks noChangeArrowheads="1"/>
          </p:cNvSpPr>
          <p:nvPr/>
        </p:nvSpPr>
        <p:spPr bwMode="auto">
          <a:xfrm>
            <a:off x="4219575" y="5610225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Stable</a:t>
            </a:r>
          </a:p>
          <a:p>
            <a:pPr eaLnBrk="1" hangingPunct="1"/>
            <a:r>
              <a:rPr lang="en-US" altLang="en-US" sz="1600"/>
              <a:t>Dollar</a:t>
            </a:r>
          </a:p>
        </p:txBody>
      </p:sp>
      <p:cxnSp>
        <p:nvCxnSpPr>
          <p:cNvPr id="24586" name="Straight Arrow Connector 18"/>
          <p:cNvCxnSpPr>
            <a:cxnSpLocks noChangeShapeType="1"/>
          </p:cNvCxnSpPr>
          <p:nvPr/>
        </p:nvCxnSpPr>
        <p:spPr bwMode="auto">
          <a:xfrm rot="10800000">
            <a:off x="2667000" y="5867400"/>
            <a:ext cx="1371600" cy="158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7" name="Straight Arrow Connector 19"/>
          <p:cNvCxnSpPr>
            <a:cxnSpLocks noChangeShapeType="1"/>
          </p:cNvCxnSpPr>
          <p:nvPr/>
        </p:nvCxnSpPr>
        <p:spPr bwMode="auto">
          <a:xfrm>
            <a:off x="5029200" y="5867400"/>
            <a:ext cx="1524000" cy="158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8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193132" y="4587081"/>
            <a:ext cx="336550" cy="1587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9" name="Straight Arrow Connector 25"/>
          <p:cNvCxnSpPr>
            <a:cxnSpLocks noChangeShapeType="1"/>
          </p:cNvCxnSpPr>
          <p:nvPr/>
        </p:nvCxnSpPr>
        <p:spPr bwMode="auto">
          <a:xfrm rot="5400000">
            <a:off x="6515101" y="2400300"/>
            <a:ext cx="381000" cy="3175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0" name="TextBox 28"/>
          <p:cNvSpPr txBox="1">
            <a:spLocks noChangeArrowheads="1"/>
          </p:cNvSpPr>
          <p:nvPr/>
        </p:nvSpPr>
        <p:spPr bwMode="auto">
          <a:xfrm>
            <a:off x="1416050" y="4462463"/>
            <a:ext cx="1295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Hedging</a:t>
            </a:r>
          </a:p>
        </p:txBody>
      </p:sp>
      <p:sp>
        <p:nvSpPr>
          <p:cNvPr id="24591" name="TextBox 29"/>
          <p:cNvSpPr txBox="1">
            <a:spLocks noChangeArrowheads="1"/>
          </p:cNvSpPr>
          <p:nvPr/>
        </p:nvSpPr>
        <p:spPr bwMode="auto">
          <a:xfrm>
            <a:off x="6553200" y="2133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/>
              <a:t>Hedging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4343400"/>
            <a:ext cx="990600" cy="58477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r>
              <a:rPr lang="en-US" sz="1600" dirty="0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Demand for Funds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48600" y="1295400"/>
            <a:ext cx="990600" cy="58477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sz="1600" dirty="0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Supply of Funds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Result:  Less Hedging Needed!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For the oil company, WAVE, Inc., when the dollar weakens or strengthens, there is now a direct impact on the desirability of investing.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Less need (demand) for internal funds leads to less hedging needs for the firm.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Competitive Advantage?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Firms within cyclical industries often suffer and flourish together. 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Stable cash flows may allow a hedged firm to take advantage of new capital projects while competitors are suffering from a lack of cash flow.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Fixed vs. “Soft” asset Investment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Suppose you’re trying to borrow money from a bank (or the debt market) for “soft investments,” what challenges might this bring?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Hedging may allow a firm to have more stable cash flows so that they don’t need to go outside the firm to raise capital.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59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Options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Calls &amp; Puts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Caps / Floors / Collars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Interest Rate Options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Currency Options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59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Futures &amp; Forwards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Forward Contracts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Commodity Futures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Index Futures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Interest Rate Futures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Treasury Bond Futures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59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Swaps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Interest Rate Swaps</a:t>
            </a:r>
          </a:p>
          <a:p>
            <a:pPr eaLnBrk="1" hangingPunct="1">
              <a:lnSpc>
                <a:spcPct val="90000"/>
              </a:lnSpc>
            </a:pPr>
            <a:endParaRPr lang="en-US" altLang="en-US" sz="23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Basis Swaps</a:t>
            </a:r>
          </a:p>
          <a:p>
            <a:pPr eaLnBrk="1" hangingPunct="1">
              <a:lnSpc>
                <a:spcPct val="90000"/>
              </a:lnSpc>
            </a:pPr>
            <a:endParaRPr lang="en-US" altLang="en-US" sz="23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Currency Swaps</a:t>
            </a:r>
          </a:p>
          <a:p>
            <a:pPr eaLnBrk="1" hangingPunct="1">
              <a:lnSpc>
                <a:spcPct val="90000"/>
              </a:lnSpc>
            </a:pPr>
            <a:endParaRPr lang="en-US" altLang="en-US" sz="23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Equity Swaps</a:t>
            </a:r>
          </a:p>
          <a:p>
            <a:pPr eaLnBrk="1" hangingPunct="1">
              <a:lnSpc>
                <a:spcPct val="90000"/>
              </a:lnSpc>
            </a:pPr>
            <a:endParaRPr lang="en-US" altLang="en-US" sz="23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Credit Default Swaps</a:t>
            </a:r>
          </a:p>
          <a:p>
            <a:pPr eaLnBrk="1" hangingPunct="1">
              <a:lnSpc>
                <a:spcPct val="90000"/>
              </a:lnSpc>
            </a:pPr>
            <a:endParaRPr lang="en-US" altLang="en-US" sz="2300" dirty="0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assets are not perfectly correlated (Rho &lt; 1.00), the standard deviation of a portfolio of these assets will always be less than a weighted average of the standard deviations of the individual assets.</a:t>
            </a:r>
          </a:p>
          <a:p>
            <a:r>
              <a:rPr lang="en-US" dirty="0" smtClean="0"/>
              <a:t>Lower correlations result in a lower standard deviation for the 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“What” are some forms of 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Risk Management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Hedging (trying to eliminate both the upside and the downside variability)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Insurance (trying to protect against the downside while enjoying the upside)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Diversification (deploying assets in various areas to spread out the risk)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Diversified?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see the effect of diversification</a:t>
            </a:r>
            <a:r>
              <a:rPr lang="en-US" dirty="0"/>
              <a:t>, go to </a:t>
            </a:r>
            <a:r>
              <a:rPr lang="en-US" dirty="0">
                <a:hlinkClick r:id="rId2"/>
              </a:rPr>
              <a:t>https://breesefine7110.tulane.edu/am-i-diversified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and download the spreadsheet that Prof. Russ Robins and I created</a:t>
            </a:r>
          </a:p>
          <a:p>
            <a:r>
              <a:rPr lang="en-US" dirty="0" smtClean="0"/>
              <a:t>These will all be equally-weighted portfolios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90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“What” are some common risks that Corporations face?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Commodity Price Risk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Interest Rate Risk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Exchange Rate Risk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A/R Collections Risk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Demand Fluctuation Risk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Labor Risk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Etc.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“What” can Corporate Risk Management protect?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Earnings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Return on Equity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Equity Price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Portfolio of Assets held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Cash Flows are perhaps most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“Why” use Risk Management 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Does it add Value?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Think back to Miller and Modigliani (they would argue that it doesn’t)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But in a non-perfect world, others say that it does add value! (But it can also reduce value if not used properly)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anose="020B0600070205080204" pitchFamily="34" charset="-128"/>
              </a:rPr>
              <a:t>Possible Source of Value #1:</a:t>
            </a:r>
            <a:r>
              <a:rPr lang="en-US" altLang="en-US" smtClean="0"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Protecting CFs for Investment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Suppose WAVE, Inc. is a typical pharmaceutical firm (lots of R&amp;D!)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Headquarters: U.S.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Sales: About ¼ in U.S; ¾ in Germany &amp; Japan.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WAVE can forecast its sales volume very well.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What is WAVE’s main uncertainty?...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(Exposure to Currency Exchange Rates)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WAVE’s Cash Flow Forecast: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(in dollars)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073275"/>
          <a:ext cx="7467600" cy="3513138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33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U.S. CF Value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Non-U.S. CF Value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Total CF Value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3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Weakens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$50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$250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47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Stable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$50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$150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93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Dollar Strengthens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$50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$50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70" name="TextBox 3"/>
          <p:cNvSpPr txBox="1">
            <a:spLocks noChangeArrowheads="1"/>
          </p:cNvSpPr>
          <p:nvPr/>
        </p:nvSpPr>
        <p:spPr bwMode="auto">
          <a:xfrm>
            <a:off x="914400" y="58674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Assume that the Dollar is equally-likely to weaken, strengthen or remain stable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WAVE’s analysis on NPV, given various investment levels in R&amp;D: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073275"/>
          <a:ext cx="6553200" cy="3941763"/>
        </p:xfrm>
        <a:graphic>
          <a:graphicData uri="http://schemas.openxmlformats.org/drawingml/2006/table">
            <a:tbl>
              <a:tblPr/>
              <a:tblGrid>
                <a:gridCol w="218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463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R&amp;D Investment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Discounted Future Cash Flows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Present Value (NPV)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16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(million)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$160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$60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80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$290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5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$360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$60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trus">
  <a:themeElements>
    <a:clrScheme name="Citrus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Citru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itrus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Designs\Citrus.pot</Template>
  <TotalTime>47051</TotalTime>
  <Words>1272</Words>
  <Application>Microsoft Office PowerPoint</Application>
  <PresentationFormat>On-screen Show (4:3)</PresentationFormat>
  <Paragraphs>260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ＭＳ Ｐゴシック</vt:lpstr>
      <vt:lpstr>Book Antiqua</vt:lpstr>
      <vt:lpstr>Tahoma</vt:lpstr>
      <vt:lpstr>Times New Roman</vt:lpstr>
      <vt:lpstr>Wingdings</vt:lpstr>
      <vt:lpstr>Citrus</vt:lpstr>
      <vt:lpstr>PowerPoint Presentation</vt:lpstr>
      <vt:lpstr>Risk Management </vt:lpstr>
      <vt:lpstr>“What” are some forms of  Risk Management</vt:lpstr>
      <vt:lpstr>“What” are some common risks that Corporations face?</vt:lpstr>
      <vt:lpstr>“What” can Corporate Risk Management protect?</vt:lpstr>
      <vt:lpstr>“Why” use Risk Management ?</vt:lpstr>
      <vt:lpstr>Possible Source of Value #1: Protecting CFs for Investment</vt:lpstr>
      <vt:lpstr>WAVE’s Cash Flow Forecast: (in dollars)</vt:lpstr>
      <vt:lpstr>WAVE’s analysis on NPV, given various investment levels in R&amp;D:</vt:lpstr>
      <vt:lpstr>WAVE’s change in cash flow (without hedging)</vt:lpstr>
      <vt:lpstr>WAVE’s Hedging Decision:</vt:lpstr>
      <vt:lpstr>WAVE’s change in cash flow (with hedging)</vt:lpstr>
      <vt:lpstr>NPV Increase</vt:lpstr>
      <vt:lpstr>Possible Source of Value #2: Reduction in Taxes</vt:lpstr>
      <vt:lpstr>Difference in Taxation with and without Hedging </vt:lpstr>
      <vt:lpstr>Other Possible Sources of Value</vt:lpstr>
      <vt:lpstr>“When” should a firm hedge?</vt:lpstr>
      <vt:lpstr>Consider WAVE, Inc.’s need to hedge</vt:lpstr>
      <vt:lpstr>How elastic is the demand for funds?</vt:lpstr>
      <vt:lpstr>Let’s change WAVE, Inc.’s industry</vt:lpstr>
      <vt:lpstr>What if Demand for Funds is very sensitive to the “Risk” at hand</vt:lpstr>
      <vt:lpstr>Should WAVE hedge fully?</vt:lpstr>
      <vt:lpstr>Result:  Less Hedging Needed!</vt:lpstr>
      <vt:lpstr>Competitive Advantage?</vt:lpstr>
      <vt:lpstr>Fixed vs. “Soft” asset Investment</vt:lpstr>
      <vt:lpstr>Options</vt:lpstr>
      <vt:lpstr>Futures &amp; Forwards</vt:lpstr>
      <vt:lpstr>Swaps</vt:lpstr>
      <vt:lpstr>Basic Diversification</vt:lpstr>
      <vt:lpstr>Am I Diversified?</vt:lpstr>
    </vt:vector>
  </TitlesOfParts>
  <Company>tualne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455_O1 Financial Markets  Prof. Suman Banerjee Fall 1999</dc:title>
  <dc:creator>Suman Banerje</dc:creator>
  <cp:lastModifiedBy>wreese</cp:lastModifiedBy>
  <cp:revision>206</cp:revision>
  <cp:lastPrinted>2008-11-11T06:10:39Z</cp:lastPrinted>
  <dcterms:created xsi:type="dcterms:W3CDTF">2009-02-13T05:47:44Z</dcterms:created>
  <dcterms:modified xsi:type="dcterms:W3CDTF">2017-04-13T20:41:02Z</dcterms:modified>
</cp:coreProperties>
</file>