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4"/>
  </p:notesMasterIdLst>
  <p:handoutMasterIdLst>
    <p:handoutMasterId r:id="rId35"/>
  </p:handoutMasterIdLst>
  <p:sldIdLst>
    <p:sldId id="424" r:id="rId2"/>
    <p:sldId id="512" r:id="rId3"/>
    <p:sldId id="488" r:id="rId4"/>
    <p:sldId id="489" r:id="rId5"/>
    <p:sldId id="490" r:id="rId6"/>
    <p:sldId id="491" r:id="rId7"/>
    <p:sldId id="492" r:id="rId8"/>
    <p:sldId id="493" r:id="rId9"/>
    <p:sldId id="494" r:id="rId10"/>
    <p:sldId id="496" r:id="rId11"/>
    <p:sldId id="497" r:id="rId12"/>
    <p:sldId id="498" r:id="rId13"/>
    <p:sldId id="499" r:id="rId14"/>
    <p:sldId id="500" r:id="rId15"/>
    <p:sldId id="501" r:id="rId16"/>
    <p:sldId id="502" r:id="rId17"/>
    <p:sldId id="503" r:id="rId18"/>
    <p:sldId id="504" r:id="rId19"/>
    <p:sldId id="505" r:id="rId20"/>
    <p:sldId id="506" r:id="rId21"/>
    <p:sldId id="507" r:id="rId22"/>
    <p:sldId id="508" r:id="rId23"/>
    <p:sldId id="509" r:id="rId24"/>
    <p:sldId id="510" r:id="rId25"/>
    <p:sldId id="511" r:id="rId26"/>
    <p:sldId id="513" r:id="rId27"/>
    <p:sldId id="514" r:id="rId28"/>
    <p:sldId id="516" r:id="rId29"/>
    <p:sldId id="517" r:id="rId30"/>
    <p:sldId id="518" r:id="rId31"/>
    <p:sldId id="519" r:id="rId32"/>
    <p:sldId id="520" r:id="rId33"/>
  </p:sldIdLst>
  <p:sldSz cx="9144000" cy="6858000" type="screen4x3"/>
  <p:notesSz cx="7096125" cy="93821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FFFFCC"/>
    <a:srgbClr val="CCFFFF"/>
    <a:srgbClr val="FAF400"/>
    <a:srgbClr val="009900"/>
    <a:srgbClr val="99FF99"/>
    <a:srgbClr val="66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43" tIns="47071" rIns="94143" bIns="47071" numCol="1" anchor="t" anchorCtr="0" compatLnSpc="1">
            <a:prstTxWarp prst="textNoShape">
              <a:avLst/>
            </a:prstTxWarp>
          </a:bodyPr>
          <a:lstStyle>
            <a:lvl1pPr defTabSz="941388">
              <a:defRPr sz="1200">
                <a:latin typeface="Times New Roman" pitchFamily="-65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340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43" tIns="47071" rIns="94143" bIns="47071" numCol="1" anchor="t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latin typeface="Times New Roman" pitchFamily="-65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2225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43" tIns="47071" rIns="94143" bIns="47071" numCol="1" anchor="b" anchorCtr="0" compatLnSpc="1">
            <a:prstTxWarp prst="textNoShape">
              <a:avLst/>
            </a:prstTxWarp>
          </a:bodyPr>
          <a:lstStyle>
            <a:lvl1pPr defTabSz="941388">
              <a:defRPr sz="1200">
                <a:latin typeface="Times New Roman" pitchFamily="-65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912225"/>
            <a:ext cx="30734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43" tIns="47071" rIns="94143" bIns="47071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/>
            </a:lvl1pPr>
          </a:lstStyle>
          <a:p>
            <a:fld id="{0A183332-AEEF-434A-BF0A-ECD5C6A756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8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143" tIns="47071" rIns="94143" bIns="47071" numCol="1" anchor="t" anchorCtr="0" compatLnSpc="1">
            <a:prstTxWarp prst="textNoShape">
              <a:avLst/>
            </a:prstTxWarp>
          </a:bodyPr>
          <a:lstStyle>
            <a:lvl1pPr defTabSz="941388" eaLnBrk="0" hangingPunct="0">
              <a:defRPr sz="1200">
                <a:latin typeface="Times New Roman" pitchFamily="-65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3400" cy="468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143" tIns="47071" rIns="94143" bIns="47071" numCol="1" anchor="t" anchorCtr="0" compatLnSpc="1">
            <a:prstTxWarp prst="textNoShape">
              <a:avLst/>
            </a:prstTxWarp>
          </a:bodyPr>
          <a:lstStyle>
            <a:lvl1pPr algn="r" defTabSz="941388" eaLnBrk="0" hangingPunct="0">
              <a:defRPr sz="1200">
                <a:latin typeface="Times New Roman" pitchFamily="-65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703263"/>
            <a:ext cx="4691063" cy="3517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456113"/>
            <a:ext cx="5203825" cy="42227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143" tIns="47071" rIns="94143" bIns="47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2225"/>
            <a:ext cx="3076575" cy="469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143" tIns="47071" rIns="94143" bIns="47071" numCol="1" anchor="b" anchorCtr="0" compatLnSpc="1">
            <a:prstTxWarp prst="textNoShape">
              <a:avLst/>
            </a:prstTxWarp>
          </a:bodyPr>
          <a:lstStyle>
            <a:lvl1pPr defTabSz="941388" eaLnBrk="0" hangingPunct="0">
              <a:defRPr sz="1200">
                <a:latin typeface="Times New Roman" pitchFamily="-65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2225"/>
            <a:ext cx="3073400" cy="469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143" tIns="47071" rIns="94143" bIns="47071" numCol="1" anchor="b" anchorCtr="0" compatLnSpc="1">
            <a:prstTxWarp prst="textNoShape">
              <a:avLst/>
            </a:prstTxWarp>
          </a:bodyPr>
          <a:lstStyle>
            <a:lvl1pPr algn="r" defTabSz="941388" eaLnBrk="0" hangingPunct="0">
              <a:defRPr sz="1200"/>
            </a:lvl1pPr>
          </a:lstStyle>
          <a:p>
            <a:fld id="{556808F5-7B2E-48A3-91B6-2B41536050B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552C8A2-F00B-44A1-96B1-84AE2FE220AE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04850"/>
            <a:ext cx="4687887" cy="3516313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456113"/>
            <a:ext cx="5203825" cy="422116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D30E8F8-EB2C-4D96-898F-1E20E216426E}" type="slidenum">
              <a:rPr lang="en-US" altLang="en-US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04850"/>
            <a:ext cx="4687887" cy="3516313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456113"/>
            <a:ext cx="5203825" cy="422116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59AA7C2-F14C-4DC0-A43C-B78DA169EE94}" type="slidenum">
              <a:rPr lang="en-US" altLang="en-US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04850"/>
            <a:ext cx="4687887" cy="3516313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456113"/>
            <a:ext cx="5203825" cy="422116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285A7F1-E7C2-4ACD-9209-C57E69397A54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04850"/>
            <a:ext cx="4687887" cy="3516313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456113"/>
            <a:ext cx="5203825" cy="422116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1EF28E6-AF29-4568-98CA-77BC6CB55FFA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04850"/>
            <a:ext cx="4687887" cy="3516313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456113"/>
            <a:ext cx="5203825" cy="422116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2F0C814-5C90-425B-8E5F-C74EC9AA3767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04850"/>
            <a:ext cx="4687887" cy="3516313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456113"/>
            <a:ext cx="5203825" cy="422116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3E8E2F1-C5A8-44E3-A637-0D0630080ED0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04850"/>
            <a:ext cx="4687887" cy="3516313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456113"/>
            <a:ext cx="5203825" cy="422116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441019C-5BC0-4104-93EA-AF0176F0C122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04850"/>
            <a:ext cx="4687887" cy="3516313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456113"/>
            <a:ext cx="5203825" cy="422116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2BF91D8-FF58-47DB-9064-D55927AE1BD3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04850"/>
            <a:ext cx="4687887" cy="3516313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456113"/>
            <a:ext cx="5203825" cy="422116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8F7987C-917C-4136-BF32-87A6718CA8D5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04850"/>
            <a:ext cx="4687887" cy="3516313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456113"/>
            <a:ext cx="5203825" cy="422116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FFC8892-3EC5-436A-912F-ADAA0305D653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04850"/>
            <a:ext cx="4687887" cy="3516313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456113"/>
            <a:ext cx="5203825" cy="422116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8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79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038600"/>
            <a:ext cx="6400800" cy="1752600"/>
          </a:xfrm>
        </p:spPr>
        <p:txBody>
          <a:bodyPr/>
          <a:lstStyle>
            <a:lvl1pPr marL="0" indent="0" algn="ctr">
              <a:buFont typeface="Wingdings" pitchFamily="-11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-65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-65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anose="020B0604030504040204" pitchFamily="34" charset="0"/>
              </a:defRPr>
            </a:lvl1pPr>
          </a:lstStyle>
          <a:p>
            <a:fld id="{7C9FA86A-B82C-4DA0-AAC9-4DFBBBFAB1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899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1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80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72145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2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56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7428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0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88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38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716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275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2829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55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55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55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55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990600"/>
            <a:ext cx="6096000" cy="2438400"/>
          </a:xfrm>
        </p:spPr>
        <p:txBody>
          <a:bodyPr/>
          <a:lstStyle/>
          <a:p>
            <a:pPr marL="457200" lvl="1" indent="0" eaLnBrk="1" hangingPunct="1">
              <a:tabLst>
                <a:tab pos="688975" algn="l"/>
              </a:tabLst>
            </a:pPr>
            <a:r>
              <a:rPr lang="en-US" altLang="en-US" sz="3500" smtClean="0">
                <a:ea typeface="ＭＳ Ｐゴシック" panose="020B0600070205080204" pitchFamily="34" charset="-128"/>
              </a:rPr>
              <a:t>  </a:t>
            </a:r>
            <a:r>
              <a:rPr lang="en-US" altLang="en-US" sz="4000" smtClean="0">
                <a:ea typeface="ＭＳ Ｐゴシック" panose="020B0600070205080204" pitchFamily="34" charset="-128"/>
              </a:rPr>
              <a:t>Swaps </a:t>
            </a:r>
          </a:p>
          <a:p>
            <a:pPr marL="857250" lvl="2" indent="0" eaLnBrk="1" hangingPunct="1">
              <a:tabLst>
                <a:tab pos="688975" algn="l"/>
              </a:tabLst>
            </a:pPr>
            <a:r>
              <a:rPr lang="en-US" altLang="en-US" sz="3000" smtClean="0">
                <a:ea typeface="ＭＳ Ｐゴシック" panose="020B0600070205080204" pitchFamily="34" charset="-128"/>
              </a:rPr>
              <a:t>  Interest Rate Swaps</a:t>
            </a:r>
          </a:p>
          <a:p>
            <a:pPr marL="857250" lvl="2" indent="0" eaLnBrk="1" hangingPunct="1">
              <a:tabLst>
                <a:tab pos="688975" algn="l"/>
              </a:tabLst>
            </a:pPr>
            <a:r>
              <a:rPr lang="en-US" altLang="en-US" sz="3000" smtClean="0">
                <a:ea typeface="ＭＳ Ｐゴシック" panose="020B0600070205080204" pitchFamily="34" charset="-128"/>
              </a:rPr>
              <a:t>  Mechanics</a:t>
            </a:r>
          </a:p>
          <a:p>
            <a:pPr marL="1828800" lvl="4" indent="0" eaLnBrk="1" hangingPunct="1">
              <a:tabLst>
                <a:tab pos="688975" algn="l"/>
              </a:tabLst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marL="1828800" lvl="4" indent="0" eaLnBrk="1" hangingPunct="1">
              <a:tabLst>
                <a:tab pos="688975" algn="l"/>
              </a:tabLst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marL="1828800" lvl="4" indent="0" eaLnBrk="1" hangingPunct="1">
              <a:buFont typeface="Wingdings" panose="05000000000000000000" pitchFamily="2" charset="2"/>
              <a:buNone/>
              <a:tabLst>
                <a:tab pos="688975" algn="l"/>
              </a:tabLst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pic>
        <p:nvPicPr>
          <p:cNvPr id="307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200400"/>
            <a:ext cx="3121025" cy="297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>
                <a:ea typeface="ＭＳ Ｐゴシック" panose="020B0600070205080204" pitchFamily="34" charset="-128"/>
              </a:rPr>
              <a:t>Swaps Contracts: Definitions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772400" cy="5029200"/>
          </a:xfrm>
        </p:spPr>
        <p:txBody>
          <a:bodyPr/>
          <a:lstStyle/>
          <a:p>
            <a:pPr eaLnBrk="1" hangingPunct="1"/>
            <a:r>
              <a:rPr lang="en-US" altLang="en-US" sz="3000" smtClean="0">
                <a:ea typeface="ＭＳ Ｐゴシック" panose="020B0600070205080204" pitchFamily="34" charset="-128"/>
              </a:rPr>
              <a:t>Notional Amount: Amount used to calculate the swapped interest payments.</a:t>
            </a:r>
          </a:p>
          <a:p>
            <a:pPr eaLnBrk="1" hangingPunct="1"/>
            <a:r>
              <a:rPr lang="en-US" altLang="en-US" sz="3000" smtClean="0">
                <a:ea typeface="ＭＳ Ｐゴシック" panose="020B0600070205080204" pitchFamily="34" charset="-128"/>
              </a:rPr>
              <a:t>Fixed-rate payer (buyer): Person who pays fixed is always the buyer</a:t>
            </a:r>
          </a:p>
          <a:p>
            <a:pPr eaLnBrk="1" hangingPunct="1"/>
            <a:r>
              <a:rPr lang="en-US" altLang="en-US" sz="3000" smtClean="0">
                <a:ea typeface="ＭＳ Ｐゴシック" panose="020B0600070205080204" pitchFamily="34" charset="-128"/>
              </a:rPr>
              <a:t>Floating-rate payer (seller): Person who pays floating is always the seller</a:t>
            </a:r>
          </a:p>
          <a:p>
            <a:pPr eaLnBrk="1" hangingPunct="1"/>
            <a:r>
              <a:rPr lang="en-US" altLang="en-US" sz="3000" smtClean="0">
                <a:ea typeface="ＭＳ Ｐゴシック" panose="020B0600070205080204" pitchFamily="34" charset="-128"/>
              </a:rPr>
              <a:t>Reset Date: When the floating rate changes</a:t>
            </a:r>
          </a:p>
          <a:p>
            <a:pPr eaLnBrk="1" hangingPunct="1"/>
            <a:r>
              <a:rPr lang="en-US" altLang="en-US" sz="3000" smtClean="0">
                <a:ea typeface="ＭＳ Ｐゴシック" panose="020B0600070205080204" pitchFamily="34" charset="-128"/>
              </a:rPr>
              <a:t>Counterparty-risk: Risk that one party might default. Party who is left will have to find a new counterparty at prevailing swap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3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3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3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3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3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3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3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3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3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3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9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The Swap Bank</a:t>
            </a:r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153400" cy="5257800"/>
          </a:xfrm>
        </p:spPr>
        <p:txBody>
          <a:bodyPr/>
          <a:lstStyle/>
          <a:p>
            <a:pPr marL="303213" indent="-303213" defTabSz="809625" eaLnBrk="1" hangingPunct="1"/>
            <a:r>
              <a:rPr lang="en-US" altLang="en-US" sz="2600" smtClean="0">
                <a:ea typeface="ＭＳ Ｐゴシック" panose="020B0600070205080204" pitchFamily="34" charset="-128"/>
              </a:rPr>
              <a:t>A Swap Bank is a generic term to describe a financial institution that facilitates Swaps between counter-parties.</a:t>
            </a:r>
          </a:p>
          <a:p>
            <a:pPr marL="303213" indent="-303213" defTabSz="809625" eaLnBrk="1" hangingPunct="1"/>
            <a:endParaRPr lang="en-US" altLang="en-US" sz="1200" smtClean="0">
              <a:ea typeface="ＭＳ Ｐゴシック" panose="020B0600070205080204" pitchFamily="34" charset="-128"/>
            </a:endParaRPr>
          </a:p>
          <a:p>
            <a:pPr marL="303213" indent="-303213" defTabSz="809625" eaLnBrk="1" hangingPunct="1"/>
            <a:endParaRPr lang="en-US" altLang="en-US" sz="1200" smtClean="0">
              <a:ea typeface="ＭＳ Ｐゴシック" panose="020B0600070205080204" pitchFamily="34" charset="-128"/>
            </a:endParaRPr>
          </a:p>
          <a:p>
            <a:pPr marL="303213" indent="-303213" defTabSz="809625" eaLnBrk="1" hangingPunct="1"/>
            <a:r>
              <a:rPr lang="en-US" altLang="en-US" sz="2600" smtClean="0">
                <a:ea typeface="ＭＳ Ｐゴシック" panose="020B0600070205080204" pitchFamily="34" charset="-128"/>
              </a:rPr>
              <a:t>The Swap Bank can serve as either a broker or a dealer.</a:t>
            </a:r>
          </a:p>
          <a:p>
            <a:pPr marL="658813" lvl="1" indent="-254000" defTabSz="809625" eaLnBrk="1" hangingPunct="1"/>
            <a:r>
              <a:rPr lang="en-US" altLang="en-US" sz="2200" smtClean="0">
                <a:ea typeface="ＭＳ Ｐゴシック" panose="020B0600070205080204" pitchFamily="34" charset="-128"/>
              </a:rPr>
              <a:t>As a </a:t>
            </a:r>
            <a:r>
              <a:rPr lang="en-US" altLang="en-US" sz="2200" u="sng" smtClean="0">
                <a:ea typeface="ＭＳ Ｐゴシック" panose="020B0600070205080204" pitchFamily="34" charset="-128"/>
              </a:rPr>
              <a:t>broker</a:t>
            </a:r>
            <a:r>
              <a:rPr lang="en-US" altLang="en-US" sz="2200" smtClean="0">
                <a:ea typeface="ＭＳ Ｐゴシック" panose="020B0600070205080204" pitchFamily="34" charset="-128"/>
              </a:rPr>
              <a:t>, the Swap Bank matches up counter-parties but does not assume any of the risks of the swap.</a:t>
            </a:r>
          </a:p>
          <a:p>
            <a:pPr marL="658813" lvl="1" indent="-254000" defTabSz="809625" eaLnBrk="1" hangingPunct="1"/>
            <a:endParaRPr lang="en-US" altLang="en-US" sz="1200" smtClean="0">
              <a:ea typeface="ＭＳ Ｐゴシック" panose="020B0600070205080204" pitchFamily="34" charset="-128"/>
            </a:endParaRPr>
          </a:p>
          <a:p>
            <a:pPr marL="658813" lvl="1" indent="-254000" defTabSz="809625" eaLnBrk="1" hangingPunct="1"/>
            <a:r>
              <a:rPr lang="en-US" altLang="en-US" sz="2200" smtClean="0">
                <a:ea typeface="ＭＳ Ｐゴシック" panose="020B0600070205080204" pitchFamily="34" charset="-128"/>
              </a:rPr>
              <a:t>As a </a:t>
            </a:r>
            <a:r>
              <a:rPr lang="en-US" altLang="en-US" sz="2200" u="sng" smtClean="0">
                <a:ea typeface="ＭＳ Ｐゴシック" panose="020B0600070205080204" pitchFamily="34" charset="-128"/>
              </a:rPr>
              <a:t>dealer (market-maker)</a:t>
            </a:r>
            <a:r>
              <a:rPr lang="en-US" altLang="en-US" sz="2200" smtClean="0">
                <a:ea typeface="ＭＳ Ｐゴシック" panose="020B0600070205080204" pitchFamily="34" charset="-128"/>
              </a:rPr>
              <a:t>, the Swap Bank stands ready to accept either side of a swap. They, in fact, are then the counter-party and they assume risk. Later, they can match the swap with another counter-party to alleviate exposure to counterparty risk.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03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ea typeface="ＭＳ Ｐゴシック" panose="020B0600070205080204" pitchFamily="34" charset="-128"/>
              </a:rPr>
              <a:t>How do Swap Banks make their money?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They can charge a commission if they act as a broker (they take on no counter-party risk). They just match up Firm A and Firm B that have offsetting cash flow needs (fixed vs. floating). </a:t>
            </a:r>
            <a:r>
              <a:rPr lang="en-US" altLang="en-US" sz="2200" i="1" dirty="0" smtClean="0">
                <a:ea typeface="ＭＳ Ｐゴシック" panose="020B0600070205080204" pitchFamily="34" charset="-128"/>
              </a:rPr>
              <a:t>(ex: match IBM with a firm with opposite floating vs. fixed rate needs)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They can act as a dealer and actually play the role of counter-party on a SWAP. 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They set the swap rates so that they expect to earn a profit if they are the counter party for both sides. </a:t>
            </a:r>
            <a:r>
              <a:rPr lang="en-US" altLang="en-US" sz="2200" i="1" dirty="0" smtClean="0">
                <a:ea typeface="ＭＳ Ｐゴシック" panose="020B0600070205080204" pitchFamily="34" charset="-128"/>
              </a:rPr>
              <a:t>(ex: Swap Bank enters into swap directly with IBM)</a:t>
            </a:r>
          </a:p>
          <a:p>
            <a:pPr eaLnBrk="1" hangingPunct="1">
              <a:lnSpc>
                <a:spcPct val="90000"/>
              </a:lnSpc>
            </a:pPr>
            <a:endParaRPr lang="en-US" altLang="en-US" sz="2200" i="1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Let’s get back to IBM’s problem…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Currently: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ea typeface="ＭＳ Ｐゴシック" panose="020B0600070205080204" pitchFamily="34" charset="-128"/>
              </a:rPr>
              <a:t>$20,000,000 fixed-rate liabilities, 5% fixed outflows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ea typeface="ＭＳ Ｐゴシック" panose="020B0600070205080204" pitchFamily="34" charset="-128"/>
              </a:rPr>
              <a:t>$20,000,000 floating-rate assets, LIBOR+1 inflows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What if IBM entered into a transaction whereby they could….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ea typeface="ＭＳ Ｐゴシック" panose="020B0600070205080204" pitchFamily="34" charset="-128"/>
              </a:rPr>
              <a:t>			Receive 5% fixed inflows on $20 million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ea typeface="ＭＳ Ｐゴシック" panose="020B0600070205080204" pitchFamily="34" charset="-128"/>
              </a:rPr>
              <a:t>				</a:t>
            </a:r>
            <a:r>
              <a:rPr lang="en-US" altLang="en-US" sz="2000" i="1" smtClean="0">
                <a:ea typeface="ＭＳ Ｐゴシック" panose="020B0600070205080204" pitchFamily="34" charset="-128"/>
              </a:rPr>
              <a:t>(in exchange for…)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ea typeface="ＭＳ Ｐゴシック" panose="020B0600070205080204" pitchFamily="34" charset="-128"/>
              </a:rPr>
              <a:t>			Paying LIBOR+1 outflows on $20 million	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This is what a SWAP could accomplish.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IBM’s Cash Flows with a SWAP</a:t>
            </a:r>
          </a:p>
        </p:txBody>
      </p:sp>
      <p:graphicFrame>
        <p:nvGraphicFramePr>
          <p:cNvPr id="618499" name="Group 3"/>
          <p:cNvGraphicFramePr>
            <a:graphicFrameLocks noGrp="1"/>
          </p:cNvGraphicFramePr>
          <p:nvPr>
            <p:ph idx="1"/>
          </p:nvPr>
        </p:nvGraphicFramePr>
        <p:xfrm>
          <a:off x="304800" y="1463675"/>
          <a:ext cx="8610600" cy="5059363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53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Current Assets/Liabilities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25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Sell a SWAP (pay floating, receive fixed)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Period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(years)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LIBOR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Floating Interest Income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Fixed Interest Expense 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SWAP Fixed Income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SWAP Floating Expense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Net Interest Flow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4.00%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$20mil* (LIBOR +1%)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$20 million bonds at 5% coupon, annual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5% on $20,000,000 notional amount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$20mil* (LIBOR +1%)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??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$1,000,000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($1,000,000)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$1,000,000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($1,000,000)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??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??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($1,000,000)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$1,000,000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??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??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??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($1,000,000)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$1,000,000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??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1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??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??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($1,000,000)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$1,000,000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??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1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??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??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($1,000,000)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$1,000,000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??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1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??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??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($1,000,000)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$1,000,000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??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An Example of an Interest Rate Swap</a:t>
            </a:r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772400" cy="4953000"/>
          </a:xfrm>
        </p:spPr>
        <p:txBody>
          <a:bodyPr/>
          <a:lstStyle/>
          <a:p>
            <a:pPr marL="303213" indent="-303213" defTabSz="809625" eaLnBrk="1" hangingPunct="1">
              <a:lnSpc>
                <a:spcPct val="90000"/>
              </a:lnSpc>
            </a:pPr>
            <a:r>
              <a:rPr lang="en-US" altLang="en-US" sz="2600" smtClean="0">
                <a:ea typeface="ＭＳ Ｐゴシック" panose="020B0600070205080204" pitchFamily="34" charset="-128"/>
              </a:rPr>
              <a:t>Consider this example of a “plain vanilla” interest rate swap.</a:t>
            </a:r>
          </a:p>
          <a:p>
            <a:pPr marL="303213" indent="-303213" defTabSz="809625" eaLnBrk="1" hangingPunct="1">
              <a:lnSpc>
                <a:spcPct val="90000"/>
              </a:lnSpc>
            </a:pPr>
            <a:endParaRPr lang="en-US" altLang="en-US" sz="1200" smtClean="0">
              <a:ea typeface="ＭＳ Ｐゴシック" panose="020B0600070205080204" pitchFamily="34" charset="-128"/>
            </a:endParaRPr>
          </a:p>
          <a:p>
            <a:pPr marL="303213" indent="-303213" defTabSz="809625" eaLnBrk="1" hangingPunct="1">
              <a:lnSpc>
                <a:spcPct val="90000"/>
              </a:lnSpc>
            </a:pPr>
            <a:r>
              <a:rPr lang="en-US" altLang="en-US" sz="2600" b="1" smtClean="0">
                <a:ea typeface="ＭＳ Ｐゴシック" panose="020B0600070205080204" pitchFamily="34" charset="-128"/>
              </a:rPr>
              <a:t>Bank A</a:t>
            </a:r>
            <a:r>
              <a:rPr lang="en-US" altLang="en-US" sz="2600" smtClean="0">
                <a:ea typeface="ＭＳ Ｐゴシック" panose="020B0600070205080204" pitchFamily="34" charset="-128"/>
              </a:rPr>
              <a:t> (not a swap bank) is a AAA-rated U.S. bank that has raised </a:t>
            </a:r>
            <a:r>
              <a:rPr lang="en-US" altLang="en-US" sz="2600" b="1" smtClean="0">
                <a:ea typeface="ＭＳ Ｐゴシック" panose="020B0600070205080204" pitchFamily="34" charset="-128"/>
              </a:rPr>
              <a:t>$10,000,000</a:t>
            </a:r>
            <a:r>
              <a:rPr lang="en-US" altLang="en-US" sz="2600" smtClean="0">
                <a:ea typeface="ＭＳ Ｐゴシック" panose="020B0600070205080204" pitchFamily="34" charset="-128"/>
              </a:rPr>
              <a:t> in fixed-rate coupon-paying bonds to finance floating-rate mortgage loans.</a:t>
            </a:r>
          </a:p>
          <a:p>
            <a:pPr marL="658813" lvl="1" indent="-254000" defTabSz="809625" eaLnBrk="1" hangingPunct="1">
              <a:lnSpc>
                <a:spcPct val="90000"/>
              </a:lnSpc>
            </a:pPr>
            <a:endParaRPr lang="en-US" altLang="en-US" sz="1200" smtClean="0">
              <a:ea typeface="ＭＳ Ｐゴシック" panose="020B0600070205080204" pitchFamily="34" charset="-128"/>
            </a:endParaRPr>
          </a:p>
          <a:p>
            <a:pPr marL="658813" lvl="1" indent="-254000" defTabSz="809625" eaLnBrk="1" hangingPunct="1">
              <a:lnSpc>
                <a:spcPct val="90000"/>
              </a:lnSpc>
            </a:pPr>
            <a:r>
              <a:rPr lang="en-US" altLang="en-US" sz="2200" smtClean="0">
                <a:ea typeface="ＭＳ Ｐゴシック" panose="020B0600070205080204" pitchFamily="34" charset="-128"/>
              </a:rPr>
              <a:t>Bank A used </a:t>
            </a:r>
            <a:r>
              <a:rPr lang="en-US" altLang="en-US" sz="2200" b="1" smtClean="0">
                <a:ea typeface="ＭＳ Ｐゴシック" panose="020B0600070205080204" pitchFamily="34" charset="-128"/>
              </a:rPr>
              <a:t>5-year fixed-rate</a:t>
            </a:r>
            <a:r>
              <a:rPr lang="en-US" altLang="en-US" sz="2200" smtClean="0">
                <a:ea typeface="ＭＳ Ｐゴシック" panose="020B0600070205080204" pitchFamily="34" charset="-128"/>
              </a:rPr>
              <a:t> coupon bonds at </a:t>
            </a:r>
            <a:r>
              <a:rPr lang="en-US" altLang="en-US" sz="2200" b="1" smtClean="0">
                <a:ea typeface="ＭＳ Ｐゴシック" panose="020B0600070205080204" pitchFamily="34" charset="-128"/>
              </a:rPr>
              <a:t>10%.</a:t>
            </a:r>
          </a:p>
          <a:p>
            <a:pPr marL="658813" lvl="1" indent="-254000" defTabSz="809625" eaLnBrk="1" hangingPunct="1">
              <a:lnSpc>
                <a:spcPct val="90000"/>
              </a:lnSpc>
            </a:pPr>
            <a:endParaRPr lang="en-US" altLang="en-US" sz="1200" b="1" smtClean="0">
              <a:ea typeface="ＭＳ Ｐゴシック" panose="020B0600070205080204" pitchFamily="34" charset="-128"/>
            </a:endParaRPr>
          </a:p>
          <a:p>
            <a:pPr marL="658813" lvl="1" indent="-254000" defTabSz="809625" eaLnBrk="1" hangingPunct="1">
              <a:lnSpc>
                <a:spcPct val="90000"/>
              </a:lnSpc>
            </a:pPr>
            <a:r>
              <a:rPr lang="en-US" altLang="en-US" sz="2200" smtClean="0">
                <a:ea typeface="ＭＳ Ｐゴシック" panose="020B0600070205080204" pitchFamily="34" charset="-128"/>
              </a:rPr>
              <a:t>Due to changes in the interest rate environment, Bank A wants to have floating-rate notes at LIBOR to finance their floating-rate mortgage loans.</a:t>
            </a:r>
          </a:p>
          <a:p>
            <a:pPr marL="658813" lvl="1" indent="-254000" defTabSz="809625" eaLnBrk="1" hangingPunct="1">
              <a:lnSpc>
                <a:spcPct val="90000"/>
              </a:lnSpc>
            </a:pPr>
            <a:endParaRPr lang="en-US" altLang="en-US" sz="1200" smtClean="0">
              <a:ea typeface="ＭＳ Ｐゴシック" panose="020B0600070205080204" pitchFamily="34" charset="-128"/>
            </a:endParaRPr>
          </a:p>
          <a:p>
            <a:pPr marL="658813" lvl="1" indent="-254000" defTabSz="809625" eaLnBrk="1" hangingPunct="1">
              <a:lnSpc>
                <a:spcPct val="90000"/>
              </a:lnSpc>
            </a:pPr>
            <a:r>
              <a:rPr lang="en-US" altLang="en-US" sz="2200" smtClean="0">
                <a:ea typeface="ＭＳ Ｐゴシック" panose="020B0600070205080204" pitchFamily="34" charset="-128"/>
              </a:rPr>
              <a:t>Bank A could refinance its debt by reissuing $10 million in floating LIBOR bonds </a:t>
            </a:r>
            <a:r>
              <a:rPr lang="en-US" altLang="en-US" sz="1600" smtClean="0">
                <a:ea typeface="ＭＳ Ｐゴシック" panose="020B0600070205080204" pitchFamily="34" charset="-128"/>
              </a:rPr>
              <a:t>(and pay associated flotation costs).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9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9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9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9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9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9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9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9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523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An Example of an Interest Rate Swap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smtClean="0">
                <a:ea typeface="ＭＳ Ｐゴシック" panose="020B0600070205080204" pitchFamily="34" charset="-128"/>
              </a:rPr>
              <a:t>Firm B</a:t>
            </a:r>
            <a:r>
              <a:rPr lang="en-US" altLang="en-US" sz="2800" smtClean="0">
                <a:ea typeface="ＭＳ Ｐゴシック" panose="020B0600070205080204" pitchFamily="34" charset="-128"/>
              </a:rPr>
              <a:t> is a BBB-rated U.S. company that needed </a:t>
            </a:r>
            <a:r>
              <a:rPr lang="en-US" altLang="en-US" sz="2800" b="1" smtClean="0">
                <a:ea typeface="ＭＳ Ｐゴシック" panose="020B0600070205080204" pitchFamily="34" charset="-128"/>
              </a:rPr>
              <a:t>$10,000,000</a:t>
            </a:r>
            <a:r>
              <a:rPr lang="en-US" altLang="en-US" sz="2800" smtClean="0">
                <a:ea typeface="ＭＳ Ｐゴシック" panose="020B0600070205080204" pitchFamily="34" charset="-128"/>
              </a:rPr>
              <a:t> to finance an investment with a five-year economic life.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>
                <a:ea typeface="ＭＳ Ｐゴシック" panose="020B0600070205080204" pitchFamily="34" charset="-128"/>
              </a:rPr>
              <a:t>Firm B used </a:t>
            </a:r>
            <a:r>
              <a:rPr lang="en-US" altLang="en-US" sz="2200" b="1" smtClean="0">
                <a:ea typeface="ＭＳ Ｐゴシック" panose="020B0600070205080204" pitchFamily="34" charset="-128"/>
              </a:rPr>
              <a:t>5-year floating-rate</a:t>
            </a:r>
            <a:r>
              <a:rPr lang="en-US" altLang="en-US" sz="2200" smtClean="0">
                <a:ea typeface="ＭＳ Ｐゴシック" panose="020B0600070205080204" pitchFamily="34" charset="-128"/>
              </a:rPr>
              <a:t> notes at LIBOR + ½%.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200" b="1" smtClean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>
                <a:ea typeface="ＭＳ Ｐゴシック" panose="020B0600070205080204" pitchFamily="34" charset="-128"/>
              </a:rPr>
              <a:t>Firm B wants to manage their risk by changing their liabilities to a fixed-rate structure. With their credit rating, they can get 5-year fixed rate coupon bonds at 11.75%.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200" smtClean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>
                <a:ea typeface="ＭＳ Ｐゴシック" panose="020B0600070205080204" pitchFamily="34" charset="-128"/>
              </a:rPr>
              <a:t>Firm B could refinance its debt by issuing $10 million  fixed 11.75% coupon bonds </a:t>
            </a:r>
            <a:r>
              <a:rPr lang="en-US" altLang="en-US" sz="1400" smtClean="0">
                <a:ea typeface="ＭＳ Ｐゴシック" panose="020B0600070205080204" pitchFamily="34" charset="-128"/>
              </a:rPr>
              <a:t>(and pay associated flotation costs).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An Example of an Interest Rate Swap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The borrowing opportunities of the two firms are:</a:t>
            </a: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</p:txBody>
      </p:sp>
      <p:graphicFrame>
        <p:nvGraphicFramePr>
          <p:cNvPr id="623620" name="Group 4"/>
          <p:cNvGraphicFramePr>
            <a:graphicFrameLocks noGrp="1"/>
          </p:cNvGraphicFramePr>
          <p:nvPr>
            <p:ph sz="half" idx="2"/>
          </p:nvPr>
        </p:nvGraphicFramePr>
        <p:xfrm>
          <a:off x="762000" y="2895600"/>
          <a:ext cx="7696200" cy="2895600"/>
        </p:xfrm>
        <a:graphic>
          <a:graphicData uri="http://schemas.openxmlformats.org/drawingml/2006/table">
            <a:tbl>
              <a:tblPr/>
              <a:tblGrid>
                <a:gridCol w="256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Bank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Firm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Currently has…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10% Fixed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LIBOR + ½% Floating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Would like/   Could Get…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LIBOR Floating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11.75% Fixed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Text Box 2"/>
          <p:cNvSpPr txBox="1">
            <a:spLocks noChangeArrowheads="1"/>
          </p:cNvSpPr>
          <p:nvPr/>
        </p:nvSpPr>
        <p:spPr bwMode="auto">
          <a:xfrm>
            <a:off x="685800" y="3621088"/>
            <a:ext cx="1379538" cy="1014412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Bank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 A</a:t>
            </a:r>
          </a:p>
        </p:txBody>
      </p:sp>
      <p:sp>
        <p:nvSpPr>
          <p:cNvPr id="625667" name="Text Box 3"/>
          <p:cNvSpPr txBox="1">
            <a:spLocks noChangeArrowheads="1"/>
          </p:cNvSpPr>
          <p:nvPr/>
        </p:nvSpPr>
        <p:spPr bwMode="auto">
          <a:xfrm>
            <a:off x="5410200" y="1846263"/>
            <a:ext cx="3319463" cy="4587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3236" tIns="51618" rIns="103236" bIns="51618">
            <a:spAutoFit/>
          </a:bodyPr>
          <a:lstStyle>
            <a:lvl1pPr defTabSz="1031875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defTabSz="1031875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defTabSz="1031875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defTabSz="1031875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defTabSz="1031875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The Swap Bank makes this offer to Bank A: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00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You pay LIBOR – 1/8 % per year on $10 million for 5 years and we will pay you 10 3/8% on $10 million for 5 years (a swap).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00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Is this a good offer for Bank A?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055938" y="1868488"/>
            <a:ext cx="1752600" cy="101441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Swap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 Bank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41538" y="2935288"/>
            <a:ext cx="1981200" cy="1143000"/>
            <a:chOff x="1776" y="1872"/>
            <a:chExt cx="1248" cy="720"/>
          </a:xfrm>
        </p:grpSpPr>
        <p:sp>
          <p:nvSpPr>
            <p:cNvPr id="20492" name="Line 6"/>
            <p:cNvSpPr>
              <a:spLocks noChangeShapeType="1"/>
            </p:cNvSpPr>
            <p:nvPr/>
          </p:nvSpPr>
          <p:spPr bwMode="auto">
            <a:xfrm flipV="1">
              <a:off x="2256" y="1872"/>
              <a:ext cx="24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Text Box 7"/>
            <p:cNvSpPr txBox="1">
              <a:spLocks noChangeArrowheads="1"/>
            </p:cNvSpPr>
            <p:nvPr/>
          </p:nvSpPr>
          <p:spPr bwMode="auto">
            <a:xfrm>
              <a:off x="1867" y="2105"/>
              <a:ext cx="115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LIBOR – 1/8%</a:t>
              </a:r>
            </a:p>
          </p:txBody>
        </p:sp>
        <p:sp>
          <p:nvSpPr>
            <p:cNvPr id="20494" name="Line 8"/>
            <p:cNvSpPr>
              <a:spLocks noChangeShapeType="1"/>
            </p:cNvSpPr>
            <p:nvPr/>
          </p:nvSpPr>
          <p:spPr bwMode="auto">
            <a:xfrm flipV="1">
              <a:off x="1776" y="2304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760538" y="2325688"/>
            <a:ext cx="1219200" cy="1219200"/>
            <a:chOff x="1584" y="1488"/>
            <a:chExt cx="768" cy="768"/>
          </a:xfrm>
        </p:grpSpPr>
        <p:sp>
          <p:nvSpPr>
            <p:cNvPr id="20489" name="Line 10"/>
            <p:cNvSpPr>
              <a:spLocks noChangeShapeType="1"/>
            </p:cNvSpPr>
            <p:nvPr/>
          </p:nvSpPr>
          <p:spPr bwMode="auto">
            <a:xfrm flipH="1">
              <a:off x="1584" y="1920"/>
              <a:ext cx="336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Text Box 11"/>
            <p:cNvSpPr txBox="1">
              <a:spLocks noChangeArrowheads="1"/>
            </p:cNvSpPr>
            <p:nvPr/>
          </p:nvSpPr>
          <p:spPr bwMode="auto">
            <a:xfrm>
              <a:off x="1680" y="1728"/>
              <a:ext cx="6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10 3/8%</a:t>
              </a:r>
            </a:p>
          </p:txBody>
        </p:sp>
        <p:sp>
          <p:nvSpPr>
            <p:cNvPr id="20491" name="Line 12"/>
            <p:cNvSpPr>
              <a:spLocks noChangeShapeType="1"/>
            </p:cNvSpPr>
            <p:nvPr/>
          </p:nvSpPr>
          <p:spPr bwMode="auto">
            <a:xfrm flipH="1">
              <a:off x="2064" y="1488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87" name="Rectangle 13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11430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z="4000" b="1" smtClean="0">
                <a:ea typeface="ＭＳ Ｐゴシック" panose="020B0600070205080204" pitchFamily="34" charset="-128"/>
              </a:rPr>
              <a:t>A Swap Bank comes along…</a:t>
            </a:r>
          </a:p>
        </p:txBody>
      </p:sp>
      <p:sp>
        <p:nvSpPr>
          <p:cNvPr id="20488" name="TextBox 13"/>
          <p:cNvSpPr txBox="1">
            <a:spLocks noChangeArrowheads="1"/>
          </p:cNvSpPr>
          <p:nvPr/>
        </p:nvSpPr>
        <p:spPr bwMode="auto">
          <a:xfrm>
            <a:off x="1447800" y="5334000"/>
            <a:ext cx="3200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Swap bank is the Buyer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5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5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66" grpId="0" animBg="1" autoUpdateAnimBg="0"/>
      <p:bldP spid="625667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Bank A’s Borrowing Position</a:t>
            </a:r>
          </a:p>
        </p:txBody>
      </p:sp>
      <p:graphicFrame>
        <p:nvGraphicFramePr>
          <p:cNvPr id="627715" name="Group 3"/>
          <p:cNvGraphicFramePr>
            <a:graphicFrameLocks noGrp="1"/>
          </p:cNvGraphicFramePr>
          <p:nvPr>
            <p:ph sz="half" idx="1"/>
          </p:nvPr>
        </p:nvGraphicFramePr>
        <p:xfrm>
          <a:off x="533400" y="990600"/>
          <a:ext cx="8153400" cy="3998913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8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8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204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Period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(years)</a:t>
                      </a: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Current Fixed Interest Expense 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SWAP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Fixed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Income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SWAP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Floating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Expense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600" b="1" i="1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Net Borrowing Rate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$10 million bonds at 10% coupon, annual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10 3/8% on $10,000,000 notional amount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$10 million notional amount x             (LIBOR -1/8%)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(10%)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10.375%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(LIBOR – 0.125%)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(LIBOR – 0.50%)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3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(10%)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10.375%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(LIBOR – 0.125%)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(LIBOR – 0.50%)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3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(10%)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10.375%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(LIBOR – 0.125%)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(LIBOR – 0.50%)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3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(10%)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10.375%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(LIBOR – 0.125%)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(LIBOR – 0.50%)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3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(10%)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10.375%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(LIBOR – 0.125%)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(LIBOR – 0.50%)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27781" name="Group 69"/>
          <p:cNvGraphicFramePr>
            <a:graphicFrameLocks noGrp="1"/>
          </p:cNvGraphicFramePr>
          <p:nvPr>
            <p:ph sz="half" idx="2"/>
          </p:nvPr>
        </p:nvGraphicFramePr>
        <p:xfrm>
          <a:off x="533400" y="5257800"/>
          <a:ext cx="4114800" cy="1266825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Bank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Firm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Currently has…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10% Fixed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LIBOR+ ½ % Floating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Would like/   Could Get…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LIBOR     Floating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11.75% Fixed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410200" y="5029200"/>
          <a:ext cx="2971800" cy="1676400"/>
        </p:xfrm>
        <a:graphic>
          <a:graphicData uri="http://schemas.openxmlformats.org/drawingml/2006/table">
            <a:tbl>
              <a:tblPr/>
              <a:tblGrid>
                <a:gridCol w="1263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8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0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Net Cost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Pay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Pay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LIBOR-0.125%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Receive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(10.375%)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Net Cost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LIBOR – 0.50%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Interest Rate Swaps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Now let’s turn to another investment vehicle that is used to manage interest rate risk… </a:t>
            </a:r>
            <a:r>
              <a:rPr lang="en-US" altLang="en-US" i="1" u="sng" smtClean="0">
                <a:ea typeface="ＭＳ Ｐゴシック" panose="020B0600070205080204" pitchFamily="34" charset="-128"/>
              </a:rPr>
              <a:t>Interest Rate Swaps.</a:t>
            </a:r>
            <a:r>
              <a:rPr lang="en-US" altLang="en-US" smtClean="0">
                <a:ea typeface="ＭＳ Ｐゴシック" panose="020B0600070205080204" pitchFamily="34" charset="-128"/>
              </a:rPr>
              <a:t> </a:t>
            </a: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u="sng" smtClean="0">
                <a:ea typeface="ＭＳ Ｐゴシック" panose="020B0600070205080204" pitchFamily="34" charset="-128"/>
              </a:rPr>
              <a:t>Key Factors: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Fixed-Rates:   Ex: 8.75%, 10%, 12%</a:t>
            </a:r>
          </a:p>
          <a:p>
            <a:pPr lvl="1" eaLnBrk="1" hangingPunct="1"/>
            <a:endParaRPr lang="en-US" altLang="en-US" smtClean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Variable-Rates (floating): Ex: LIBOR+1%, PRIME +2%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Text Box 2"/>
          <p:cNvSpPr txBox="1">
            <a:spLocks noChangeArrowheads="1"/>
          </p:cNvSpPr>
          <p:nvPr/>
        </p:nvSpPr>
        <p:spPr bwMode="auto">
          <a:xfrm>
            <a:off x="5410200" y="1676400"/>
            <a:ext cx="3546475" cy="3162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3236" tIns="51618" rIns="103236" bIns="51618">
            <a:spAutoFit/>
          </a:bodyPr>
          <a:lstStyle>
            <a:lvl1pPr defTabSz="1031875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defTabSz="1031875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defTabSz="1031875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defTabSz="1031875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defTabSz="1031875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Here’s what’s in it for Bank A</a:t>
            </a:r>
            <a:r>
              <a:rPr lang="en-US" altLang="en-US" sz="2000">
                <a:latin typeface="Times New Roman" panose="02020603050405020304" pitchFamily="18" charset="0"/>
              </a:rPr>
              <a:t>: They borrow externally at 10% fixed and have a net borrowing position of 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[LIBOR – 1/8] +10</a:t>
            </a:r>
            <a:r>
              <a:rPr lang="en-US" altLang="en-US" sz="1600" b="1">
                <a:latin typeface="Century Schoolbook" panose="02040604050505020304" pitchFamily="18" charset="0"/>
              </a:rPr>
              <a:t> </a:t>
            </a:r>
            <a:r>
              <a:rPr lang="en-US" altLang="en-US" sz="2000" b="1">
                <a:latin typeface="Times New Roman" panose="02020603050405020304" pitchFamily="18" charset="0"/>
              </a:rPr>
              <a:t>- 10 3/8 = LIBOR – ½ %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which is ½ % better than they can borrow floating without a swap. </a:t>
            </a:r>
          </a:p>
        </p:txBody>
      </p:sp>
      <p:sp>
        <p:nvSpPr>
          <p:cNvPr id="628739" name="Line 3"/>
          <p:cNvSpPr>
            <a:spLocks noChangeShapeType="1"/>
          </p:cNvSpPr>
          <p:nvPr/>
        </p:nvSpPr>
        <p:spPr bwMode="auto">
          <a:xfrm flipH="1">
            <a:off x="304800" y="4038600"/>
            <a:ext cx="101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8740" name="Text Box 4"/>
          <p:cNvSpPr txBox="1">
            <a:spLocks noChangeArrowheads="1"/>
          </p:cNvSpPr>
          <p:nvPr/>
        </p:nvSpPr>
        <p:spPr bwMode="auto">
          <a:xfrm>
            <a:off x="533400" y="4129088"/>
            <a:ext cx="677863" cy="3667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10%</a:t>
            </a:r>
          </a:p>
        </p:txBody>
      </p:sp>
      <p:sp>
        <p:nvSpPr>
          <p:cNvPr id="628741" name="Text Box 5"/>
          <p:cNvSpPr txBox="1">
            <a:spLocks noChangeArrowheads="1"/>
          </p:cNvSpPr>
          <p:nvPr/>
        </p:nvSpPr>
        <p:spPr bwMode="auto">
          <a:xfrm>
            <a:off x="1828800" y="5257800"/>
            <a:ext cx="59436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defTabSz="1031875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defTabSz="1031875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defTabSz="1031875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defTabSz="1031875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defTabSz="1031875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½% of $10,000,000 = $50,000. That’s quite a cost savings per year for 5 years as opposed to refinancing. Not to mention the flotation costs that were avoided.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505200" y="1676400"/>
            <a:ext cx="1600200" cy="101441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Swap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 Bank</a:t>
            </a:r>
          </a:p>
        </p:txBody>
      </p:sp>
      <p:grpSp>
        <p:nvGrpSpPr>
          <p:cNvPr id="22535" name="Group 7"/>
          <p:cNvGrpSpPr>
            <a:grpSpLocks/>
          </p:cNvGrpSpPr>
          <p:nvPr/>
        </p:nvGrpSpPr>
        <p:grpSpPr bwMode="auto">
          <a:xfrm>
            <a:off x="2590800" y="2743200"/>
            <a:ext cx="1981200" cy="1143000"/>
            <a:chOff x="1776" y="1872"/>
            <a:chExt cx="1248" cy="720"/>
          </a:xfrm>
        </p:grpSpPr>
        <p:sp>
          <p:nvSpPr>
            <p:cNvPr id="22542" name="Line 8"/>
            <p:cNvSpPr>
              <a:spLocks noChangeShapeType="1"/>
            </p:cNvSpPr>
            <p:nvPr/>
          </p:nvSpPr>
          <p:spPr bwMode="auto">
            <a:xfrm flipV="1">
              <a:off x="2256" y="1872"/>
              <a:ext cx="24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3" name="Text Box 9"/>
            <p:cNvSpPr txBox="1">
              <a:spLocks noChangeArrowheads="1"/>
            </p:cNvSpPr>
            <p:nvPr/>
          </p:nvSpPr>
          <p:spPr bwMode="auto">
            <a:xfrm>
              <a:off x="1867" y="2105"/>
              <a:ext cx="115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LIBOR – 1/8%</a:t>
              </a:r>
            </a:p>
          </p:txBody>
        </p:sp>
        <p:sp>
          <p:nvSpPr>
            <p:cNvPr id="22544" name="Line 10"/>
            <p:cNvSpPr>
              <a:spLocks noChangeShapeType="1"/>
            </p:cNvSpPr>
            <p:nvPr/>
          </p:nvSpPr>
          <p:spPr bwMode="auto">
            <a:xfrm flipV="1">
              <a:off x="1776" y="2304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36" name="Group 11"/>
          <p:cNvGrpSpPr>
            <a:grpSpLocks/>
          </p:cNvGrpSpPr>
          <p:nvPr/>
        </p:nvGrpSpPr>
        <p:grpSpPr bwMode="auto">
          <a:xfrm>
            <a:off x="2209800" y="2133600"/>
            <a:ext cx="1219200" cy="1219200"/>
            <a:chOff x="1584" y="1488"/>
            <a:chExt cx="768" cy="768"/>
          </a:xfrm>
        </p:grpSpPr>
        <p:sp>
          <p:nvSpPr>
            <p:cNvPr id="22539" name="Line 12"/>
            <p:cNvSpPr>
              <a:spLocks noChangeShapeType="1"/>
            </p:cNvSpPr>
            <p:nvPr/>
          </p:nvSpPr>
          <p:spPr bwMode="auto">
            <a:xfrm flipH="1">
              <a:off x="1584" y="1920"/>
              <a:ext cx="336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0" name="Text Box 13"/>
            <p:cNvSpPr txBox="1">
              <a:spLocks noChangeArrowheads="1"/>
            </p:cNvSpPr>
            <p:nvPr/>
          </p:nvSpPr>
          <p:spPr bwMode="auto">
            <a:xfrm>
              <a:off x="1680" y="1728"/>
              <a:ext cx="6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10 3/8%</a:t>
              </a:r>
            </a:p>
          </p:txBody>
        </p:sp>
        <p:sp>
          <p:nvSpPr>
            <p:cNvPr id="22541" name="Line 14"/>
            <p:cNvSpPr>
              <a:spLocks noChangeShapeType="1"/>
            </p:cNvSpPr>
            <p:nvPr/>
          </p:nvSpPr>
          <p:spPr bwMode="auto">
            <a:xfrm flipH="1">
              <a:off x="2064" y="1488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37" name="Text Box 15"/>
          <p:cNvSpPr txBox="1">
            <a:spLocks noChangeArrowheads="1"/>
          </p:cNvSpPr>
          <p:nvPr/>
        </p:nvSpPr>
        <p:spPr bwMode="auto">
          <a:xfrm>
            <a:off x="990600" y="3429000"/>
            <a:ext cx="1447800" cy="466725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Bank A</a:t>
            </a:r>
          </a:p>
        </p:txBody>
      </p:sp>
      <p:sp>
        <p:nvSpPr>
          <p:cNvPr id="22538" name="Rectangle 16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11430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b="1" smtClean="0">
                <a:ea typeface="ＭＳ Ｐゴシック" panose="020B0600070205080204" pitchFamily="34" charset="-128"/>
              </a:rPr>
              <a:t>Bank A 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8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28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8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8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8" grpId="0" animBg="1" autoUpdateAnimBg="0"/>
      <p:bldP spid="628740" grpId="0" animBg="1" autoUpdateAnimBg="0"/>
      <p:bldP spid="62874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Text Box 2"/>
          <p:cNvSpPr txBox="1">
            <a:spLocks noChangeArrowheads="1"/>
          </p:cNvSpPr>
          <p:nvPr/>
        </p:nvSpPr>
        <p:spPr bwMode="auto">
          <a:xfrm>
            <a:off x="6781800" y="3241675"/>
            <a:ext cx="1905000" cy="4667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300">
                <a:solidFill>
                  <a:schemeClr val="tx2"/>
                </a:solidFill>
                <a:latin typeface="Times New Roman" panose="02020603050405020304" pitchFamily="18" charset="0"/>
              </a:rPr>
              <a:t>Firm 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038600" y="1489075"/>
            <a:ext cx="1752600" cy="101441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Swap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 Bank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91200" y="1946275"/>
            <a:ext cx="1600200" cy="1219200"/>
            <a:chOff x="3504" y="1488"/>
            <a:chExt cx="1008" cy="768"/>
          </a:xfrm>
        </p:grpSpPr>
        <p:sp>
          <p:nvSpPr>
            <p:cNvPr id="23564" name="Line 5"/>
            <p:cNvSpPr>
              <a:spLocks noChangeShapeType="1"/>
            </p:cNvSpPr>
            <p:nvPr/>
          </p:nvSpPr>
          <p:spPr bwMode="auto">
            <a:xfrm flipH="1" flipV="1">
              <a:off x="3504" y="1488"/>
              <a:ext cx="38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Text Box 6"/>
            <p:cNvSpPr txBox="1">
              <a:spLocks noChangeArrowheads="1"/>
            </p:cNvSpPr>
            <p:nvPr/>
          </p:nvSpPr>
          <p:spPr bwMode="auto">
            <a:xfrm>
              <a:off x="3792" y="1785"/>
              <a:ext cx="62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10 ½%</a:t>
              </a:r>
            </a:p>
          </p:txBody>
        </p:sp>
        <p:sp>
          <p:nvSpPr>
            <p:cNvPr id="23566" name="Line 7"/>
            <p:cNvSpPr>
              <a:spLocks noChangeShapeType="1"/>
            </p:cNvSpPr>
            <p:nvPr/>
          </p:nvSpPr>
          <p:spPr bwMode="auto">
            <a:xfrm flipH="1" flipV="1">
              <a:off x="4128" y="1968"/>
              <a:ext cx="38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105400" y="2555875"/>
            <a:ext cx="1709738" cy="1060450"/>
            <a:chOff x="3072" y="1872"/>
            <a:chExt cx="1077" cy="668"/>
          </a:xfrm>
        </p:grpSpPr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>
              <a:off x="3792" y="2304"/>
              <a:ext cx="315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" name="Text Box 10"/>
            <p:cNvSpPr txBox="1">
              <a:spLocks noChangeArrowheads="1"/>
            </p:cNvSpPr>
            <p:nvPr/>
          </p:nvSpPr>
          <p:spPr bwMode="auto">
            <a:xfrm>
              <a:off x="3072" y="2112"/>
              <a:ext cx="10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LIBOR – ¼%</a:t>
              </a:r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>
              <a:off x="3264" y="1872"/>
              <a:ext cx="315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58" name="Rectangle 1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01000" cy="11430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b="1" smtClean="0">
                <a:ea typeface="ＭＳ Ｐゴシック" panose="020B0600070205080204" pitchFamily="34" charset="-128"/>
              </a:rPr>
              <a:t>Now the Swap Bank talks to Firm B</a:t>
            </a:r>
          </a:p>
        </p:txBody>
      </p:sp>
      <p:sp>
        <p:nvSpPr>
          <p:cNvPr id="23559" name="Rectangle 13"/>
          <p:cNvSpPr>
            <a:spLocks noChangeArrowheads="1"/>
          </p:cNvSpPr>
          <p:nvPr/>
        </p:nvSpPr>
        <p:spPr bwMode="auto">
          <a:xfrm>
            <a:off x="457200" y="1476375"/>
            <a:ext cx="3200400" cy="484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The Swap Bank makes this offer to Firm B: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You pay us 10 ½% fixed per year on $10 million for 5 years and we will pay you LIBOR – ¼% per year on $10 million for 5 years (a swap).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Is this a good offer for Firm B?</a:t>
            </a:r>
          </a:p>
        </p:txBody>
      </p:sp>
      <p:sp>
        <p:nvSpPr>
          <p:cNvPr id="23560" name="TextBox 13"/>
          <p:cNvSpPr txBox="1">
            <a:spLocks noChangeArrowheads="1"/>
          </p:cNvSpPr>
          <p:nvPr/>
        </p:nvSpPr>
        <p:spPr bwMode="auto">
          <a:xfrm>
            <a:off x="4953000" y="5334000"/>
            <a:ext cx="3200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Firm B is the Buyer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86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Firm B’s Borrowing Position</a:t>
            </a:r>
          </a:p>
        </p:txBody>
      </p:sp>
      <p:graphicFrame>
        <p:nvGraphicFramePr>
          <p:cNvPr id="632835" name="Group 3"/>
          <p:cNvGraphicFramePr>
            <a:graphicFrameLocks noGrp="1"/>
          </p:cNvGraphicFramePr>
          <p:nvPr>
            <p:ph sz="half" idx="1"/>
          </p:nvPr>
        </p:nvGraphicFramePr>
        <p:xfrm>
          <a:off x="533400" y="990600"/>
          <a:ext cx="8229600" cy="3951288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0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9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6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05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205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Period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(years)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Current Floating Int. Expense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SWAP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Floating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Income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SWAP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Fixed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Expense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600" b="1" i="1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Net Borrowing Rate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1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$10 million bonds at LIBOR+1/2%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$10 million notional  x (LIBOR - ¼%)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$10 million notional amount x 10 ½ %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9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(LIBOR + 0.50%)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LIBOR – 0.25%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(10.50%)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(11.25%)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(LIBOR + 0.50%)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LIBOR – 0.25%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(10.50%)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(11.25%)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(LIBOR + 0.50%)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LIBOR – 0.25%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(10.50%)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(11.25%)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(LIBOR + 0.50%)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LIBOR – 0.25%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(10.50%)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(11.25%)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(LIBOR + 0.50%)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LIBOR – 0.25%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(10.50%)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(11.25%)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32901" name="Group 69"/>
          <p:cNvGraphicFramePr>
            <a:graphicFrameLocks noGrp="1"/>
          </p:cNvGraphicFramePr>
          <p:nvPr>
            <p:ph sz="half" idx="2"/>
          </p:nvPr>
        </p:nvGraphicFramePr>
        <p:xfrm>
          <a:off x="533400" y="5181600"/>
          <a:ext cx="4114800" cy="1266825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Bank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Firm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Currently has…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10% Fixed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LIBOR+ ½ % Floating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Would like/   Could Get…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LIBOR     Floating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11.75% Fixed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410200" y="5029200"/>
          <a:ext cx="2971800" cy="1676400"/>
        </p:xfrm>
        <a:graphic>
          <a:graphicData uri="http://schemas.openxmlformats.org/drawingml/2006/table">
            <a:tbl>
              <a:tblPr/>
              <a:tblGrid>
                <a:gridCol w="1263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8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0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Net Cost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Pay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LIBOR + 0.50%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Pay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10.50%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Receive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(LIBOR – 0.25%)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Net Cost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11.25%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Text Box 2"/>
          <p:cNvSpPr txBox="1">
            <a:spLocks noChangeArrowheads="1"/>
          </p:cNvSpPr>
          <p:nvPr/>
        </p:nvSpPr>
        <p:spPr bwMode="auto">
          <a:xfrm>
            <a:off x="457200" y="1546225"/>
            <a:ext cx="3124200" cy="3711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3236" tIns="51618" rIns="103236" bIns="51618">
            <a:spAutoFit/>
          </a:bodyPr>
          <a:lstStyle>
            <a:lvl1pPr defTabSz="1031875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defTabSz="1031875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defTabSz="1031875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defTabSz="1031875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defTabSz="1031875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Here’s what’s in it for Firm B.</a:t>
            </a:r>
            <a:r>
              <a:rPr lang="en-US" altLang="en-US" sz="2000">
                <a:latin typeface="Times New Roman" panose="02020603050405020304" pitchFamily="18" charset="0"/>
              </a:rPr>
              <a:t> They borrow externally at LIBOR + ½ % and have a net borrowing position of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20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10½  + [LIBOR + ½ ]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– [LIBOR - ¼ ] = 11.25%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which is ½% better than they can borrow fixed.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25603" name="Group 3"/>
          <p:cNvGrpSpPr>
            <a:grpSpLocks/>
          </p:cNvGrpSpPr>
          <p:nvPr/>
        </p:nvGrpSpPr>
        <p:grpSpPr bwMode="auto">
          <a:xfrm>
            <a:off x="7950200" y="3048000"/>
            <a:ext cx="1041400" cy="685800"/>
            <a:chOff x="5104" y="2112"/>
            <a:chExt cx="656" cy="432"/>
          </a:xfrm>
        </p:grpSpPr>
        <p:sp>
          <p:nvSpPr>
            <p:cNvPr id="25616" name="Line 4"/>
            <p:cNvSpPr>
              <a:spLocks noChangeShapeType="1"/>
            </p:cNvSpPr>
            <p:nvPr/>
          </p:nvSpPr>
          <p:spPr bwMode="auto">
            <a:xfrm flipV="1">
              <a:off x="5136" y="2544"/>
              <a:ext cx="6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7" name="Text Box 5"/>
            <p:cNvSpPr txBox="1">
              <a:spLocks noChangeArrowheads="1"/>
            </p:cNvSpPr>
            <p:nvPr/>
          </p:nvSpPr>
          <p:spPr bwMode="auto">
            <a:xfrm>
              <a:off x="5104" y="2112"/>
              <a:ext cx="587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LIBOR + ½%</a:t>
              </a:r>
            </a:p>
          </p:txBody>
        </p:sp>
      </p:grp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3886200" y="1524000"/>
            <a:ext cx="1752600" cy="4667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Swap Bank</a:t>
            </a:r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6248400" y="3419475"/>
            <a:ext cx="1676400" cy="4667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300">
                <a:solidFill>
                  <a:schemeClr val="tx2"/>
                </a:solidFill>
                <a:latin typeface="Times New Roman" panose="02020603050405020304" pitchFamily="18" charset="0"/>
              </a:rPr>
              <a:t>Firm 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B</a:t>
            </a:r>
          </a:p>
        </p:txBody>
      </p:sp>
      <p:grpSp>
        <p:nvGrpSpPr>
          <p:cNvPr id="25606" name="Group 8"/>
          <p:cNvGrpSpPr>
            <a:grpSpLocks/>
          </p:cNvGrpSpPr>
          <p:nvPr/>
        </p:nvGrpSpPr>
        <p:grpSpPr bwMode="auto">
          <a:xfrm>
            <a:off x="5715000" y="1676400"/>
            <a:ext cx="2057400" cy="1600200"/>
            <a:chOff x="3504" y="1488"/>
            <a:chExt cx="1008" cy="768"/>
          </a:xfrm>
        </p:grpSpPr>
        <p:sp>
          <p:nvSpPr>
            <p:cNvPr id="25613" name="Line 9"/>
            <p:cNvSpPr>
              <a:spLocks noChangeShapeType="1"/>
            </p:cNvSpPr>
            <p:nvPr/>
          </p:nvSpPr>
          <p:spPr bwMode="auto">
            <a:xfrm flipH="1" flipV="1">
              <a:off x="3504" y="1488"/>
              <a:ext cx="38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4" name="Text Box 10"/>
            <p:cNvSpPr txBox="1">
              <a:spLocks noChangeArrowheads="1"/>
            </p:cNvSpPr>
            <p:nvPr/>
          </p:nvSpPr>
          <p:spPr bwMode="auto">
            <a:xfrm>
              <a:off x="3792" y="1785"/>
              <a:ext cx="623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10 ½%</a:t>
              </a:r>
            </a:p>
          </p:txBody>
        </p:sp>
        <p:sp>
          <p:nvSpPr>
            <p:cNvPr id="25615" name="Line 11"/>
            <p:cNvSpPr>
              <a:spLocks noChangeShapeType="1"/>
            </p:cNvSpPr>
            <p:nvPr/>
          </p:nvSpPr>
          <p:spPr bwMode="auto">
            <a:xfrm flipH="1" flipV="1">
              <a:off x="4128" y="1968"/>
              <a:ext cx="38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07" name="Group 12"/>
          <p:cNvGrpSpPr>
            <a:grpSpLocks/>
          </p:cNvGrpSpPr>
          <p:nvPr/>
        </p:nvGrpSpPr>
        <p:grpSpPr bwMode="auto">
          <a:xfrm>
            <a:off x="4191000" y="2057400"/>
            <a:ext cx="2243138" cy="1289050"/>
            <a:chOff x="3072" y="1872"/>
            <a:chExt cx="1077" cy="668"/>
          </a:xfrm>
        </p:grpSpPr>
        <p:sp>
          <p:nvSpPr>
            <p:cNvPr id="25610" name="Line 13"/>
            <p:cNvSpPr>
              <a:spLocks noChangeShapeType="1"/>
            </p:cNvSpPr>
            <p:nvPr/>
          </p:nvSpPr>
          <p:spPr bwMode="auto">
            <a:xfrm>
              <a:off x="3792" y="2304"/>
              <a:ext cx="315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1" name="Text Box 14"/>
            <p:cNvSpPr txBox="1">
              <a:spLocks noChangeArrowheads="1"/>
            </p:cNvSpPr>
            <p:nvPr/>
          </p:nvSpPr>
          <p:spPr bwMode="auto">
            <a:xfrm>
              <a:off x="3072" y="2112"/>
              <a:ext cx="107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LIBOR – ¼%</a:t>
              </a:r>
            </a:p>
          </p:txBody>
        </p:sp>
        <p:sp>
          <p:nvSpPr>
            <p:cNvPr id="25612" name="Line 15"/>
            <p:cNvSpPr>
              <a:spLocks noChangeShapeType="1"/>
            </p:cNvSpPr>
            <p:nvPr/>
          </p:nvSpPr>
          <p:spPr bwMode="auto">
            <a:xfrm>
              <a:off x="3264" y="1872"/>
              <a:ext cx="315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08" name="Rectangle 16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11430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b="1" smtClean="0">
                <a:ea typeface="ＭＳ Ｐゴシック" panose="020B0600070205080204" pitchFamily="34" charset="-128"/>
              </a:rPr>
              <a:t>Firm B Summary</a:t>
            </a:r>
          </a:p>
        </p:txBody>
      </p:sp>
      <p:sp>
        <p:nvSpPr>
          <p:cNvPr id="633873" name="Text Box 17"/>
          <p:cNvSpPr txBox="1">
            <a:spLocks noChangeArrowheads="1"/>
          </p:cNvSpPr>
          <p:nvPr/>
        </p:nvSpPr>
        <p:spPr bwMode="auto">
          <a:xfrm>
            <a:off x="1828800" y="5457825"/>
            <a:ext cx="59436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defTabSz="1031875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defTabSz="1031875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defTabSz="1031875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defTabSz="1031875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defTabSz="1031875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½% of $10,000,000 = $50,000. That’s quite a cost savings per year for 5 years as opposed to refinancing. Not to mention the flotation costs that were avoided.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3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 animBg="1" autoUpdateAnimBg="0"/>
      <p:bldP spid="633873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Text Box 2"/>
          <p:cNvSpPr txBox="1">
            <a:spLocks noChangeArrowheads="1"/>
          </p:cNvSpPr>
          <p:nvPr/>
        </p:nvSpPr>
        <p:spPr bwMode="auto">
          <a:xfrm>
            <a:off x="1066800" y="1371600"/>
            <a:ext cx="52578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defTabSz="1031875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defTabSz="1031875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defTabSz="1031875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defTabSz="1031875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defTabSz="1031875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The Swap Bank makes money too.</a:t>
            </a:r>
          </a:p>
        </p:txBody>
      </p:sp>
      <p:sp>
        <p:nvSpPr>
          <p:cNvPr id="635907" name="Text Box 3"/>
          <p:cNvSpPr txBox="1">
            <a:spLocks noChangeArrowheads="1"/>
          </p:cNvSpPr>
          <p:nvPr/>
        </p:nvSpPr>
        <p:spPr bwMode="auto">
          <a:xfrm>
            <a:off x="5791200" y="5124450"/>
            <a:ext cx="27098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defTabSz="1031875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defTabSz="1031875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defTabSz="1031875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defTabSz="1031875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defTabSz="1031875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¼% of $10 million = $25,000 per year for 5 years.</a:t>
            </a:r>
          </a:p>
        </p:txBody>
      </p:sp>
      <p:sp>
        <p:nvSpPr>
          <p:cNvPr id="635908" name="Text Box 4"/>
          <p:cNvSpPr txBox="1">
            <a:spLocks noChangeArrowheads="1"/>
          </p:cNvSpPr>
          <p:nvPr/>
        </p:nvSpPr>
        <p:spPr bwMode="auto">
          <a:xfrm>
            <a:off x="685800" y="4953000"/>
            <a:ext cx="46482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3236" tIns="51618" rIns="103236" bIns="51618">
            <a:spAutoFit/>
          </a:bodyPr>
          <a:lstStyle>
            <a:lvl1pPr defTabSz="1031875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defTabSz="1031875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defTabSz="1031875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defTabSz="1031875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defTabSz="1031875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u="sng">
                <a:solidFill>
                  <a:srgbClr val="FF3300"/>
                </a:solidFill>
                <a:latin typeface="Times New Roman" panose="02020603050405020304" pitchFamily="18" charset="0"/>
              </a:rPr>
              <a:t>Revenues - Expenses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3300"/>
                </a:solidFill>
                <a:latin typeface="Times New Roman" panose="02020603050405020304" pitchFamily="18" charset="0"/>
              </a:rPr>
              <a:t>[LIBOR – 1/8%] – [LIBOR – ¼% ] = </a:t>
            </a:r>
            <a:r>
              <a:rPr lang="en-US" altLang="en-US" sz="1800" b="1">
                <a:solidFill>
                  <a:srgbClr val="FF3300"/>
                </a:solidFill>
                <a:latin typeface="Times New Roman" panose="02020603050405020304" pitchFamily="18" charset="0"/>
              </a:rPr>
              <a:t>1/8%</a:t>
            </a:r>
            <a:r>
              <a:rPr lang="en-US" altLang="en-US" sz="18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3300"/>
                </a:solidFill>
                <a:latin typeface="Times New Roman" panose="02020603050405020304" pitchFamily="18" charset="0"/>
              </a:rPr>
              <a:t>10 ½ - 10 3/8 = </a:t>
            </a:r>
            <a:r>
              <a:rPr lang="en-US" altLang="en-US" sz="1800" b="1">
                <a:solidFill>
                  <a:srgbClr val="FF3300"/>
                </a:solidFill>
                <a:latin typeface="Times New Roman" panose="02020603050405020304" pitchFamily="18" charset="0"/>
              </a:rPr>
              <a:t>1/8%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=1/4 %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0" y="1905000"/>
            <a:ext cx="1752600" cy="4667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Swap Bank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553200" y="3657600"/>
            <a:ext cx="1752600" cy="4667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300">
                <a:solidFill>
                  <a:schemeClr val="tx2"/>
                </a:solidFill>
                <a:latin typeface="Times New Roman" panose="02020603050405020304" pitchFamily="18" charset="0"/>
              </a:rPr>
              <a:t>Firm 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B</a:t>
            </a:r>
          </a:p>
        </p:txBody>
      </p:sp>
      <p:grpSp>
        <p:nvGrpSpPr>
          <p:cNvPr id="26631" name="Group 7"/>
          <p:cNvGrpSpPr>
            <a:grpSpLocks/>
          </p:cNvGrpSpPr>
          <p:nvPr/>
        </p:nvGrpSpPr>
        <p:grpSpPr bwMode="auto">
          <a:xfrm>
            <a:off x="5562600" y="2362200"/>
            <a:ext cx="1600200" cy="1219200"/>
            <a:chOff x="3504" y="1488"/>
            <a:chExt cx="1008" cy="768"/>
          </a:xfrm>
        </p:grpSpPr>
        <p:sp>
          <p:nvSpPr>
            <p:cNvPr id="26646" name="Line 8"/>
            <p:cNvSpPr>
              <a:spLocks noChangeShapeType="1"/>
            </p:cNvSpPr>
            <p:nvPr/>
          </p:nvSpPr>
          <p:spPr bwMode="auto">
            <a:xfrm flipH="1" flipV="1">
              <a:off x="3504" y="1488"/>
              <a:ext cx="38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Text Box 9"/>
            <p:cNvSpPr txBox="1">
              <a:spLocks noChangeArrowheads="1"/>
            </p:cNvSpPr>
            <p:nvPr/>
          </p:nvSpPr>
          <p:spPr bwMode="auto">
            <a:xfrm>
              <a:off x="3792" y="1785"/>
              <a:ext cx="62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10 ½%</a:t>
              </a:r>
            </a:p>
          </p:txBody>
        </p:sp>
        <p:sp>
          <p:nvSpPr>
            <p:cNvPr id="26648" name="Line 10"/>
            <p:cNvSpPr>
              <a:spLocks noChangeShapeType="1"/>
            </p:cNvSpPr>
            <p:nvPr/>
          </p:nvSpPr>
          <p:spPr bwMode="auto">
            <a:xfrm flipH="1" flipV="1">
              <a:off x="4128" y="1968"/>
              <a:ext cx="38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32" name="Group 11"/>
          <p:cNvGrpSpPr>
            <a:grpSpLocks/>
          </p:cNvGrpSpPr>
          <p:nvPr/>
        </p:nvGrpSpPr>
        <p:grpSpPr bwMode="auto">
          <a:xfrm>
            <a:off x="4419600" y="2590800"/>
            <a:ext cx="2166938" cy="1441450"/>
            <a:chOff x="3072" y="1872"/>
            <a:chExt cx="1077" cy="668"/>
          </a:xfrm>
        </p:grpSpPr>
        <p:sp>
          <p:nvSpPr>
            <p:cNvPr id="26643" name="Line 12"/>
            <p:cNvSpPr>
              <a:spLocks noChangeShapeType="1"/>
            </p:cNvSpPr>
            <p:nvPr/>
          </p:nvSpPr>
          <p:spPr bwMode="auto">
            <a:xfrm>
              <a:off x="3792" y="2304"/>
              <a:ext cx="315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Text Box 13"/>
            <p:cNvSpPr txBox="1">
              <a:spLocks noChangeArrowheads="1"/>
            </p:cNvSpPr>
            <p:nvPr/>
          </p:nvSpPr>
          <p:spPr bwMode="auto">
            <a:xfrm>
              <a:off x="3072" y="2112"/>
              <a:ext cx="1077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hlink"/>
                  </a:solidFill>
                  <a:latin typeface="Times New Roman" panose="02020603050405020304" pitchFamily="18" charset="0"/>
                </a:rPr>
                <a:t>LIBOR – ¼%</a:t>
              </a:r>
            </a:p>
          </p:txBody>
        </p:sp>
        <p:sp>
          <p:nvSpPr>
            <p:cNvPr id="26645" name="Line 14"/>
            <p:cNvSpPr>
              <a:spLocks noChangeShapeType="1"/>
            </p:cNvSpPr>
            <p:nvPr/>
          </p:nvSpPr>
          <p:spPr bwMode="auto">
            <a:xfrm>
              <a:off x="3264" y="1872"/>
              <a:ext cx="315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33" name="Group 15"/>
          <p:cNvGrpSpPr>
            <a:grpSpLocks/>
          </p:cNvGrpSpPr>
          <p:nvPr/>
        </p:nvGrpSpPr>
        <p:grpSpPr bwMode="auto">
          <a:xfrm>
            <a:off x="2895600" y="2514600"/>
            <a:ext cx="2667000" cy="1600200"/>
            <a:chOff x="1776" y="1872"/>
            <a:chExt cx="1248" cy="720"/>
          </a:xfrm>
        </p:grpSpPr>
        <p:sp>
          <p:nvSpPr>
            <p:cNvPr id="26640" name="Line 16"/>
            <p:cNvSpPr>
              <a:spLocks noChangeShapeType="1"/>
            </p:cNvSpPr>
            <p:nvPr/>
          </p:nvSpPr>
          <p:spPr bwMode="auto">
            <a:xfrm flipV="1">
              <a:off x="2256" y="1872"/>
              <a:ext cx="24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Text Box 17"/>
            <p:cNvSpPr txBox="1">
              <a:spLocks noChangeArrowheads="1"/>
            </p:cNvSpPr>
            <p:nvPr/>
          </p:nvSpPr>
          <p:spPr bwMode="auto">
            <a:xfrm>
              <a:off x="1867" y="2105"/>
              <a:ext cx="115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LIBOR – 1/8%</a:t>
              </a:r>
            </a:p>
          </p:txBody>
        </p:sp>
        <p:sp>
          <p:nvSpPr>
            <p:cNvPr id="26642" name="Line 18"/>
            <p:cNvSpPr>
              <a:spLocks noChangeShapeType="1"/>
            </p:cNvSpPr>
            <p:nvPr/>
          </p:nvSpPr>
          <p:spPr bwMode="auto">
            <a:xfrm flipV="1">
              <a:off x="1776" y="2304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34" name="Group 19"/>
          <p:cNvGrpSpPr>
            <a:grpSpLocks/>
          </p:cNvGrpSpPr>
          <p:nvPr/>
        </p:nvGrpSpPr>
        <p:grpSpPr bwMode="auto">
          <a:xfrm>
            <a:off x="2514600" y="2362200"/>
            <a:ext cx="1219200" cy="1219200"/>
            <a:chOff x="1584" y="1488"/>
            <a:chExt cx="768" cy="768"/>
          </a:xfrm>
        </p:grpSpPr>
        <p:sp>
          <p:nvSpPr>
            <p:cNvPr id="26637" name="Line 20"/>
            <p:cNvSpPr>
              <a:spLocks noChangeShapeType="1"/>
            </p:cNvSpPr>
            <p:nvPr/>
          </p:nvSpPr>
          <p:spPr bwMode="auto">
            <a:xfrm flipH="1">
              <a:off x="1584" y="1920"/>
              <a:ext cx="336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Text Box 21"/>
            <p:cNvSpPr txBox="1">
              <a:spLocks noChangeArrowheads="1"/>
            </p:cNvSpPr>
            <p:nvPr/>
          </p:nvSpPr>
          <p:spPr bwMode="auto">
            <a:xfrm>
              <a:off x="1680" y="1728"/>
              <a:ext cx="6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hlink"/>
                  </a:solidFill>
                  <a:latin typeface="Times New Roman" panose="02020603050405020304" pitchFamily="18" charset="0"/>
                </a:rPr>
                <a:t>10 3/8%</a:t>
              </a:r>
            </a:p>
          </p:txBody>
        </p:sp>
        <p:sp>
          <p:nvSpPr>
            <p:cNvPr id="26639" name="Line 22"/>
            <p:cNvSpPr>
              <a:spLocks noChangeShapeType="1"/>
            </p:cNvSpPr>
            <p:nvPr/>
          </p:nvSpPr>
          <p:spPr bwMode="auto">
            <a:xfrm flipH="1">
              <a:off x="2064" y="1488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35" name="Text Box 23"/>
          <p:cNvSpPr txBox="1">
            <a:spLocks noChangeArrowheads="1"/>
          </p:cNvSpPr>
          <p:nvPr/>
        </p:nvSpPr>
        <p:spPr bwMode="auto">
          <a:xfrm>
            <a:off x="1676400" y="3657600"/>
            <a:ext cx="1143000" cy="466725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Bank A</a:t>
            </a:r>
          </a:p>
        </p:txBody>
      </p:sp>
      <p:sp>
        <p:nvSpPr>
          <p:cNvPr id="26636" name="Rectangle 2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11430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b="1" smtClean="0">
                <a:ea typeface="ＭＳ Ｐゴシック" panose="020B0600070205080204" pitchFamily="34" charset="-128"/>
              </a:rPr>
              <a:t>What about the Swap Bank?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5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5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5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5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5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5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906" grpId="0" autoUpdateAnimBg="0"/>
      <p:bldP spid="635907" grpId="0" autoUpdateAnimBg="0"/>
      <p:bldP spid="635908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548063" y="1993900"/>
            <a:ext cx="1752600" cy="101441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Swap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 Bank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291263" y="3746500"/>
            <a:ext cx="1524000" cy="10001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300">
                <a:solidFill>
                  <a:schemeClr val="tx2"/>
                </a:solidFill>
                <a:latin typeface="Times New Roman" panose="02020603050405020304" pitchFamily="18" charset="0"/>
              </a:rPr>
              <a:t>Firm 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B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5300663" y="2451100"/>
            <a:ext cx="1600200" cy="1219200"/>
            <a:chOff x="3504" y="1488"/>
            <a:chExt cx="1008" cy="768"/>
          </a:xfrm>
        </p:grpSpPr>
        <p:sp>
          <p:nvSpPr>
            <p:cNvPr id="27675" name="Line 5"/>
            <p:cNvSpPr>
              <a:spLocks noChangeShapeType="1"/>
            </p:cNvSpPr>
            <p:nvPr/>
          </p:nvSpPr>
          <p:spPr bwMode="auto">
            <a:xfrm flipH="1" flipV="1">
              <a:off x="3504" y="1488"/>
              <a:ext cx="38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6" name="Text Box 6"/>
            <p:cNvSpPr txBox="1">
              <a:spLocks noChangeArrowheads="1"/>
            </p:cNvSpPr>
            <p:nvPr/>
          </p:nvSpPr>
          <p:spPr bwMode="auto">
            <a:xfrm>
              <a:off x="3792" y="1785"/>
              <a:ext cx="62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10 ½%</a:t>
              </a:r>
            </a:p>
          </p:txBody>
        </p:sp>
        <p:sp>
          <p:nvSpPr>
            <p:cNvPr id="27677" name="Line 7"/>
            <p:cNvSpPr>
              <a:spLocks noChangeShapeType="1"/>
            </p:cNvSpPr>
            <p:nvPr/>
          </p:nvSpPr>
          <p:spPr bwMode="auto">
            <a:xfrm flipH="1" flipV="1">
              <a:off x="4128" y="1968"/>
              <a:ext cx="38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653" name="Group 8"/>
          <p:cNvGrpSpPr>
            <a:grpSpLocks/>
          </p:cNvGrpSpPr>
          <p:nvPr/>
        </p:nvGrpSpPr>
        <p:grpSpPr bwMode="auto">
          <a:xfrm>
            <a:off x="4614863" y="3060700"/>
            <a:ext cx="1709737" cy="1060450"/>
            <a:chOff x="3072" y="1872"/>
            <a:chExt cx="1077" cy="668"/>
          </a:xfrm>
        </p:grpSpPr>
        <p:sp>
          <p:nvSpPr>
            <p:cNvPr id="27672" name="Line 9"/>
            <p:cNvSpPr>
              <a:spLocks noChangeShapeType="1"/>
            </p:cNvSpPr>
            <p:nvPr/>
          </p:nvSpPr>
          <p:spPr bwMode="auto">
            <a:xfrm>
              <a:off x="3792" y="2304"/>
              <a:ext cx="315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3" name="Text Box 10"/>
            <p:cNvSpPr txBox="1">
              <a:spLocks noChangeArrowheads="1"/>
            </p:cNvSpPr>
            <p:nvPr/>
          </p:nvSpPr>
          <p:spPr bwMode="auto">
            <a:xfrm>
              <a:off x="3072" y="2112"/>
              <a:ext cx="10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LIBOR – ¼%</a:t>
              </a:r>
            </a:p>
          </p:txBody>
        </p:sp>
        <p:sp>
          <p:nvSpPr>
            <p:cNvPr id="27674" name="Line 11"/>
            <p:cNvSpPr>
              <a:spLocks noChangeShapeType="1"/>
            </p:cNvSpPr>
            <p:nvPr/>
          </p:nvSpPr>
          <p:spPr bwMode="auto">
            <a:xfrm>
              <a:off x="3264" y="1872"/>
              <a:ext cx="315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654" name="Group 12"/>
          <p:cNvGrpSpPr>
            <a:grpSpLocks/>
          </p:cNvGrpSpPr>
          <p:nvPr/>
        </p:nvGrpSpPr>
        <p:grpSpPr bwMode="auto">
          <a:xfrm>
            <a:off x="2633663" y="3060700"/>
            <a:ext cx="1981200" cy="1143000"/>
            <a:chOff x="1776" y="1872"/>
            <a:chExt cx="1248" cy="720"/>
          </a:xfrm>
        </p:grpSpPr>
        <p:sp>
          <p:nvSpPr>
            <p:cNvPr id="27669" name="Line 13"/>
            <p:cNvSpPr>
              <a:spLocks noChangeShapeType="1"/>
            </p:cNvSpPr>
            <p:nvPr/>
          </p:nvSpPr>
          <p:spPr bwMode="auto">
            <a:xfrm flipV="1">
              <a:off x="2256" y="1872"/>
              <a:ext cx="24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0" name="Text Box 14"/>
            <p:cNvSpPr txBox="1">
              <a:spLocks noChangeArrowheads="1"/>
            </p:cNvSpPr>
            <p:nvPr/>
          </p:nvSpPr>
          <p:spPr bwMode="auto">
            <a:xfrm>
              <a:off x="1867" y="2105"/>
              <a:ext cx="115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LIBOR – 1/8%</a:t>
              </a:r>
            </a:p>
          </p:txBody>
        </p:sp>
        <p:sp>
          <p:nvSpPr>
            <p:cNvPr id="27671" name="Line 15"/>
            <p:cNvSpPr>
              <a:spLocks noChangeShapeType="1"/>
            </p:cNvSpPr>
            <p:nvPr/>
          </p:nvSpPr>
          <p:spPr bwMode="auto">
            <a:xfrm flipV="1">
              <a:off x="1776" y="2304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655" name="Group 16"/>
          <p:cNvGrpSpPr>
            <a:grpSpLocks/>
          </p:cNvGrpSpPr>
          <p:nvPr/>
        </p:nvGrpSpPr>
        <p:grpSpPr bwMode="auto">
          <a:xfrm>
            <a:off x="2252663" y="2451100"/>
            <a:ext cx="1219200" cy="1219200"/>
            <a:chOff x="1584" y="1488"/>
            <a:chExt cx="768" cy="768"/>
          </a:xfrm>
        </p:grpSpPr>
        <p:sp>
          <p:nvSpPr>
            <p:cNvPr id="27666" name="Line 17"/>
            <p:cNvSpPr>
              <a:spLocks noChangeShapeType="1"/>
            </p:cNvSpPr>
            <p:nvPr/>
          </p:nvSpPr>
          <p:spPr bwMode="auto">
            <a:xfrm flipH="1">
              <a:off x="1584" y="1920"/>
              <a:ext cx="336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7" name="Text Box 18"/>
            <p:cNvSpPr txBox="1">
              <a:spLocks noChangeArrowheads="1"/>
            </p:cNvSpPr>
            <p:nvPr/>
          </p:nvSpPr>
          <p:spPr bwMode="auto">
            <a:xfrm>
              <a:off x="1680" y="1728"/>
              <a:ext cx="6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10 3/8%</a:t>
              </a:r>
            </a:p>
          </p:txBody>
        </p:sp>
        <p:sp>
          <p:nvSpPr>
            <p:cNvPr id="27668" name="Line 19"/>
            <p:cNvSpPr>
              <a:spLocks noChangeShapeType="1"/>
            </p:cNvSpPr>
            <p:nvPr/>
          </p:nvSpPr>
          <p:spPr bwMode="auto">
            <a:xfrm flipH="1">
              <a:off x="2064" y="1488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6" name="Text Box 20"/>
          <p:cNvSpPr txBox="1">
            <a:spLocks noChangeArrowheads="1"/>
          </p:cNvSpPr>
          <p:nvPr/>
        </p:nvSpPr>
        <p:spPr bwMode="auto">
          <a:xfrm>
            <a:off x="1414463" y="3746500"/>
            <a:ext cx="1143000" cy="1014413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Bank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 A</a:t>
            </a:r>
          </a:p>
        </p:txBody>
      </p:sp>
      <p:sp>
        <p:nvSpPr>
          <p:cNvPr id="27657" name="Text Box 21"/>
          <p:cNvSpPr txBox="1">
            <a:spLocks noChangeArrowheads="1"/>
          </p:cNvSpPr>
          <p:nvPr/>
        </p:nvSpPr>
        <p:spPr bwMode="auto">
          <a:xfrm>
            <a:off x="5588000" y="4748213"/>
            <a:ext cx="28702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Firm B saves ½% and matches up fixed assets with fixed liabilities</a:t>
            </a:r>
          </a:p>
        </p:txBody>
      </p:sp>
      <p:sp>
        <p:nvSpPr>
          <p:cNvPr id="27658" name="Text Box 22"/>
          <p:cNvSpPr txBox="1">
            <a:spLocks noChangeArrowheads="1"/>
          </p:cNvSpPr>
          <p:nvPr/>
        </p:nvSpPr>
        <p:spPr bwMode="auto">
          <a:xfrm>
            <a:off x="533400" y="4748213"/>
            <a:ext cx="289560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defTabSz="1031875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defTabSz="1031875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defTabSz="1031875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defTabSz="1031875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defTabSz="1031875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Bank A saves ½% and matches up floating assets with floating liabilities</a:t>
            </a:r>
          </a:p>
        </p:txBody>
      </p:sp>
      <p:sp>
        <p:nvSpPr>
          <p:cNvPr id="27659" name="Text Box 23"/>
          <p:cNvSpPr txBox="1">
            <a:spLocks noChangeArrowheads="1"/>
          </p:cNvSpPr>
          <p:nvPr/>
        </p:nvSpPr>
        <p:spPr bwMode="auto">
          <a:xfrm>
            <a:off x="2481263" y="1447800"/>
            <a:ext cx="38100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defTabSz="1031875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defTabSz="1031875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defTabSz="1031875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defTabSz="1031875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defTabSz="1031875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defTabSz="1031875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The Swap Bank makes ¼%</a:t>
            </a:r>
          </a:p>
        </p:txBody>
      </p:sp>
      <p:sp>
        <p:nvSpPr>
          <p:cNvPr id="27660" name="Rectangle 2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11430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b="1" smtClean="0">
                <a:ea typeface="ＭＳ Ｐゴシック" panose="020B0600070205080204" pitchFamily="34" charset="-128"/>
              </a:rPr>
              <a:t>Everybody’s happy…</a:t>
            </a:r>
          </a:p>
        </p:txBody>
      </p:sp>
      <p:sp>
        <p:nvSpPr>
          <p:cNvPr id="637977" name="Line 25"/>
          <p:cNvSpPr>
            <a:spLocks noChangeShapeType="1"/>
          </p:cNvSpPr>
          <p:nvPr/>
        </p:nvSpPr>
        <p:spPr bwMode="auto">
          <a:xfrm flipH="1">
            <a:off x="279400" y="4191000"/>
            <a:ext cx="101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7978" name="Text Box 26"/>
          <p:cNvSpPr txBox="1">
            <a:spLocks noChangeArrowheads="1"/>
          </p:cNvSpPr>
          <p:nvPr/>
        </p:nvSpPr>
        <p:spPr bwMode="auto">
          <a:xfrm>
            <a:off x="508000" y="4281488"/>
            <a:ext cx="677863" cy="3667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10%</a:t>
            </a:r>
          </a:p>
        </p:txBody>
      </p:sp>
      <p:grpSp>
        <p:nvGrpSpPr>
          <p:cNvPr id="27663" name="Group 27"/>
          <p:cNvGrpSpPr>
            <a:grpSpLocks/>
          </p:cNvGrpSpPr>
          <p:nvPr/>
        </p:nvGrpSpPr>
        <p:grpSpPr bwMode="auto">
          <a:xfrm>
            <a:off x="7848600" y="3810000"/>
            <a:ext cx="1041400" cy="685800"/>
            <a:chOff x="5104" y="2112"/>
            <a:chExt cx="656" cy="432"/>
          </a:xfrm>
        </p:grpSpPr>
        <p:sp>
          <p:nvSpPr>
            <p:cNvPr id="27664" name="Line 28"/>
            <p:cNvSpPr>
              <a:spLocks noChangeShapeType="1"/>
            </p:cNvSpPr>
            <p:nvPr/>
          </p:nvSpPr>
          <p:spPr bwMode="auto">
            <a:xfrm flipV="1">
              <a:off x="5136" y="2544"/>
              <a:ext cx="6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5" name="Text Box 29"/>
            <p:cNvSpPr txBox="1">
              <a:spLocks noChangeArrowheads="1"/>
            </p:cNvSpPr>
            <p:nvPr/>
          </p:nvSpPr>
          <p:spPr bwMode="auto">
            <a:xfrm>
              <a:off x="5104" y="2112"/>
              <a:ext cx="587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LIBOR + ½%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7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7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7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37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7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37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78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Swap Quotes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How is the fixed part of a Swap quoted by the dealer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?</a:t>
            </a:r>
            <a:endParaRPr lang="en-US" altLang="en-US" sz="2000" dirty="0" smtClean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Based on the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5-year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Treasury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Note rate and LIBOR</a:t>
            </a:r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“50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–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75”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means that the Swap Bank is willing to buy a Swap (pay fixed) for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T-note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rate +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50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basis points, and/or sell a Swap (received fixed) for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T-note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rate +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75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basis points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.</a:t>
            </a:r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If the current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T-note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rate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is 10%,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the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“50-75”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quote would mean the Swap Bank would pay fixed at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10.50% for LIBOR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and receive fixed at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10.75% for LIBOR.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It is easy enough to add or subtract basis points from each side as needed.</a:t>
            </a:r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573463" y="1828800"/>
            <a:ext cx="1752600" cy="101441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Swap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 Bank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316663" y="3581400"/>
            <a:ext cx="1524000" cy="10001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300">
                <a:solidFill>
                  <a:schemeClr val="tx2"/>
                </a:solidFill>
                <a:latin typeface="Times New Roman" panose="02020603050405020304" pitchFamily="18" charset="0"/>
              </a:rPr>
              <a:t>Firm 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B</a:t>
            </a:r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5326063" y="2286000"/>
            <a:ext cx="1600200" cy="1219200"/>
            <a:chOff x="3504" y="1488"/>
            <a:chExt cx="1008" cy="768"/>
          </a:xfrm>
        </p:grpSpPr>
        <p:sp>
          <p:nvSpPr>
            <p:cNvPr id="29722" name="Line 5"/>
            <p:cNvSpPr>
              <a:spLocks noChangeShapeType="1"/>
            </p:cNvSpPr>
            <p:nvPr/>
          </p:nvSpPr>
          <p:spPr bwMode="auto">
            <a:xfrm flipH="1" flipV="1">
              <a:off x="3504" y="1488"/>
              <a:ext cx="38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3" name="Text Box 6"/>
            <p:cNvSpPr txBox="1">
              <a:spLocks noChangeArrowheads="1"/>
            </p:cNvSpPr>
            <p:nvPr/>
          </p:nvSpPr>
          <p:spPr bwMode="auto">
            <a:xfrm>
              <a:off x="3792" y="1785"/>
              <a:ext cx="62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 dirty="0" smtClean="0">
                  <a:latin typeface="Times New Roman" panose="02020603050405020304" pitchFamily="18" charset="0"/>
                </a:rPr>
                <a:t>10.5%</a:t>
              </a:r>
              <a:endParaRPr lang="en-US" altLang="en-US" sz="18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29724" name="Line 7"/>
            <p:cNvSpPr>
              <a:spLocks noChangeShapeType="1"/>
            </p:cNvSpPr>
            <p:nvPr/>
          </p:nvSpPr>
          <p:spPr bwMode="auto">
            <a:xfrm flipH="1" flipV="1">
              <a:off x="4128" y="1968"/>
              <a:ext cx="38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1" name="Group 8"/>
          <p:cNvGrpSpPr>
            <a:grpSpLocks/>
          </p:cNvGrpSpPr>
          <p:nvPr/>
        </p:nvGrpSpPr>
        <p:grpSpPr bwMode="auto">
          <a:xfrm>
            <a:off x="4487863" y="2895600"/>
            <a:ext cx="1795462" cy="1060450"/>
            <a:chOff x="2976" y="1872"/>
            <a:chExt cx="1131" cy="668"/>
          </a:xfrm>
        </p:grpSpPr>
        <p:sp>
          <p:nvSpPr>
            <p:cNvPr id="29719" name="Line 9"/>
            <p:cNvSpPr>
              <a:spLocks noChangeShapeType="1"/>
            </p:cNvSpPr>
            <p:nvPr/>
          </p:nvSpPr>
          <p:spPr bwMode="auto">
            <a:xfrm>
              <a:off x="3792" y="2304"/>
              <a:ext cx="315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Text Box 10"/>
            <p:cNvSpPr txBox="1">
              <a:spLocks noChangeArrowheads="1"/>
            </p:cNvSpPr>
            <p:nvPr/>
          </p:nvSpPr>
          <p:spPr bwMode="auto">
            <a:xfrm>
              <a:off x="2976" y="2112"/>
              <a:ext cx="101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35" tIns="45718" rIns="91435" bIns="4571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 dirty="0" smtClean="0">
                  <a:latin typeface="Times New Roman" panose="02020603050405020304" pitchFamily="18" charset="0"/>
                </a:rPr>
                <a:t>LIBOR – ¼%</a:t>
              </a:r>
              <a:endParaRPr lang="en-US" altLang="en-US" sz="18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29721" name="Line 11"/>
            <p:cNvSpPr>
              <a:spLocks noChangeShapeType="1"/>
            </p:cNvSpPr>
            <p:nvPr/>
          </p:nvSpPr>
          <p:spPr bwMode="auto">
            <a:xfrm>
              <a:off x="3264" y="1872"/>
              <a:ext cx="315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2" name="Group 12"/>
          <p:cNvGrpSpPr>
            <a:grpSpLocks/>
          </p:cNvGrpSpPr>
          <p:nvPr/>
        </p:nvGrpSpPr>
        <p:grpSpPr bwMode="auto">
          <a:xfrm>
            <a:off x="2659063" y="2895600"/>
            <a:ext cx="1981200" cy="1143000"/>
            <a:chOff x="1776" y="1872"/>
            <a:chExt cx="1248" cy="720"/>
          </a:xfrm>
        </p:grpSpPr>
        <p:sp>
          <p:nvSpPr>
            <p:cNvPr id="29716" name="Line 13"/>
            <p:cNvSpPr>
              <a:spLocks noChangeShapeType="1"/>
            </p:cNvSpPr>
            <p:nvPr/>
          </p:nvSpPr>
          <p:spPr bwMode="auto">
            <a:xfrm flipV="1">
              <a:off x="2256" y="1872"/>
              <a:ext cx="24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7" name="Text Box 14"/>
            <p:cNvSpPr txBox="1">
              <a:spLocks noChangeArrowheads="1"/>
            </p:cNvSpPr>
            <p:nvPr/>
          </p:nvSpPr>
          <p:spPr bwMode="auto">
            <a:xfrm>
              <a:off x="1867" y="2105"/>
              <a:ext cx="115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 dirty="0" smtClean="0">
                  <a:latin typeface="Times New Roman" panose="02020603050405020304" pitchFamily="18" charset="0"/>
                </a:rPr>
                <a:t>LIBOR – 1/8%</a:t>
              </a:r>
              <a:endParaRPr lang="en-US" altLang="en-US" sz="18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29718" name="Line 15"/>
            <p:cNvSpPr>
              <a:spLocks noChangeShapeType="1"/>
            </p:cNvSpPr>
            <p:nvPr/>
          </p:nvSpPr>
          <p:spPr bwMode="auto">
            <a:xfrm flipV="1">
              <a:off x="1776" y="2304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3" name="Group 16"/>
          <p:cNvGrpSpPr>
            <a:grpSpLocks/>
          </p:cNvGrpSpPr>
          <p:nvPr/>
        </p:nvGrpSpPr>
        <p:grpSpPr bwMode="auto">
          <a:xfrm>
            <a:off x="2278063" y="2286000"/>
            <a:ext cx="1219200" cy="1219200"/>
            <a:chOff x="1584" y="1488"/>
            <a:chExt cx="768" cy="768"/>
          </a:xfrm>
        </p:grpSpPr>
        <p:sp>
          <p:nvSpPr>
            <p:cNvPr id="29713" name="Line 17"/>
            <p:cNvSpPr>
              <a:spLocks noChangeShapeType="1"/>
            </p:cNvSpPr>
            <p:nvPr/>
          </p:nvSpPr>
          <p:spPr bwMode="auto">
            <a:xfrm flipH="1">
              <a:off x="1584" y="1920"/>
              <a:ext cx="336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4" name="Text Box 18"/>
            <p:cNvSpPr txBox="1">
              <a:spLocks noChangeArrowheads="1"/>
            </p:cNvSpPr>
            <p:nvPr/>
          </p:nvSpPr>
          <p:spPr bwMode="auto">
            <a:xfrm>
              <a:off x="1680" y="1728"/>
              <a:ext cx="6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 dirty="0" smtClean="0">
                  <a:latin typeface="Times New Roman" panose="02020603050405020304" pitchFamily="18" charset="0"/>
                </a:rPr>
                <a:t>10 3/8%</a:t>
              </a:r>
              <a:endParaRPr lang="en-US" altLang="en-US" sz="18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29715" name="Line 19"/>
            <p:cNvSpPr>
              <a:spLocks noChangeShapeType="1"/>
            </p:cNvSpPr>
            <p:nvPr/>
          </p:nvSpPr>
          <p:spPr bwMode="auto">
            <a:xfrm flipH="1">
              <a:off x="2064" y="1488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4" name="Text Box 20"/>
          <p:cNvSpPr txBox="1">
            <a:spLocks noChangeArrowheads="1"/>
          </p:cNvSpPr>
          <p:nvPr/>
        </p:nvSpPr>
        <p:spPr bwMode="auto">
          <a:xfrm>
            <a:off x="1439863" y="3581400"/>
            <a:ext cx="1143000" cy="1014413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Bank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 A</a:t>
            </a:r>
          </a:p>
        </p:txBody>
      </p:sp>
      <p:sp>
        <p:nvSpPr>
          <p:cNvPr id="29705" name="Rectangle 21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01000" cy="11430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z="3200" b="1" dirty="0" smtClean="0">
                <a:ea typeface="ＭＳ Ｐゴシック" panose="020B0600070205080204" pitchFamily="34" charset="-128"/>
              </a:rPr>
              <a:t>What was the Fixed Quote for the Swap Bank in our example?</a:t>
            </a:r>
          </a:p>
        </p:txBody>
      </p:sp>
      <p:sp>
        <p:nvSpPr>
          <p:cNvPr id="642070" name="Line 22"/>
          <p:cNvSpPr>
            <a:spLocks noChangeShapeType="1"/>
          </p:cNvSpPr>
          <p:nvPr/>
        </p:nvSpPr>
        <p:spPr bwMode="auto">
          <a:xfrm flipH="1">
            <a:off x="304800" y="4025900"/>
            <a:ext cx="101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2071" name="Text Box 23"/>
          <p:cNvSpPr txBox="1">
            <a:spLocks noChangeArrowheads="1"/>
          </p:cNvSpPr>
          <p:nvPr/>
        </p:nvSpPr>
        <p:spPr bwMode="auto">
          <a:xfrm>
            <a:off x="533400" y="4116388"/>
            <a:ext cx="677863" cy="3667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10%</a:t>
            </a:r>
          </a:p>
        </p:txBody>
      </p:sp>
      <p:grpSp>
        <p:nvGrpSpPr>
          <p:cNvPr id="29708" name="Group 24"/>
          <p:cNvGrpSpPr>
            <a:grpSpLocks/>
          </p:cNvGrpSpPr>
          <p:nvPr/>
        </p:nvGrpSpPr>
        <p:grpSpPr bwMode="auto">
          <a:xfrm>
            <a:off x="7924800" y="3644900"/>
            <a:ext cx="1041400" cy="685800"/>
            <a:chOff x="5104" y="2112"/>
            <a:chExt cx="656" cy="432"/>
          </a:xfrm>
        </p:grpSpPr>
        <p:sp>
          <p:nvSpPr>
            <p:cNvPr id="29711" name="Line 25"/>
            <p:cNvSpPr>
              <a:spLocks noChangeShapeType="1"/>
            </p:cNvSpPr>
            <p:nvPr/>
          </p:nvSpPr>
          <p:spPr bwMode="auto">
            <a:xfrm flipV="1">
              <a:off x="5136" y="2544"/>
              <a:ext cx="6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2" name="Text Box 26"/>
            <p:cNvSpPr txBox="1">
              <a:spLocks noChangeArrowheads="1"/>
            </p:cNvSpPr>
            <p:nvPr/>
          </p:nvSpPr>
          <p:spPr bwMode="auto">
            <a:xfrm>
              <a:off x="5104" y="2112"/>
              <a:ext cx="587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latin typeface="Times New Roman" panose="02020603050405020304" pitchFamily="18" charset="0"/>
                </a:rPr>
                <a:t>LIBOR + ½%</a:t>
              </a:r>
            </a:p>
          </p:txBody>
        </p:sp>
      </p:grpSp>
      <p:sp>
        <p:nvSpPr>
          <p:cNvPr id="29709" name="Text Box 27"/>
          <p:cNvSpPr txBox="1">
            <a:spLocks noChangeArrowheads="1"/>
          </p:cNvSpPr>
          <p:nvPr/>
        </p:nvSpPr>
        <p:spPr bwMode="auto">
          <a:xfrm>
            <a:off x="1905000" y="4641850"/>
            <a:ext cx="57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Suppose the 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5</a:t>
            </a:r>
            <a:r>
              <a:rPr lang="en-US" altLang="en-US" sz="2400" dirty="0">
                <a:latin typeface="Times New Roman" panose="02020603050405020304" pitchFamily="18" charset="0"/>
              </a:rPr>
              <a:t>-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year T-note </a:t>
            </a:r>
            <a:r>
              <a:rPr lang="en-US" altLang="en-US" sz="2400" dirty="0">
                <a:latin typeface="Times New Roman" panose="02020603050405020304" pitchFamily="18" charset="0"/>
              </a:rPr>
              <a:t>rate was 10%...</a:t>
            </a:r>
          </a:p>
        </p:txBody>
      </p:sp>
      <p:sp>
        <p:nvSpPr>
          <p:cNvPr id="29710" name="TextBox 27"/>
          <p:cNvSpPr txBox="1">
            <a:spLocks noChangeArrowheads="1"/>
          </p:cNvSpPr>
          <p:nvPr/>
        </p:nvSpPr>
        <p:spPr bwMode="auto">
          <a:xfrm>
            <a:off x="685800" y="5168900"/>
            <a:ext cx="7696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Pay 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10.50% and Receive 10.75% on LIBOR </a:t>
            </a:r>
            <a:r>
              <a:rPr lang="en-US" altLang="en-US" sz="2400" dirty="0">
                <a:latin typeface="Times New Roman" panose="02020603050405020304" pitchFamily="18" charset="0"/>
              </a:rPr>
              <a:t>(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50 – 75 quote). Subtract 1/8% from each side with  bank A. Subtract ¼% from each side with  bank B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4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2071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Swap Example (Part 1):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Hi-Gear, Inc., a manufacturer of sportswear recently issued a 10-year, $5 million bond issue. The bond requires a fixed rate of 8.5% per year (annual payments).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The CFO of Hi-Gear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would prefer to have a floating-rate liability.</a:t>
            </a: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The CFO decides to hedge by entering into an interest rate swap, where the firm would receive fixed and pay floating. The Swap dealer quotes 10-year Swaps as LIBOR based, “80-87”. The current 10 year Treasury Bond yield is 7%.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ea typeface="ＭＳ Ｐゴシック" panose="020B0600070205080204" pitchFamily="34" charset="-128"/>
              </a:rPr>
              <a:t>Hi-Gear’s Borrowing Environment</a:t>
            </a:r>
            <a:br>
              <a:rPr lang="en-US" altLang="en-US" sz="3200" smtClean="0">
                <a:ea typeface="ＭＳ Ｐゴシック" panose="020B0600070205080204" pitchFamily="34" charset="-128"/>
              </a:rPr>
            </a:br>
            <a:r>
              <a:rPr lang="en-US" altLang="en-US" sz="1200" smtClean="0">
                <a:ea typeface="ＭＳ Ｐゴシック" panose="020B0600070205080204" pitchFamily="34" charset="-128"/>
              </a:rPr>
              <a:t> (Receive fixed and pay floating. The Swap dealer quotes 10-year Swaps as LIBOR based, “80-87”.) 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6172200" y="1600200"/>
            <a:ext cx="1752600" cy="1143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Swap Bank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143000" y="1600200"/>
            <a:ext cx="2743200" cy="1524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Hi-Gear, Inc.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168400" y="4191000"/>
            <a:ext cx="1752600" cy="1524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Current Bond Holders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4876800" y="3124200"/>
            <a:ext cx="3810000" cy="1570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tabLst>
                <a:tab pos="173038" algn="l"/>
              </a:tabLst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tabLst>
                <a:tab pos="173038" algn="l"/>
              </a:tabLst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173038" algn="l"/>
              </a:tabLst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tabLst>
                <a:tab pos="173038" algn="l"/>
              </a:tabLst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tabLst>
                <a:tab pos="173038" algn="l"/>
              </a:tabLst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tabLst>
                <a:tab pos="173038" algn="l"/>
              </a:tabLst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tabLst>
                <a:tab pos="173038" algn="l"/>
              </a:tabLst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tabLst>
                <a:tab pos="173038" algn="l"/>
              </a:tabLst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tabLst>
                <a:tab pos="173038" algn="l"/>
              </a:tabLst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1800">
                <a:latin typeface="Times New Roman" panose="02020603050405020304" pitchFamily="18" charset="0"/>
              </a:rPr>
              <a:t> </a:t>
            </a:r>
            <a:r>
              <a:rPr lang="en-US" altLang="en-US" sz="1800" u="sng">
                <a:latin typeface="Times New Roman" panose="02020603050405020304" pitchFamily="18" charset="0"/>
              </a:rPr>
              <a:t>Questions:</a:t>
            </a:r>
            <a:r>
              <a:rPr lang="en-US" altLang="en-US" sz="18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1800">
                <a:latin typeface="Times New Roman" panose="02020603050405020304" pitchFamily="18" charset="0"/>
              </a:rPr>
              <a:t> </a:t>
            </a:r>
            <a:r>
              <a:rPr lang="en-US" altLang="en-US" sz="1800" i="1">
                <a:latin typeface="Times New Roman" panose="02020603050405020304" pitchFamily="18" charset="0"/>
              </a:rPr>
              <a:t>Who is the buyer?  The Swap Bank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1800" i="1">
                <a:latin typeface="Times New Roman" panose="02020603050405020304" pitchFamily="18" charset="0"/>
              </a:rPr>
              <a:t> What is the net borrowing position of 	Hi-Gear, Inc.?</a:t>
            </a:r>
            <a:r>
              <a:rPr lang="en-US" altLang="en-US" sz="2400" i="1">
                <a:latin typeface="Times New Roman" panose="02020603050405020304" pitchFamily="18" charset="0"/>
              </a:rPr>
              <a:t>	</a:t>
            </a:r>
            <a:endParaRPr lang="en-US" altLang="en-US" sz="1800" i="1">
              <a:latin typeface="Times New Roman" panose="02020603050405020304" pitchFamily="18" charset="0"/>
            </a:endParaRPr>
          </a:p>
        </p:txBody>
      </p:sp>
      <p:cxnSp>
        <p:nvCxnSpPr>
          <p:cNvPr id="32775" name="Straight Arrow Connector 7"/>
          <p:cNvCxnSpPr>
            <a:cxnSpLocks noChangeShapeType="1"/>
          </p:cNvCxnSpPr>
          <p:nvPr/>
        </p:nvCxnSpPr>
        <p:spPr bwMode="auto">
          <a:xfrm rot="10800000">
            <a:off x="3962400" y="1828800"/>
            <a:ext cx="2209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76" name="Straight Arrow Connector 9"/>
          <p:cNvCxnSpPr>
            <a:cxnSpLocks noChangeShapeType="1"/>
            <a:stCxn id="32772" idx="3"/>
          </p:cNvCxnSpPr>
          <p:nvPr/>
        </p:nvCxnSpPr>
        <p:spPr bwMode="auto">
          <a:xfrm>
            <a:off x="3886200" y="2362200"/>
            <a:ext cx="2286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77" name="Straight Arrow Connector 11"/>
          <p:cNvCxnSpPr>
            <a:cxnSpLocks noChangeShapeType="1"/>
          </p:cNvCxnSpPr>
          <p:nvPr/>
        </p:nvCxnSpPr>
        <p:spPr bwMode="auto">
          <a:xfrm rot="5400000">
            <a:off x="1409701" y="3619500"/>
            <a:ext cx="990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78" name="TextBox 12"/>
          <p:cNvSpPr txBox="1">
            <a:spLocks noChangeArrowheads="1"/>
          </p:cNvSpPr>
          <p:nvPr/>
        </p:nvSpPr>
        <p:spPr bwMode="auto">
          <a:xfrm>
            <a:off x="4038600" y="24384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Floating (LIBOR)</a:t>
            </a:r>
          </a:p>
        </p:txBody>
      </p:sp>
      <p:sp>
        <p:nvSpPr>
          <p:cNvPr id="32779" name="TextBox 13"/>
          <p:cNvSpPr txBox="1">
            <a:spLocks noChangeArrowheads="1"/>
          </p:cNvSpPr>
          <p:nvPr/>
        </p:nvSpPr>
        <p:spPr bwMode="auto">
          <a:xfrm>
            <a:off x="4038600" y="1382713"/>
            <a:ext cx="1905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Fixed 7.8%</a:t>
            </a:r>
          </a:p>
        </p:txBody>
      </p:sp>
      <p:sp>
        <p:nvSpPr>
          <p:cNvPr id="32780" name="TextBox 14"/>
          <p:cNvSpPr txBox="1">
            <a:spLocks noChangeArrowheads="1"/>
          </p:cNvSpPr>
          <p:nvPr/>
        </p:nvSpPr>
        <p:spPr bwMode="auto">
          <a:xfrm>
            <a:off x="1905000" y="34290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8.5% Fixed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5486400" y="4800600"/>
          <a:ext cx="3048000" cy="182880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325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Net Cost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Pay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8.5%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Pay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LIBOR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Receive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(7.80%)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Net Cost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LIBOR +0.70%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Fixed vs. Variable (floating)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ea typeface="ＭＳ Ｐゴシック" panose="020B0600070205080204" pitchFamily="34" charset="-128"/>
              </a:rPr>
              <a:t>Suppose IBM has the following assets and liabilities on its books: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u="sng" smtClean="0">
                <a:ea typeface="ＭＳ Ｐゴシック" panose="020B0600070205080204" pitchFamily="34" charset="-128"/>
              </a:rPr>
              <a:t>Assets:</a:t>
            </a:r>
            <a:r>
              <a:rPr lang="en-US" altLang="en-US" sz="2800" smtClean="0">
                <a:ea typeface="ＭＳ Ｐゴシック" panose="020B0600070205080204" pitchFamily="34" charset="-128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smtClean="0">
                <a:ea typeface="ＭＳ Ｐゴシック" panose="020B0600070205080204" pitchFamily="34" charset="-128"/>
              </a:rPr>
              <a:t>	$20 million in variable-rate financing (loans) at LIBOR (London InterBank Offer Rate) +1%, made to customers purchasing IBM computers.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u="sng" smtClean="0">
                <a:ea typeface="ＭＳ Ｐゴシック" panose="020B0600070205080204" pitchFamily="34" charset="-128"/>
              </a:rPr>
              <a:t>Liabilities:</a:t>
            </a:r>
            <a:r>
              <a:rPr lang="en-US" altLang="en-US" sz="2800" smtClean="0">
                <a:ea typeface="ＭＳ Ｐゴシック" panose="020B0600070205080204" pitchFamily="34" charset="-128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smtClean="0">
                <a:ea typeface="ＭＳ Ｐゴシック" panose="020B0600070205080204" pitchFamily="34" charset="-128"/>
              </a:rPr>
              <a:t>	$20 million in 5% fixed-rate, annual paying bonds that were issued to fund the above financing program.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Swap Example (Part 2):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Lo-Gear, Inc., a manufacturer of sportswear recently issued a 10-year, $20 million bond with a LIBOR + 2% floating rate.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The CFO of Lo-Gear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would prefer to have a fixed-rate liability.</a:t>
            </a: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The CFO decides to hedge by entering into an interest rate swap, where the firm would receive floating and pay fixed. The Swap dealer quotes 10-year Swaps as LIBOR based, “80-87”. The current 10 year Treasury Bond yield is 7%.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ea typeface="ＭＳ Ｐゴシック" panose="020B0600070205080204" pitchFamily="34" charset="-128"/>
              </a:rPr>
              <a:t>Lo-Gear’s Borrowing Environment</a:t>
            </a:r>
            <a:br>
              <a:rPr lang="en-US" altLang="en-US" sz="3200" smtClean="0">
                <a:ea typeface="ＭＳ Ｐゴシック" panose="020B0600070205080204" pitchFamily="34" charset="-128"/>
              </a:rPr>
            </a:br>
            <a:r>
              <a:rPr lang="en-US" altLang="en-US" sz="1200" smtClean="0">
                <a:ea typeface="ＭＳ Ｐゴシック" panose="020B0600070205080204" pitchFamily="34" charset="-128"/>
              </a:rPr>
              <a:t> (Receive floating and pay fixed. The Swap dealer quotes 10-year Swaps as LIBOR based, “80-87”.) </a:t>
            </a:r>
          </a:p>
        </p:txBody>
      </p:sp>
      <p:sp>
        <p:nvSpPr>
          <p:cNvPr id="34819" name="Text Box 6"/>
          <p:cNvSpPr txBox="1">
            <a:spLocks noChangeArrowheads="1"/>
          </p:cNvSpPr>
          <p:nvPr/>
        </p:nvSpPr>
        <p:spPr bwMode="auto">
          <a:xfrm>
            <a:off x="4876800" y="3200400"/>
            <a:ext cx="3810000" cy="1477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tabLst>
                <a:tab pos="173038" algn="l"/>
              </a:tabLst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tabLst>
                <a:tab pos="173038" algn="l"/>
              </a:tabLst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173038" algn="l"/>
              </a:tabLst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tabLst>
                <a:tab pos="173038" algn="l"/>
              </a:tabLst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tabLst>
                <a:tab pos="173038" algn="l"/>
              </a:tabLst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tabLst>
                <a:tab pos="173038" algn="l"/>
              </a:tabLst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tabLst>
                <a:tab pos="173038" algn="l"/>
              </a:tabLst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tabLst>
                <a:tab pos="173038" algn="l"/>
              </a:tabLst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tabLst>
                <a:tab pos="173038" algn="l"/>
              </a:tabLst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1800">
                <a:latin typeface="Times New Roman" panose="02020603050405020304" pitchFamily="18" charset="0"/>
              </a:rPr>
              <a:t> </a:t>
            </a:r>
            <a:r>
              <a:rPr lang="en-US" altLang="en-US" sz="1800" u="sng">
                <a:latin typeface="Times New Roman" panose="02020603050405020304" pitchFamily="18" charset="0"/>
              </a:rPr>
              <a:t>Questions:</a:t>
            </a:r>
            <a:r>
              <a:rPr lang="en-US" altLang="en-US" sz="18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1800">
                <a:latin typeface="Times New Roman" panose="02020603050405020304" pitchFamily="18" charset="0"/>
              </a:rPr>
              <a:t> </a:t>
            </a:r>
            <a:r>
              <a:rPr lang="en-US" altLang="en-US" sz="1800" i="1">
                <a:latin typeface="Times New Roman" panose="02020603050405020304" pitchFamily="18" charset="0"/>
              </a:rPr>
              <a:t>Who is the buyer? Lo-Gear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1800" i="1">
                <a:latin typeface="Times New Roman" panose="02020603050405020304" pitchFamily="18" charset="0"/>
              </a:rPr>
              <a:t> What is the net borrowing position of 	Lo-Gear, Inc.?</a:t>
            </a:r>
            <a:endParaRPr lang="en-US" altLang="en-US" sz="2400" i="1">
              <a:latin typeface="Times New Roman" panose="02020603050405020304" pitchFamily="18" charset="0"/>
            </a:endParaRP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6172200" y="1600200"/>
            <a:ext cx="1752600" cy="1143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Swap Bank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1143000" y="1600200"/>
            <a:ext cx="2743200" cy="1524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Lo-Gear, Inc.</a:t>
            </a:r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1168400" y="4191000"/>
            <a:ext cx="1752600" cy="1524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Current Bond Holders</a:t>
            </a:r>
          </a:p>
        </p:txBody>
      </p:sp>
      <p:cxnSp>
        <p:nvCxnSpPr>
          <p:cNvPr id="34823" name="Straight Arrow Connector 6"/>
          <p:cNvCxnSpPr>
            <a:cxnSpLocks noChangeShapeType="1"/>
          </p:cNvCxnSpPr>
          <p:nvPr/>
        </p:nvCxnSpPr>
        <p:spPr bwMode="auto">
          <a:xfrm rot="10800000">
            <a:off x="3962400" y="1828800"/>
            <a:ext cx="2209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24" name="Straight Arrow Connector 7"/>
          <p:cNvCxnSpPr>
            <a:cxnSpLocks noChangeShapeType="1"/>
          </p:cNvCxnSpPr>
          <p:nvPr/>
        </p:nvCxnSpPr>
        <p:spPr bwMode="auto">
          <a:xfrm>
            <a:off x="3886200" y="2362200"/>
            <a:ext cx="2286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25" name="Straight Arrow Connector 8"/>
          <p:cNvCxnSpPr>
            <a:cxnSpLocks noChangeShapeType="1"/>
          </p:cNvCxnSpPr>
          <p:nvPr/>
        </p:nvCxnSpPr>
        <p:spPr bwMode="auto">
          <a:xfrm rot="5400000">
            <a:off x="1409701" y="3619500"/>
            <a:ext cx="990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26" name="TextBox 9"/>
          <p:cNvSpPr txBox="1">
            <a:spLocks noChangeArrowheads="1"/>
          </p:cNvSpPr>
          <p:nvPr/>
        </p:nvSpPr>
        <p:spPr bwMode="auto">
          <a:xfrm>
            <a:off x="4038600" y="24384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Fixed 7.87%</a:t>
            </a:r>
          </a:p>
        </p:txBody>
      </p:sp>
      <p:sp>
        <p:nvSpPr>
          <p:cNvPr id="34827" name="TextBox 10"/>
          <p:cNvSpPr txBox="1">
            <a:spLocks noChangeArrowheads="1"/>
          </p:cNvSpPr>
          <p:nvPr/>
        </p:nvSpPr>
        <p:spPr bwMode="auto">
          <a:xfrm>
            <a:off x="4038600" y="1382713"/>
            <a:ext cx="1905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Floating LIBOR</a:t>
            </a:r>
          </a:p>
        </p:txBody>
      </p:sp>
      <p:sp>
        <p:nvSpPr>
          <p:cNvPr id="34828" name="TextBox 11"/>
          <p:cNvSpPr txBox="1">
            <a:spLocks noChangeArrowheads="1"/>
          </p:cNvSpPr>
          <p:nvPr/>
        </p:nvSpPr>
        <p:spPr bwMode="auto">
          <a:xfrm>
            <a:off x="1905000" y="34290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LIBOR +2%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257800" y="4800600"/>
          <a:ext cx="3048000" cy="182880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325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Net Cost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Pay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LIBOR +2%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Pay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7.87%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Receive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(LIBOR)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Net Cost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9.87%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ea typeface="ＭＳ Ｐゴシック" panose="020B0600070205080204" pitchFamily="34" charset="-128"/>
              </a:rPr>
              <a:t>Basis Swap</a:t>
            </a:r>
            <a:br>
              <a:rPr lang="en-US" altLang="en-US" sz="3200" smtClean="0">
                <a:ea typeface="ＭＳ Ｐゴシック" panose="020B0600070205080204" pitchFamily="34" charset="-128"/>
              </a:rPr>
            </a:br>
            <a:r>
              <a:rPr lang="en-US" altLang="en-US" sz="2000" i="1" smtClean="0">
                <a:ea typeface="ＭＳ Ｐゴシック" panose="020B0600070205080204" pitchFamily="34" charset="-128"/>
              </a:rPr>
              <a:t>(Used to effectively change the base of a floating loan)</a:t>
            </a:r>
          </a:p>
        </p:txBody>
      </p:sp>
      <p:sp>
        <p:nvSpPr>
          <p:cNvPr id="35843" name="Text Box 6"/>
          <p:cNvSpPr txBox="1">
            <a:spLocks noChangeArrowheads="1"/>
          </p:cNvSpPr>
          <p:nvPr/>
        </p:nvSpPr>
        <p:spPr bwMode="auto">
          <a:xfrm>
            <a:off x="4343400" y="2895600"/>
            <a:ext cx="4572000" cy="175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tabLst>
                <a:tab pos="173038" algn="l"/>
              </a:tabLst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tabLst>
                <a:tab pos="173038" algn="l"/>
              </a:tabLst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173038" algn="l"/>
              </a:tabLst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tabLst>
                <a:tab pos="173038" algn="l"/>
              </a:tabLst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tabLst>
                <a:tab pos="173038" algn="l"/>
              </a:tabLst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tabLst>
                <a:tab pos="173038" algn="l"/>
              </a:tabLst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tabLst>
                <a:tab pos="173038" algn="l"/>
              </a:tabLst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tabLst>
                <a:tab pos="173038" algn="l"/>
              </a:tabLst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tabLst>
                <a:tab pos="173038" algn="l"/>
              </a:tabLst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1800">
                <a:latin typeface="Times New Roman" panose="02020603050405020304" pitchFamily="18" charset="0"/>
              </a:rPr>
              <a:t> Suppose GE currently has a loan outstanding that is PRIME + 2%.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1800">
                <a:latin typeface="Times New Roman" panose="02020603050405020304" pitchFamily="18" charset="0"/>
              </a:rPr>
              <a:t>A Basis Swap can “change” the base of its floating rate loan from PRIME to LIBOR.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1800" i="1">
                <a:latin typeface="Times New Roman" panose="02020603050405020304" pitchFamily="18" charset="0"/>
              </a:rPr>
              <a:t>Example: Pay LIBOR, Receive PRIME – 3%</a:t>
            </a:r>
            <a:endParaRPr lang="en-US" altLang="en-US" sz="2400" i="1">
              <a:latin typeface="Times New Roman" panose="02020603050405020304" pitchFamily="18" charset="0"/>
            </a:endParaRP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6172200" y="1600200"/>
            <a:ext cx="1752600" cy="1143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Swap Bank</a:t>
            </a: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1143000" y="1600200"/>
            <a:ext cx="2743200" cy="1524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GE</a:t>
            </a:r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1168400" y="4191000"/>
            <a:ext cx="1752600" cy="1524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Current Bond Holders</a:t>
            </a:r>
          </a:p>
        </p:txBody>
      </p:sp>
      <p:cxnSp>
        <p:nvCxnSpPr>
          <p:cNvPr id="35847" name="Straight Arrow Connector 6"/>
          <p:cNvCxnSpPr>
            <a:cxnSpLocks noChangeShapeType="1"/>
          </p:cNvCxnSpPr>
          <p:nvPr/>
        </p:nvCxnSpPr>
        <p:spPr bwMode="auto">
          <a:xfrm rot="10800000">
            <a:off x="3962400" y="1828800"/>
            <a:ext cx="2209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48" name="Straight Arrow Connector 7"/>
          <p:cNvCxnSpPr>
            <a:cxnSpLocks noChangeShapeType="1"/>
          </p:cNvCxnSpPr>
          <p:nvPr/>
        </p:nvCxnSpPr>
        <p:spPr bwMode="auto">
          <a:xfrm>
            <a:off x="3886200" y="2362200"/>
            <a:ext cx="2286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49" name="Straight Arrow Connector 8"/>
          <p:cNvCxnSpPr>
            <a:cxnSpLocks noChangeShapeType="1"/>
          </p:cNvCxnSpPr>
          <p:nvPr/>
        </p:nvCxnSpPr>
        <p:spPr bwMode="auto">
          <a:xfrm rot="5400000">
            <a:off x="1409701" y="3619500"/>
            <a:ext cx="990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0" name="TextBox 9"/>
          <p:cNvSpPr txBox="1">
            <a:spLocks noChangeArrowheads="1"/>
          </p:cNvSpPr>
          <p:nvPr/>
        </p:nvSpPr>
        <p:spPr bwMode="auto">
          <a:xfrm>
            <a:off x="4038600" y="24384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Pay LIBOR</a:t>
            </a:r>
          </a:p>
        </p:txBody>
      </p:sp>
      <p:sp>
        <p:nvSpPr>
          <p:cNvPr id="35851" name="TextBox 10"/>
          <p:cNvSpPr txBox="1">
            <a:spLocks noChangeArrowheads="1"/>
          </p:cNvSpPr>
          <p:nvPr/>
        </p:nvSpPr>
        <p:spPr bwMode="auto">
          <a:xfrm>
            <a:off x="4038600" y="1382713"/>
            <a:ext cx="2057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Receive PRIME-3%</a:t>
            </a:r>
          </a:p>
        </p:txBody>
      </p:sp>
      <p:sp>
        <p:nvSpPr>
          <p:cNvPr id="35852" name="TextBox 11"/>
          <p:cNvSpPr txBox="1">
            <a:spLocks noChangeArrowheads="1"/>
          </p:cNvSpPr>
          <p:nvPr/>
        </p:nvSpPr>
        <p:spPr bwMode="auto">
          <a:xfrm>
            <a:off x="1905000" y="34290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PRIME +2%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029200" y="4800600"/>
          <a:ext cx="3048000" cy="182880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325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Net Cost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Pay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PRIME +2%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Pay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LIBOR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Receive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(PRIME-3.0%)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Net Cost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LIBOR +5.0%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Fixed vs. Variable (floating)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What do the IBM cash flows look like?</a:t>
            </a:r>
          </a:p>
          <a:p>
            <a:pPr eaLnBrk="1" hangingPunct="1">
              <a:lnSpc>
                <a:spcPct val="80000"/>
              </a:lnSpc>
            </a:pPr>
            <a:endParaRPr lang="en-US" altLang="en-US" sz="22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>
                <a:ea typeface="ＭＳ Ｐゴシック" panose="020B0600070205080204" pitchFamily="34" charset="-128"/>
              </a:rPr>
              <a:t>Assets: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ea typeface="ＭＳ Ｐゴシック" panose="020B0600070205080204" pitchFamily="34" charset="-128"/>
              </a:rPr>
              <a:t>Interest Income (inflow) to IBM dependent upon the interest rate environment. (LIBOR+1%)</a:t>
            </a:r>
          </a:p>
          <a:p>
            <a:pPr eaLnBrk="1" hangingPunct="1">
              <a:lnSpc>
                <a:spcPct val="80000"/>
              </a:lnSpc>
            </a:pPr>
            <a:endParaRPr lang="en-US" altLang="en-US" sz="22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>
                <a:ea typeface="ＭＳ Ｐゴシック" panose="020B0600070205080204" pitchFamily="34" charset="-128"/>
              </a:rPr>
              <a:t>Liabilities:		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ea typeface="ＭＳ Ｐゴシック" panose="020B0600070205080204" pitchFamily="34" charset="-128"/>
              </a:rPr>
              <a:t>Interest Expense (outflow) for IBM is fixed, based on the coupon rate of the bonds. (5%)</a:t>
            </a:r>
          </a:p>
          <a:p>
            <a:pPr eaLnBrk="1" hangingPunct="1">
              <a:lnSpc>
                <a:spcPct val="80000"/>
              </a:lnSpc>
            </a:pPr>
            <a:endParaRPr lang="en-US" altLang="en-US" sz="22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>
                <a:ea typeface="ＭＳ Ｐゴシック" panose="020B0600070205080204" pitchFamily="34" charset="-128"/>
              </a:rPr>
              <a:t>IBM’s concerns:</a:t>
            </a:r>
          </a:p>
          <a:p>
            <a:pPr eaLnBrk="1" hangingPunct="1">
              <a:lnSpc>
                <a:spcPct val="80000"/>
              </a:lnSpc>
            </a:pPr>
            <a:endParaRPr lang="en-US" altLang="en-US" sz="2200" smtClean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>
                <a:ea typeface="ＭＳ Ｐゴシック" panose="020B0600070205080204" pitchFamily="34" charset="-128"/>
              </a:rPr>
              <a:t>What would happen if market interest rates shot up? (Income up, expenses same – this is good!)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 smtClean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>
                <a:ea typeface="ＭＳ Ｐゴシック" panose="020B0600070205080204" pitchFamily="34" charset="-128"/>
              </a:rPr>
              <a:t>What would happen if market interest rates fell? (Income down, expenses same – this is bad!)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IBM’s Cash Flows</a:t>
            </a:r>
          </a:p>
        </p:txBody>
      </p:sp>
      <p:graphicFrame>
        <p:nvGraphicFramePr>
          <p:cNvPr id="606211" name="Group 3"/>
          <p:cNvGraphicFramePr>
            <a:graphicFrameLocks noGrp="1"/>
          </p:cNvGraphicFramePr>
          <p:nvPr>
            <p:ph idx="1"/>
          </p:nvPr>
        </p:nvGraphicFramePr>
        <p:xfrm>
          <a:off x="685800" y="1560513"/>
          <a:ext cx="7773988" cy="4156075"/>
        </p:xfrm>
        <a:graphic>
          <a:graphicData uri="http://schemas.openxmlformats.org/drawingml/2006/table">
            <a:tbl>
              <a:tblPr/>
              <a:tblGrid>
                <a:gridCol w="1554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30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Period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(years)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LIBOR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Floating Interest Income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Fixed Interest Expense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Net Interest Flow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Today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4.00%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$20 million x       (LIBOR +1%)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$20 million bonds at 5% coupon, annual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5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??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$1,000,000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($1,000,000)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5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??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??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($1,000,000)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??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5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??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??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($1,000,000)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??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5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??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??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($1,000,000)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??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5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??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??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($1,000,000)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??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??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??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($1,000,000)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??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227" name="TextBox 3"/>
          <p:cNvSpPr txBox="1">
            <a:spLocks noChangeArrowheads="1"/>
          </p:cNvSpPr>
          <p:nvPr/>
        </p:nvSpPr>
        <p:spPr bwMode="auto">
          <a:xfrm>
            <a:off x="1447800" y="5943600"/>
            <a:ext cx="548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(4% + 1%)x20 mill = 1 million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ea typeface="ＭＳ Ｐゴシック" panose="020B0600070205080204" pitchFamily="34" charset="-128"/>
              </a:rPr>
              <a:t>IBM’s Cash Flows</a:t>
            </a:r>
            <a:br>
              <a:rPr lang="en-US" altLang="en-US" sz="3200" smtClean="0">
                <a:ea typeface="ＭＳ Ｐゴシック" panose="020B0600070205080204" pitchFamily="34" charset="-128"/>
              </a:rPr>
            </a:br>
            <a:r>
              <a:rPr lang="en-US" altLang="en-US" sz="3200" smtClean="0">
                <a:ea typeface="ＭＳ Ｐゴシック" panose="020B0600070205080204" pitchFamily="34" charset="-128"/>
              </a:rPr>
              <a:t>(increasing interest rates)</a:t>
            </a:r>
          </a:p>
        </p:txBody>
      </p:sp>
      <p:graphicFrame>
        <p:nvGraphicFramePr>
          <p:cNvPr id="607235" name="Group 3"/>
          <p:cNvGraphicFramePr>
            <a:graphicFrameLocks noGrp="1"/>
          </p:cNvGraphicFramePr>
          <p:nvPr>
            <p:ph idx="1"/>
          </p:nvPr>
        </p:nvGraphicFramePr>
        <p:xfrm>
          <a:off x="685800" y="1219200"/>
          <a:ext cx="7772400" cy="4216400"/>
        </p:xfrm>
        <a:graphic>
          <a:graphicData uri="http://schemas.openxmlformats.org/drawingml/2006/table">
            <a:tbl>
              <a:tblPr/>
              <a:tblGrid>
                <a:gridCol w="1554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29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Period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LIBOR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Floating Interest Income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Fixed Interest Expense 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Net Interest Flow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0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Today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4.00%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$20 mil x (LIBOR +1%)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$20 million bonds at 5% coupon, annual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4.20%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$1,000,000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($1,000,000)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4.40%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$1,040,000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($1,000,000)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$40,000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5.00%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$1,080,000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($1,000,000)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$80,000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5.60%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$1,200,000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($1,000,000)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$200,000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5.90%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$1,320,000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($1,000,000)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$320,000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1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6.40%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$1,380,000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($1,000,000)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$380,000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251" name="Text Box 59"/>
          <p:cNvSpPr txBox="1">
            <a:spLocks noChangeArrowheads="1"/>
          </p:cNvSpPr>
          <p:nvPr/>
        </p:nvSpPr>
        <p:spPr bwMode="auto">
          <a:xfrm>
            <a:off x="4114800" y="5943600"/>
            <a:ext cx="1371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Note the delay in the rate change effect.</a:t>
            </a:r>
          </a:p>
        </p:txBody>
      </p:sp>
      <p:sp>
        <p:nvSpPr>
          <p:cNvPr id="8252" name="Line 60"/>
          <p:cNvSpPr>
            <a:spLocks noChangeShapeType="1"/>
          </p:cNvSpPr>
          <p:nvPr/>
        </p:nvSpPr>
        <p:spPr bwMode="auto">
          <a:xfrm flipV="1">
            <a:off x="4648200" y="5562600"/>
            <a:ext cx="0" cy="3048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53" name="TextBox 5"/>
          <p:cNvSpPr txBox="1">
            <a:spLocks noChangeArrowheads="1"/>
          </p:cNvSpPr>
          <p:nvPr/>
        </p:nvSpPr>
        <p:spPr bwMode="auto">
          <a:xfrm>
            <a:off x="685800" y="5562600"/>
            <a:ext cx="3352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End of Period 2 income: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(4.2%+1%)x20mill= $1,040,000.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ea typeface="ＭＳ Ｐゴシック" panose="020B0600070205080204" pitchFamily="34" charset="-128"/>
              </a:rPr>
              <a:t>IBM’s Cash Flows</a:t>
            </a:r>
            <a:br>
              <a:rPr lang="en-US" altLang="en-US" sz="3200" smtClean="0">
                <a:ea typeface="ＭＳ Ｐゴシック" panose="020B0600070205080204" pitchFamily="34" charset="-128"/>
              </a:rPr>
            </a:br>
            <a:r>
              <a:rPr lang="en-US" altLang="en-US" sz="3200" smtClean="0">
                <a:ea typeface="ＭＳ Ｐゴシック" panose="020B0600070205080204" pitchFamily="34" charset="-128"/>
              </a:rPr>
              <a:t>(decreasing interest rates)</a:t>
            </a:r>
          </a:p>
        </p:txBody>
      </p:sp>
      <p:graphicFrame>
        <p:nvGraphicFramePr>
          <p:cNvPr id="608259" name="Group 3"/>
          <p:cNvGraphicFramePr>
            <a:graphicFrameLocks noGrp="1"/>
          </p:cNvGraphicFramePr>
          <p:nvPr>
            <p:ph idx="1"/>
          </p:nvPr>
        </p:nvGraphicFramePr>
        <p:xfrm>
          <a:off x="685800" y="1219200"/>
          <a:ext cx="7773988" cy="4216400"/>
        </p:xfrm>
        <a:graphic>
          <a:graphicData uri="http://schemas.openxmlformats.org/drawingml/2006/table">
            <a:tbl>
              <a:tblPr/>
              <a:tblGrid>
                <a:gridCol w="1554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29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Period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LIBOR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Floating Interest Income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Fixed Interest Expense 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Net Interest Flow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0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Today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4.00%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$20 mil x (LIBOR +1%)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$20 million bonds at 5% coupon, annual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3.90%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$1,000,000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($1,000,000)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3.70%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$980,000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($1,000,000)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($20,000)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3.50%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$940,000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($1,000,000)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($60,000)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3.40%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$900,000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($1,000,000)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($100,000)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3.00%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$880,000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($1,000,000)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($120,000)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1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2.90%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$800,000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($1,000,000)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($200,000)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275" name="Text Box 59"/>
          <p:cNvSpPr txBox="1">
            <a:spLocks noChangeArrowheads="1"/>
          </p:cNvSpPr>
          <p:nvPr/>
        </p:nvSpPr>
        <p:spPr bwMode="auto">
          <a:xfrm>
            <a:off x="4114800" y="5943600"/>
            <a:ext cx="1371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Note the delay in the rate change effect.</a:t>
            </a:r>
          </a:p>
        </p:txBody>
      </p:sp>
      <p:sp>
        <p:nvSpPr>
          <p:cNvPr id="9276" name="Line 60"/>
          <p:cNvSpPr>
            <a:spLocks noChangeShapeType="1"/>
          </p:cNvSpPr>
          <p:nvPr/>
        </p:nvSpPr>
        <p:spPr bwMode="auto">
          <a:xfrm flipV="1">
            <a:off x="4648200" y="5562600"/>
            <a:ext cx="0" cy="3048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77" name="TextBox 5"/>
          <p:cNvSpPr txBox="1">
            <a:spLocks noChangeArrowheads="1"/>
          </p:cNvSpPr>
          <p:nvPr/>
        </p:nvSpPr>
        <p:spPr bwMode="auto">
          <a:xfrm>
            <a:off x="685800" y="5562600"/>
            <a:ext cx="3352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End of Period 2 income: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(3.7%+1%)x20mill= $940,000.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ea typeface="ＭＳ Ｐゴシック" panose="020B0600070205080204" pitchFamily="34" charset="-128"/>
              </a:rPr>
              <a:t>How can IBM match these cash flows?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 smtClean="0">
                <a:ea typeface="ＭＳ Ｐゴシック" panose="020B0600070205080204" pitchFamily="34" charset="-128"/>
              </a:rPr>
              <a:t>They could refinance their fixed-rate liabilities with floating-rate liabilities: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>
                <a:ea typeface="ＭＳ Ｐゴシック" panose="020B0600070205080204" pitchFamily="34" charset="-128"/>
              </a:rPr>
              <a:t>Issue new bonds with a variable rate structure that is similar to that of the assets (LIBOR + 1% assets).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>
                <a:ea typeface="ＭＳ Ｐゴシック" panose="020B0600070205080204" pitchFamily="34" charset="-128"/>
              </a:rPr>
              <a:t>Use the proceeds to call the fixed-rate bonds (if callable), or to purchase them in the market to retire them.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18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But, this can be very expensive (flotation costs) and time consuming.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ea typeface="ＭＳ Ｐゴシック" panose="020B0600070205080204" pitchFamily="34" charset="-128"/>
              </a:rPr>
              <a:t>Instead, IBM could enter the Swap Market and purchase an investment vehicle, called an </a:t>
            </a:r>
            <a:r>
              <a:rPr lang="en-US" altLang="en-US" sz="2400" i="1" u="sng" smtClean="0">
                <a:ea typeface="ＭＳ Ｐゴシック" panose="020B0600070205080204" pitchFamily="34" charset="-128"/>
              </a:rPr>
              <a:t>Interest Rate Swap</a:t>
            </a:r>
            <a:r>
              <a:rPr lang="en-US" altLang="en-US" sz="2400" smtClean="0">
                <a:ea typeface="ＭＳ Ｐゴシック" panose="020B0600070205080204" pitchFamily="34" charset="-128"/>
              </a:rPr>
              <a:t>, that allows them to, in effect, change a stream of cash flows from fixed to variable (or vice versa).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>
                <a:ea typeface="ＭＳ Ｐゴシック" panose="020B0600070205080204" pitchFamily="34" charset="-128"/>
              </a:rPr>
              <a:t>Swaps Contracts: Definitions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772400" cy="50292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In a Swap, two </a:t>
            </a:r>
            <a:r>
              <a:rPr lang="en-US" altLang="en-US" sz="2800" b="1" smtClean="0">
                <a:ea typeface="ＭＳ Ｐゴシック" panose="020B0600070205080204" pitchFamily="34" charset="-128"/>
              </a:rPr>
              <a:t>counter-parties</a:t>
            </a:r>
            <a:r>
              <a:rPr lang="en-US" altLang="en-US" sz="2800" smtClean="0">
                <a:ea typeface="ＭＳ Ｐゴシック" panose="020B0600070205080204" pitchFamily="34" charset="-128"/>
              </a:rPr>
              <a:t> agree to a contractual arrangement wherein they agree to exchange cash flows at periodic intervals.</a:t>
            </a:r>
          </a:p>
          <a:p>
            <a:pPr eaLnBrk="1" hangingPunct="1"/>
            <a:endParaRPr lang="en-US" altLang="en-US" sz="28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Fixed for Floating; Floating for Fixed</a:t>
            </a:r>
          </a:p>
          <a:p>
            <a:pPr eaLnBrk="1" hangingPunct="1"/>
            <a:endParaRPr lang="en-US" altLang="en-US" sz="28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Only interest payments are swapped. No Principal is exchanged</a:t>
            </a:r>
          </a:p>
          <a:p>
            <a:pPr eaLnBrk="1" hangingPunct="1"/>
            <a:endParaRPr lang="en-US" altLang="en-US" sz="28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smtClean="0">
                <a:ea typeface="ＭＳ Ｐゴシック" panose="020B0600070205080204" pitchFamily="34" charset="-128"/>
              </a:rPr>
              <a:t>Single currency interest rate swap</a:t>
            </a:r>
          </a:p>
          <a:p>
            <a:pPr lvl="2" eaLnBrk="1" hangingPunct="1"/>
            <a:r>
              <a:rPr lang="en-US" altLang="en-US" sz="2200" smtClean="0">
                <a:ea typeface="ＭＳ Ｐゴシック" panose="020B0600070205080204" pitchFamily="34" charset="-128"/>
              </a:rPr>
              <a:t>“Plain vanilla” fixed-for-floating swaps are often just called </a:t>
            </a:r>
            <a:r>
              <a:rPr lang="en-US" altLang="en-US" sz="2200" i="1" smtClean="0">
                <a:ea typeface="ＭＳ Ｐゴシック" panose="020B0600070205080204" pitchFamily="34" charset="-128"/>
              </a:rPr>
              <a:t>interest rate swaps</a:t>
            </a:r>
            <a:r>
              <a:rPr lang="en-US" altLang="en-US" sz="2200" smtClean="0">
                <a:ea typeface="ＭＳ Ｐゴシック" panose="020B0600070205080204" pitchFamily="34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0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0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0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0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0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0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0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0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0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0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0307" grpId="0" build="p" bldLvl="2" autoUpdateAnimBg="0"/>
    </p:bldLst>
  </p:timing>
</p:sld>
</file>

<file path=ppt/theme/theme1.xml><?xml version="1.0" encoding="utf-8"?>
<a:theme xmlns:a="http://schemas.openxmlformats.org/drawingml/2006/main" name="Citrus">
  <a:themeElements>
    <a:clrScheme name="Citrus 2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00CC00"/>
      </a:accent1>
      <a:accent2>
        <a:srgbClr val="FF822D"/>
      </a:accent2>
      <a:accent3>
        <a:srgbClr val="FFFFFF"/>
      </a:accent3>
      <a:accent4>
        <a:srgbClr val="000000"/>
      </a:accent4>
      <a:accent5>
        <a:srgbClr val="AAE2AA"/>
      </a:accent5>
      <a:accent6>
        <a:srgbClr val="E77528"/>
      </a:accent6>
      <a:hlink>
        <a:srgbClr val="FF63B1"/>
      </a:hlink>
      <a:folHlink>
        <a:srgbClr val="B2B2B2"/>
      </a:folHlink>
    </a:clrScheme>
    <a:fontScheme name="Citrus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2" charset="0"/>
          </a:defRPr>
        </a:defPPr>
      </a:lstStyle>
    </a:lnDef>
  </a:objectDefaults>
  <a:extraClrSchemeLst>
    <a:extraClrScheme>
      <a:clrScheme name="Citrus 1">
        <a:dk1>
          <a:srgbClr val="FC6600"/>
        </a:dk1>
        <a:lt1>
          <a:srgbClr val="C6FE82"/>
        </a:lt1>
        <a:dk2>
          <a:srgbClr val="FFFFFF"/>
        </a:dk2>
        <a:lt2>
          <a:srgbClr val="000000"/>
        </a:lt2>
        <a:accent1>
          <a:srgbClr val="00CC00"/>
        </a:accent1>
        <a:accent2>
          <a:srgbClr val="FF822D"/>
        </a:accent2>
        <a:accent3>
          <a:srgbClr val="DFFEC1"/>
        </a:accent3>
        <a:accent4>
          <a:srgbClr val="D75600"/>
        </a:accent4>
        <a:accent5>
          <a:srgbClr val="AAE2AA"/>
        </a:accent5>
        <a:accent6>
          <a:srgbClr val="E77528"/>
        </a:accent6>
        <a:hlink>
          <a:srgbClr val="FF63B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2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0CC00"/>
        </a:accent1>
        <a:accent2>
          <a:srgbClr val="FF822D"/>
        </a:accent2>
        <a:accent3>
          <a:srgbClr val="FFFFFF"/>
        </a:accent3>
        <a:accent4>
          <a:srgbClr val="000000"/>
        </a:accent4>
        <a:accent5>
          <a:srgbClr val="AAE2AA"/>
        </a:accent5>
        <a:accent6>
          <a:srgbClr val="E77528"/>
        </a:accent6>
        <a:hlink>
          <a:srgbClr val="FF63B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4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72CE86"/>
        </a:accent1>
        <a:accent2>
          <a:srgbClr val="F6B070"/>
        </a:accent2>
        <a:accent3>
          <a:srgbClr val="FFFFFF"/>
        </a:accent3>
        <a:accent4>
          <a:srgbClr val="000000"/>
        </a:accent4>
        <a:accent5>
          <a:srgbClr val="BCE3C3"/>
        </a:accent5>
        <a:accent6>
          <a:srgbClr val="DF9F65"/>
        </a:accent6>
        <a:hlink>
          <a:srgbClr val="EB9DC4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5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58F91"/>
        </a:accent1>
        <a:accent2>
          <a:srgbClr val="CE7162"/>
        </a:accent2>
        <a:accent3>
          <a:srgbClr val="FFFFFF"/>
        </a:accent3>
        <a:accent4>
          <a:srgbClr val="000000"/>
        </a:accent4>
        <a:accent5>
          <a:srgbClr val="F9C6C7"/>
        </a:accent5>
        <a:accent6>
          <a:srgbClr val="BA6658"/>
        </a:accent6>
        <a:hlink>
          <a:srgbClr val="F6CA7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6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AB774"/>
        </a:accent1>
        <a:accent2>
          <a:srgbClr val="CBACD4"/>
        </a:accent2>
        <a:accent3>
          <a:srgbClr val="FFFFFF"/>
        </a:accent3>
        <a:accent4>
          <a:srgbClr val="000000"/>
        </a:accent4>
        <a:accent5>
          <a:srgbClr val="FCD8BC"/>
        </a:accent5>
        <a:accent6>
          <a:srgbClr val="B89BC0"/>
        </a:accent6>
        <a:hlink>
          <a:srgbClr val="C2EB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7">
        <a:dk1>
          <a:srgbClr val="3B6147"/>
        </a:dk1>
        <a:lt1>
          <a:srgbClr val="CED5E8"/>
        </a:lt1>
        <a:dk2>
          <a:srgbClr val="FFFFFF"/>
        </a:dk2>
        <a:lt2>
          <a:srgbClr val="777777"/>
        </a:lt2>
        <a:accent1>
          <a:srgbClr val="FEA868"/>
        </a:accent1>
        <a:accent2>
          <a:srgbClr val="9AA8D0"/>
        </a:accent2>
        <a:accent3>
          <a:srgbClr val="E3E7F2"/>
        </a:accent3>
        <a:accent4>
          <a:srgbClr val="31523B"/>
        </a:accent4>
        <a:accent5>
          <a:srgbClr val="FED1B9"/>
        </a:accent5>
        <a:accent6>
          <a:srgbClr val="8B98BC"/>
        </a:accent6>
        <a:hlink>
          <a:srgbClr val="9CE15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8">
        <a:dk1>
          <a:srgbClr val="2C395E"/>
        </a:dk1>
        <a:lt1>
          <a:srgbClr val="8798C7"/>
        </a:lt1>
        <a:dk2>
          <a:srgbClr val="FFFFFF"/>
        </a:dk2>
        <a:lt2>
          <a:srgbClr val="000000"/>
        </a:lt2>
        <a:accent1>
          <a:srgbClr val="FEE168"/>
        </a:accent1>
        <a:accent2>
          <a:srgbClr val="BAE482"/>
        </a:accent2>
        <a:accent3>
          <a:srgbClr val="C3CAE0"/>
        </a:accent3>
        <a:accent4>
          <a:srgbClr val="242F4F"/>
        </a:accent4>
        <a:accent5>
          <a:srgbClr val="FEEEB9"/>
        </a:accent5>
        <a:accent6>
          <a:srgbClr val="A8CF75"/>
        </a:accent6>
        <a:hlink>
          <a:srgbClr val="EFAD6B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Designs\Citrus.pot</Template>
  <TotalTime>47652</TotalTime>
  <Words>2782</Words>
  <Application>Microsoft Office PowerPoint</Application>
  <PresentationFormat>On-screen Show (4:3)</PresentationFormat>
  <Paragraphs>587</Paragraphs>
  <Slides>32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Times New Roman</vt:lpstr>
      <vt:lpstr>ＭＳ Ｐゴシック</vt:lpstr>
      <vt:lpstr>Arial</vt:lpstr>
      <vt:lpstr>Book Antiqua</vt:lpstr>
      <vt:lpstr>Wingdings</vt:lpstr>
      <vt:lpstr>Tahoma</vt:lpstr>
      <vt:lpstr>Century Schoolbook</vt:lpstr>
      <vt:lpstr>Citrus</vt:lpstr>
      <vt:lpstr>PowerPoint Presentation</vt:lpstr>
      <vt:lpstr>Interest Rate Swaps</vt:lpstr>
      <vt:lpstr>Fixed vs. Variable (floating)</vt:lpstr>
      <vt:lpstr>Fixed vs. Variable (floating)</vt:lpstr>
      <vt:lpstr>IBM’s Cash Flows</vt:lpstr>
      <vt:lpstr>IBM’s Cash Flows (increasing interest rates)</vt:lpstr>
      <vt:lpstr>IBM’s Cash Flows (decreasing interest rates)</vt:lpstr>
      <vt:lpstr>How can IBM match these cash flows?</vt:lpstr>
      <vt:lpstr>Swaps Contracts: Definitions</vt:lpstr>
      <vt:lpstr>Swaps Contracts: Definitions</vt:lpstr>
      <vt:lpstr>The Swap Bank</vt:lpstr>
      <vt:lpstr>How do Swap Banks make their money?</vt:lpstr>
      <vt:lpstr>Let’s get back to IBM’s problem…</vt:lpstr>
      <vt:lpstr>IBM’s Cash Flows with a SWAP</vt:lpstr>
      <vt:lpstr>An Example of an Interest Rate Swap</vt:lpstr>
      <vt:lpstr>An Example of an Interest Rate Swap</vt:lpstr>
      <vt:lpstr>An Example of an Interest Rate Swap</vt:lpstr>
      <vt:lpstr>A Swap Bank comes along…</vt:lpstr>
      <vt:lpstr>Bank A’s Borrowing Position</vt:lpstr>
      <vt:lpstr>Bank A Summary</vt:lpstr>
      <vt:lpstr>Now the Swap Bank talks to Firm B</vt:lpstr>
      <vt:lpstr>Firm B’s Borrowing Position</vt:lpstr>
      <vt:lpstr>Firm B Summary</vt:lpstr>
      <vt:lpstr>What about the Swap Bank?</vt:lpstr>
      <vt:lpstr>Everybody’s happy…</vt:lpstr>
      <vt:lpstr>Swap Quotes </vt:lpstr>
      <vt:lpstr>What was the Fixed Quote for the Swap Bank in our example?</vt:lpstr>
      <vt:lpstr>Swap Example (Part 1):</vt:lpstr>
      <vt:lpstr>Hi-Gear’s Borrowing Environment  (Receive fixed and pay floating. The Swap dealer quotes 10-year Swaps as LIBOR based, “80-87”.) </vt:lpstr>
      <vt:lpstr>Swap Example (Part 2):</vt:lpstr>
      <vt:lpstr>Lo-Gear’s Borrowing Environment  (Receive floating and pay fixed. The Swap dealer quotes 10-year Swaps as LIBOR based, “80-87”.) </vt:lpstr>
      <vt:lpstr>Basis Swap (Used to effectively change the base of a floating loan)</vt:lpstr>
    </vt:vector>
  </TitlesOfParts>
  <Company>tualne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455_O1 Financial Markets  Prof. Suman Banerjee Fall 1999</dc:title>
  <dc:creator>Suman Banerje</dc:creator>
  <cp:lastModifiedBy>wreese</cp:lastModifiedBy>
  <cp:revision>211</cp:revision>
  <dcterms:created xsi:type="dcterms:W3CDTF">2009-02-27T02:18:48Z</dcterms:created>
  <dcterms:modified xsi:type="dcterms:W3CDTF">2017-04-14T18:20:18Z</dcterms:modified>
</cp:coreProperties>
</file>