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80" r:id="rId6"/>
    <p:sldId id="261" r:id="rId7"/>
    <p:sldId id="263" r:id="rId8"/>
    <p:sldId id="264" r:id="rId9"/>
    <p:sldId id="281" r:id="rId10"/>
    <p:sldId id="266" r:id="rId11"/>
    <p:sldId id="267" r:id="rId12"/>
    <p:sldId id="268" r:id="rId13"/>
    <p:sldId id="269" r:id="rId14"/>
    <p:sldId id="271" r:id="rId15"/>
    <p:sldId id="277" r:id="rId16"/>
    <p:sldId id="278" r:id="rId17"/>
    <p:sldId id="279" r:id="rId18"/>
    <p:sldId id="282" r:id="rId19"/>
    <p:sldId id="283" r:id="rId20"/>
    <p:sldId id="284" r:id="rId21"/>
    <p:sldId id="285" r:id="rId22"/>
    <p:sldId id="274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33E09FE6-09A5-470B-8216-32BB3D26DA86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46CA35-BFB7-4A33-936C-5E2CCC99A1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756AC-EE60-443F-A92C-1BE8E8EC1019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D9ADD-D750-4B91-B997-E196E3E492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52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E1D19-7BF4-48D0-B802-DF6622BE3CD2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5F0BC-A5BA-423F-812D-F52C450E6E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87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57958-E34F-47B6-8C1F-424B0A2B2C52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E4D73-B25E-436E-8B6D-BB8F2A976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40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4CB1-2D18-43CD-A079-5A16A6F63466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49C20-E157-49F6-8CD9-E85787AE4C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81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AB79A-0221-4FB2-9322-35D917FDE757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A0D44-C85E-4325-817C-D571FD3D1B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99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2A2A1-AE77-4EB6-8F4F-586D87975D49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C00B3-F0A1-4BDB-80E0-B554E834D1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10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26B8-DC27-44A5-B37D-8EA314336FCD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EA90E-7D4F-494D-A380-88851DCEC0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09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8831D-ECD4-43F3-80A7-0A1744C47226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BD921-1EB4-4D57-863B-5D3AD82E95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53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CB753-CD4E-4B5B-ACF1-1D37A158A8E7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35553-FCF4-4D87-82B2-5AA8141B0A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82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42829-4F35-43C1-B5CA-5263D019BC04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C820C-A380-44D8-88BE-B6B87B5ED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85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8EB70-F013-4AE3-B55C-10FA07BADB19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BB76D-57EA-4AC2-9C56-C9C8DE268F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54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fld id="{144A89F4-2949-439F-BDED-CDAC0F6930BA}" type="datetime1">
              <a:rPr lang="en-US"/>
              <a:pPr>
                <a:defRPr/>
              </a:pPr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641C509-9678-455B-8224-BE81E90DC9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7" charset="0"/>
          <a:ea typeface="ＭＳ Ｐゴシック" pitchFamily="-10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1371600" y="2989263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540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Integrated Risk Management</a:t>
            </a:r>
          </a:p>
        </p:txBody>
      </p:sp>
      <p:pic>
        <p:nvPicPr>
          <p:cNvPr id="205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1674813"/>
            <a:ext cx="5368925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9763"/>
            <a:ext cx="8239125" cy="60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itle 1"/>
          <p:cNvSpPr>
            <a:spLocks noGrp="1"/>
          </p:cNvSpPr>
          <p:nvPr>
            <p:ph type="title"/>
          </p:nvPr>
        </p:nvSpPr>
        <p:spPr>
          <a:xfrm>
            <a:off x="457200" y="-2555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New Plan - Methodology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63" y="744538"/>
            <a:ext cx="7805737" cy="581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457200" y="-2555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New Plan - Methodology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Why does plan cost less?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8905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500" smtClean="0">
                <a:ea typeface="ＭＳ Ｐゴシック" panose="020B0600070205080204" pitchFamily="34" charset="-128"/>
              </a:rPr>
              <a:t>AIG is being charitable? (no)</a:t>
            </a:r>
          </a:p>
          <a:p>
            <a:pPr eaLnBrk="1" hangingPunct="1"/>
            <a:endParaRPr lang="en-US" altLang="en-US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500" smtClean="0">
                <a:ea typeface="ＭＳ Ｐゴシック" panose="020B0600070205080204" pitchFamily="34" charset="-128"/>
              </a:rPr>
              <a:t>AIG is passing on some economies of scale because they are just writing one contract (maybe a small amount of savings).</a:t>
            </a:r>
          </a:p>
          <a:p>
            <a:pPr eaLnBrk="1" hangingPunct="1"/>
            <a:endParaRPr lang="en-US" altLang="en-US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500" smtClean="0">
                <a:ea typeface="ＭＳ Ｐゴシック" panose="020B0600070205080204" pitchFamily="34" charset="-128"/>
              </a:rPr>
              <a:t>AIG is passing on savings from the gained benefit of diversifying their business into new areas? (probably not. They have plenty of other areas of insurance). </a:t>
            </a:r>
          </a:p>
          <a:p>
            <a:pPr eaLnBrk="1" hangingPunct="1"/>
            <a:endParaRPr lang="en-US" altLang="en-US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500" smtClean="0">
                <a:ea typeface="ＭＳ Ｐゴシック" panose="020B0600070205080204" pitchFamily="34" charset="-128"/>
              </a:rPr>
              <a:t>Portfolio Effect! Shift from individual risks mattering to an aggregate change of loss (risk). YES!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331200" cy="5959475"/>
        </p:xfrm>
        <a:graphic>
          <a:graphicData uri="http://schemas.openxmlformats.org/drawingml/2006/table">
            <a:tbl>
              <a:tblPr/>
              <a:tblGrid>
                <a:gridCol w="4246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4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Old Plan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New Plan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60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“Portfolio of Insurance”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“Portfolio of Options”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“Insurance on a Portfolio”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“Option on a Portfolio”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331200" cy="4949825"/>
        </p:xfrm>
        <a:graphic>
          <a:graphicData uri="http://schemas.openxmlformats.org/drawingml/2006/table">
            <a:tbl>
              <a:tblPr/>
              <a:tblGrid>
                <a:gridCol w="4246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4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93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$30 Million “Acceptable” Loss Example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9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Old Plan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New Plan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34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Risk 1             $10 million deductible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Risk 2             $10 million deductible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Risk 3             $10 million deductible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$30 million deductible for any claims from Risks 1, 2, or 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399" name="TextBox 2"/>
          <p:cNvSpPr txBox="1">
            <a:spLocks noChangeArrowheads="1"/>
          </p:cNvSpPr>
          <p:nvPr/>
        </p:nvSpPr>
        <p:spPr bwMode="auto">
          <a:xfrm>
            <a:off x="457200" y="5583238"/>
            <a:ext cx="8331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/>
              <a:t>Suppose there is a $25 million “Risk 1” claim, but no Risk 2 or Risk 3…. You will receive a $15 million payout with the old plan, but nothing with the new. Therefore cheaper to the insurer!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Another Interpretation: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z="3400" i="1" smtClean="0">
                <a:ea typeface="ＭＳ Ｐゴシック" panose="020B0600070205080204" pitchFamily="34" charset="-128"/>
              </a:rPr>
              <a:t>More insurance = Higher Premium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815819"/>
              </p:ext>
            </p:extLst>
          </p:nvPr>
        </p:nvGraphicFramePr>
        <p:xfrm>
          <a:off x="203200" y="1677988"/>
          <a:ext cx="8769350" cy="4705347"/>
        </p:xfrm>
        <a:graphic>
          <a:graphicData uri="http://schemas.openxmlformats.org/drawingml/2006/table">
            <a:tbl>
              <a:tblPr/>
              <a:tblGrid>
                <a:gridCol w="191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2504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Portfolio of Options: Buy at-the-money </a:t>
                      </a: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puts </a:t>
                      </a: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on each stock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Today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Possible Outcomes in 1 year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0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A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0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B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6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Portfolio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$300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$125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0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0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Payoff of Put on A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N/A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0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Payoff of Put on B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N/A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09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320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Combined Payoff of Both Puts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$75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Another Interpretation: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z="3400" i="1" smtClean="0">
                <a:ea typeface="ＭＳ Ｐゴシック" panose="020B0600070205080204" pitchFamily="34" charset="-128"/>
              </a:rPr>
              <a:t>More insurance = Higher Premium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12935"/>
              </p:ext>
            </p:extLst>
          </p:nvPr>
        </p:nvGraphicFramePr>
        <p:xfrm>
          <a:off x="203200" y="1677988"/>
          <a:ext cx="8769350" cy="3607157"/>
        </p:xfrm>
        <a:graphic>
          <a:graphicData uri="http://schemas.openxmlformats.org/drawingml/2006/table">
            <a:tbl>
              <a:tblPr/>
              <a:tblGrid>
                <a:gridCol w="191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2357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Option on Portfolio: Buy at-the-money </a:t>
                      </a: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put </a:t>
                      </a:r>
                      <a:r>
                        <a:rPr kumimoji="0" lang="en-US" sz="2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on Stock Portfolio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9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Today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Possible Outcomes in 1 year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9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A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69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B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$75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96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Portfolio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$300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$125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69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169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Payoff of Put written on Stock Portfolio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$75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Another Interpretation:</a:t>
            </a:r>
            <a:br>
              <a:rPr lang="en-US" altLang="en-US" smtClean="0">
                <a:ea typeface="ＭＳ Ｐゴシック" panose="020B0600070205080204" pitchFamily="34" charset="-128"/>
              </a:rPr>
            </a:br>
            <a:r>
              <a:rPr lang="en-US" altLang="en-US" sz="3400" i="1" smtClean="0">
                <a:ea typeface="ＭＳ Ｐゴシック" panose="020B0600070205080204" pitchFamily="34" charset="-128"/>
              </a:rPr>
              <a:t>More insurance = Higher Premium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/>
        </p:nvGraphicFramePr>
        <p:xfrm>
          <a:off x="203200" y="1677988"/>
          <a:ext cx="8769350" cy="4422969"/>
        </p:xfrm>
        <a:graphic>
          <a:graphicData uri="http://schemas.openxmlformats.org/drawingml/2006/table">
            <a:tbl>
              <a:tblPr/>
              <a:tblGrid>
                <a:gridCol w="1917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9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570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Today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Possible Outcomes in 1 year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A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B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9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Value of Stock Portfolio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$300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$125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$200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211">
                <a:tc gridSpan="7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172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Payoffs from Portfolio of Options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172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Payoffs from Option on a Portfolio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$0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>
                <a:ea typeface="+mj-ea"/>
                <a:cs typeface="+mj-cs"/>
              </a:rPr>
              <a:t>Use the Black-Scholes Model to show </a:t>
            </a:r>
            <a:r>
              <a:rPr lang="en-US" sz="3500" dirty="0" smtClean="0">
                <a:ea typeface="+mj-ea"/>
                <a:cs typeface="+mj-cs"/>
              </a:rPr>
              <a:t>that </a:t>
            </a:r>
            <a:r>
              <a:rPr lang="en-US" sz="3500" dirty="0" smtClean="0">
                <a:ea typeface="+mj-ea"/>
                <a:cs typeface="+mj-cs"/>
              </a:rPr>
              <a:t>the new plan </a:t>
            </a:r>
            <a:r>
              <a:rPr lang="en-US" sz="3500" b="1" i="1" u="sng" dirty="0" smtClean="0">
                <a:ea typeface="+mj-ea"/>
                <a:cs typeface="+mj-cs"/>
              </a:rPr>
              <a:t>should</a:t>
            </a:r>
            <a:r>
              <a:rPr lang="en-US" sz="3500" dirty="0" smtClean="0">
                <a:ea typeface="+mj-ea"/>
                <a:cs typeface="+mj-cs"/>
              </a:rPr>
              <a:t> be cheaper!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Suppose that you have the following:</a:t>
            </a:r>
          </a:p>
          <a:p>
            <a:pPr eaLnBrk="1" hangingPunct="1"/>
            <a:endParaRPr lang="en-US" altLang="en-US" sz="2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Stock A:</a:t>
            </a:r>
          </a:p>
          <a:p>
            <a:pPr lvl="1"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Current Price $100;   Standard Deviation 50</a:t>
            </a: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Stock B:</a:t>
            </a:r>
          </a:p>
          <a:p>
            <a:pPr lvl="1"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Current Price $100;   Standard Deviation 50</a:t>
            </a: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Correlation Coefficient (rho) between A &amp; B is 0 (like in the case)</a:t>
            </a: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1 share each of A and B are invested equally in your portfolio (weights = 50%)</a:t>
            </a: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Therefore, current portfolio value = $200</a:t>
            </a: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Risk-free rate of 6%</a:t>
            </a:r>
          </a:p>
          <a:p>
            <a:pPr eaLnBrk="1" hangingPunct="1"/>
            <a:endParaRPr lang="en-US" altLang="en-US" sz="2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Recall:  Var of a 2-asset Portfolio… Var = w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A</a:t>
            </a:r>
            <a:r>
              <a:rPr lang="en-US" altLang="en-US" sz="2000" baseline="30000" smtClean="0">
                <a:ea typeface="ＭＳ Ｐゴシック" panose="020B0600070205080204" pitchFamily="34" charset="-128"/>
              </a:rPr>
              <a:t>2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σ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A</a:t>
            </a:r>
            <a:r>
              <a:rPr lang="en-US" altLang="en-US" sz="2000" baseline="30000" smtClean="0">
                <a:ea typeface="ＭＳ Ｐゴシック" panose="020B0600070205080204" pitchFamily="34" charset="-128"/>
              </a:rPr>
              <a:t>2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+w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B</a:t>
            </a:r>
            <a:r>
              <a:rPr lang="en-US" altLang="en-US" sz="2000" baseline="30000" smtClean="0">
                <a:ea typeface="ＭＳ Ｐゴシック" panose="020B0600070205080204" pitchFamily="34" charset="-128"/>
              </a:rPr>
              <a:t>2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σ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B</a:t>
            </a:r>
            <a:r>
              <a:rPr lang="en-US" altLang="en-US" sz="2000" baseline="30000" smtClean="0">
                <a:ea typeface="ＭＳ Ｐゴシック" panose="020B0600070205080204" pitchFamily="34" charset="-128"/>
              </a:rPr>
              <a:t>2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+2w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A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w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B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σ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A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σ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B</a:t>
            </a:r>
            <a:r>
              <a:rPr lang="en-US" altLang="en-US" sz="2000" smtClean="0">
                <a:ea typeface="ＭＳ Ｐゴシック" panose="020B0600070205080204" pitchFamily="34" charset="-128"/>
              </a:rPr>
              <a:t>ρ</a:t>
            </a:r>
            <a:r>
              <a:rPr lang="en-US" altLang="en-US" sz="2000" baseline="-25000" smtClean="0">
                <a:ea typeface="ＭＳ Ｐゴシック" panose="020B0600070205080204" pitchFamily="34" charset="-128"/>
              </a:rPr>
              <a:t>(A,B) </a:t>
            </a: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Recall:  Standard Deviation = Square Root of Variance      </a:t>
            </a:r>
            <a:endParaRPr lang="en-US" altLang="en-US" sz="2000" baseline="-25000" smtClean="0">
              <a:ea typeface="ＭＳ Ｐゴシック" panose="020B0600070205080204" pitchFamily="34" charset="-12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baseline="-2500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000" smtClean="0">
              <a:ea typeface="ＭＳ Ｐゴシック" panose="020B0600070205080204" pitchFamily="34" charset="-128"/>
            </a:endParaRP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z="20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500" dirty="0" smtClean="0">
                <a:ea typeface="+mj-ea"/>
                <a:cs typeface="+mj-cs"/>
              </a:rPr>
              <a:t>Use the Black-Scholes Model to show </a:t>
            </a:r>
            <a:r>
              <a:rPr lang="en-US" sz="3500" dirty="0" smtClean="0">
                <a:ea typeface="+mj-ea"/>
                <a:cs typeface="+mj-cs"/>
              </a:rPr>
              <a:t>that </a:t>
            </a:r>
            <a:r>
              <a:rPr lang="en-US" sz="3500" dirty="0" smtClean="0">
                <a:ea typeface="+mj-ea"/>
                <a:cs typeface="+mj-cs"/>
              </a:rPr>
              <a:t>the new plan </a:t>
            </a:r>
            <a:r>
              <a:rPr lang="en-US" sz="3500" b="1" i="1" u="sng" dirty="0" smtClean="0">
                <a:ea typeface="+mj-ea"/>
                <a:cs typeface="+mj-cs"/>
              </a:rPr>
              <a:t>should </a:t>
            </a:r>
            <a:r>
              <a:rPr lang="en-US" sz="3500" dirty="0" smtClean="0">
                <a:ea typeface="+mj-ea"/>
                <a:cs typeface="+mj-cs"/>
              </a:rPr>
              <a:t>be cheaper!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Your mission: Protect the value of the portfolio. Must not drop below $200 one year from now (T = 1).</a:t>
            </a:r>
          </a:p>
          <a:p>
            <a:pPr eaLnBrk="1" hangingPunct="1"/>
            <a:endParaRPr lang="en-US" altLang="en-US" sz="2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Calculate the Premium to be paid under the following scenarios:</a:t>
            </a:r>
          </a:p>
          <a:p>
            <a:pPr eaLnBrk="1" hangingPunct="1"/>
            <a:endParaRPr lang="en-US" altLang="en-US" sz="2000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z="1600" smtClean="0">
                <a:ea typeface="ＭＳ Ｐゴシック" panose="020B0600070205080204" pitchFamily="34" charset="-128"/>
              </a:rPr>
              <a:t>Scenario 1:  You decide to enter into two at-the-money options, one with A as the underlying asset and the other with B as the underlying asset.</a:t>
            </a:r>
          </a:p>
          <a:p>
            <a:pPr lvl="1" eaLnBrk="1" hangingPunct="1"/>
            <a:r>
              <a:rPr lang="en-US" altLang="en-US" sz="1600" smtClean="0">
                <a:ea typeface="ＭＳ Ｐゴシック" panose="020B0600070205080204" pitchFamily="34" charset="-128"/>
              </a:rPr>
              <a:t>Scenario 2:  You decide to enter into one at-the-money option with the portfolio as a whole as the underlying asset.</a:t>
            </a:r>
          </a:p>
          <a:p>
            <a:pPr lvl="1" eaLnBrk="1" hangingPunct="1"/>
            <a:endParaRPr lang="en-US" altLang="en-US" sz="16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000" smtClean="0">
                <a:ea typeface="ＭＳ Ｐゴシック" panose="020B0600070205080204" pitchFamily="34" charset="-128"/>
              </a:rPr>
              <a:t>Which is more expensive? The “portfolio of options” or the “option on the portfolio?”</a:t>
            </a:r>
          </a:p>
          <a:p>
            <a:pPr lvl="1" eaLnBrk="1" hangingPunct="1"/>
            <a:endParaRPr lang="en-US" altLang="en-US" sz="16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Case Summary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What is the problem at hand?</a:t>
            </a:r>
          </a:p>
          <a:p>
            <a:pPr lvl="1"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New Proposal to provide combined protection against several risks, including currency exposure and traditionally-insurable risks.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First step in an integrated “enterprise” risk management program.</a:t>
            </a:r>
          </a:p>
          <a:p>
            <a:pPr lvl="1" eaLnBrk="1" hangingPunct="1"/>
            <a:r>
              <a:rPr lang="en-US" altLang="en-US" smtClean="0">
                <a:ea typeface="ＭＳ Ｐゴシック" panose="020B0600070205080204" pitchFamily="34" charset="-128"/>
              </a:rPr>
              <a:t>Should the Finance Committee approve the proposal?</a:t>
            </a: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 smtClean="0">
                <a:ea typeface="ＭＳ Ｐゴシック" panose="020B0600070205080204" pitchFamily="34" charset="-128"/>
              </a:rPr>
              <a:t>Scenario 1: Total Cost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01464"/>
              </p:ext>
            </p:extLst>
          </p:nvPr>
        </p:nvGraphicFramePr>
        <p:xfrm>
          <a:off x="1354138" y="1528763"/>
          <a:ext cx="6516687" cy="4156076"/>
        </p:xfrm>
        <a:graphic>
          <a:graphicData uri="http://schemas.openxmlformats.org/drawingml/2006/table">
            <a:tbl>
              <a:tblPr/>
              <a:tblGrid>
                <a:gridCol w="190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4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2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European Put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Stock Price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100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Strike Price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100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Risk Free Rate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6.00%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Expiration (in years)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Volatility (standard dev)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50.00%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Continuous Div Yield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-d1 &amp; -d2 rounded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Pr (X</a:t>
                      </a: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≤</a:t>
                      </a: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x)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d1=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0.37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-0.37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0.3557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d2=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-0.13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0.13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0.5517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Put Price: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16.38714932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2626" name="Rectangle 5"/>
          <p:cNvSpPr>
            <a:spLocks noChangeArrowheads="1"/>
          </p:cNvSpPr>
          <p:nvPr/>
        </p:nvSpPr>
        <p:spPr bwMode="auto">
          <a:xfrm>
            <a:off x="263525" y="6016625"/>
            <a:ext cx="86375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2 Contacts…. 2 x $16.39 = $32.78</a:t>
            </a:r>
          </a:p>
        </p:txBody>
      </p:sp>
      <p:pic>
        <p:nvPicPr>
          <p:cNvPr id="2" name="Picture 1" descr="Pricing a call and put with Black-Scholes - Exce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96" y="1089095"/>
            <a:ext cx="8074152" cy="488448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500" smtClean="0">
                <a:ea typeface="ＭＳ Ｐゴシック" panose="020B0600070205080204" pitchFamily="34" charset="-128"/>
              </a:rPr>
              <a:t>Scenario 2: Total Cost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791565"/>
              </p:ext>
            </p:extLst>
          </p:nvPr>
        </p:nvGraphicFramePr>
        <p:xfrm>
          <a:off x="1257300" y="1557338"/>
          <a:ext cx="6589713" cy="3883029"/>
        </p:xfrm>
        <a:graphic>
          <a:graphicData uri="http://schemas.openxmlformats.org/drawingml/2006/table">
            <a:tbl>
              <a:tblPr/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8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2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European Put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Stock Price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200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Strike Price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200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Risk Free Rate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6.00%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Expiration (in years)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1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Volatility (standard dev)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35.36%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Continuous Div Yield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4662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-d1 &amp; -d2 rounded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Pr (X</a:t>
                      </a: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≤</a:t>
                      </a:r>
                      <a:r>
                        <a:rPr kumimoji="0" lang="en-US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x)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d1=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0.346483258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-0.3465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0.3645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d2=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-0.007116742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0.0071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0.5028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06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01674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Put Price: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21.8038415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7" charset="-128"/>
                        </a:rPr>
                        <a:t> </a:t>
                      </a:r>
                    </a:p>
                  </a:txBody>
                  <a:tcPr marL="12700" marR="12700" marT="127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3643" name="Rectangle 5"/>
          <p:cNvSpPr>
            <a:spLocks noChangeArrowheads="1"/>
          </p:cNvSpPr>
          <p:nvPr/>
        </p:nvSpPr>
        <p:spPr bwMode="auto">
          <a:xfrm>
            <a:off x="263525" y="6016625"/>
            <a:ext cx="86375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Var = w</a:t>
            </a:r>
            <a:r>
              <a:rPr lang="en-US" altLang="en-US" baseline="-25000"/>
              <a:t>A</a:t>
            </a:r>
            <a:r>
              <a:rPr lang="en-US" altLang="en-US" baseline="30000"/>
              <a:t>2</a:t>
            </a:r>
            <a:r>
              <a:rPr lang="en-US" altLang="en-US"/>
              <a:t>σ</a:t>
            </a:r>
            <a:r>
              <a:rPr lang="en-US" altLang="en-US" baseline="-25000"/>
              <a:t>A</a:t>
            </a:r>
            <a:r>
              <a:rPr lang="en-US" altLang="en-US" baseline="30000"/>
              <a:t>2</a:t>
            </a:r>
            <a:r>
              <a:rPr lang="en-US" altLang="en-US"/>
              <a:t>+w</a:t>
            </a:r>
            <a:r>
              <a:rPr lang="en-US" altLang="en-US" baseline="-25000"/>
              <a:t>B</a:t>
            </a:r>
            <a:r>
              <a:rPr lang="en-US" altLang="en-US" baseline="30000"/>
              <a:t>2</a:t>
            </a:r>
            <a:r>
              <a:rPr lang="en-US" altLang="en-US"/>
              <a:t>σ</a:t>
            </a:r>
            <a:r>
              <a:rPr lang="en-US" altLang="en-US" baseline="-25000"/>
              <a:t>B</a:t>
            </a:r>
            <a:r>
              <a:rPr lang="en-US" altLang="en-US" baseline="30000"/>
              <a:t>2</a:t>
            </a:r>
            <a:r>
              <a:rPr lang="en-US" altLang="en-US"/>
              <a:t>+2w</a:t>
            </a:r>
            <a:r>
              <a:rPr lang="en-US" altLang="en-US" baseline="-25000"/>
              <a:t>A</a:t>
            </a:r>
            <a:r>
              <a:rPr lang="en-US" altLang="en-US"/>
              <a:t>w</a:t>
            </a:r>
            <a:r>
              <a:rPr lang="en-US" altLang="en-US" baseline="-25000"/>
              <a:t>B</a:t>
            </a:r>
            <a:r>
              <a:rPr lang="en-US" altLang="en-US"/>
              <a:t>σ</a:t>
            </a:r>
            <a:r>
              <a:rPr lang="en-US" altLang="en-US" baseline="-25000"/>
              <a:t>A</a:t>
            </a:r>
            <a:r>
              <a:rPr lang="en-US" altLang="en-US"/>
              <a:t>σ</a:t>
            </a:r>
            <a:r>
              <a:rPr lang="en-US" altLang="en-US" baseline="-25000"/>
              <a:t>B</a:t>
            </a:r>
            <a:r>
              <a:rPr lang="en-US" altLang="en-US"/>
              <a:t>ρ</a:t>
            </a:r>
            <a:r>
              <a:rPr lang="en-US" altLang="en-US" baseline="-25000"/>
              <a:t>(A,B)</a:t>
            </a:r>
            <a:r>
              <a:rPr lang="en-US" altLang="en-US"/>
              <a:t> = (.5)</a:t>
            </a:r>
            <a:r>
              <a:rPr lang="en-US" altLang="en-US" baseline="30000"/>
              <a:t>2</a:t>
            </a:r>
            <a:r>
              <a:rPr lang="en-US" altLang="en-US"/>
              <a:t>x(.5)</a:t>
            </a:r>
            <a:r>
              <a:rPr lang="en-US" altLang="en-US" baseline="30000"/>
              <a:t>2</a:t>
            </a:r>
            <a:r>
              <a:rPr lang="en-US" altLang="en-US"/>
              <a:t>+(.5)</a:t>
            </a:r>
            <a:r>
              <a:rPr lang="en-US" altLang="en-US" baseline="30000"/>
              <a:t>2</a:t>
            </a:r>
            <a:r>
              <a:rPr lang="en-US" altLang="en-US"/>
              <a:t>x(.5)</a:t>
            </a:r>
            <a:r>
              <a:rPr lang="en-US" altLang="en-US" baseline="30000"/>
              <a:t>2</a:t>
            </a:r>
            <a:r>
              <a:rPr lang="en-US" altLang="en-US"/>
              <a:t>+2(.5)(.5)(.5)(.5)(0) = Var = 0.125 =&gt; sqrt(Var) = 35.36%</a:t>
            </a:r>
            <a:r>
              <a:rPr lang="en-US" altLang="en-US" baseline="-25000"/>
              <a:t> </a:t>
            </a:r>
            <a:endParaRPr lang="en-US" altLang="en-US"/>
          </a:p>
        </p:txBody>
      </p:sp>
      <p:pic>
        <p:nvPicPr>
          <p:cNvPr id="3" name="Picture 2" descr="Pricing a call and put with Black-Scholes - Exce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" y="1105690"/>
            <a:ext cx="7955280" cy="481257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419100"/>
            <a:ext cx="8229600" cy="5707063"/>
          </a:xfrm>
        </p:spPr>
        <p:txBody>
          <a:bodyPr anchor="ctr"/>
          <a:lstStyle/>
          <a:p>
            <a:pPr algn="ctr"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Likelihood of Plan Acceptance?</a:t>
            </a:r>
          </a:p>
          <a:p>
            <a:pPr algn="ctr" eaLnBrk="1" hangingPunct="1"/>
            <a:endParaRPr lang="en-US" altLang="en-US" sz="4000" smtClean="0">
              <a:ea typeface="ＭＳ Ｐゴシック" panose="020B0600070205080204" pitchFamily="34" charset="-128"/>
            </a:endParaRPr>
          </a:p>
          <a:p>
            <a:pPr algn="ctr" eaLnBrk="1" hangingPunct="1"/>
            <a:endParaRPr lang="en-US" altLang="en-US" sz="4000" smtClean="0">
              <a:ea typeface="ＭＳ Ｐゴシック" panose="020B0600070205080204" pitchFamily="34" charset="-128"/>
            </a:endParaRPr>
          </a:p>
          <a:p>
            <a:pPr algn="ctr"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What actually happened?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-49213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Current Risk Management Plan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410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239838"/>
            <a:ext cx="8686800" cy="529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512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68300"/>
            <a:ext cx="8382000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What is the goal of this risk management program?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Reduce the volatility of earnings.</a:t>
            </a:r>
          </a:p>
          <a:p>
            <a:pPr eaLnBrk="1" hangingPunct="1"/>
            <a:endParaRPr lang="en-US" altLang="en-US" sz="3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Minimize the “Cost of Risk.”</a:t>
            </a:r>
          </a:p>
          <a:p>
            <a:pPr eaLnBrk="1" hangingPunct="1"/>
            <a:endParaRPr lang="en-US" altLang="en-US" sz="3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“Cost of Risk” = Retention + Admin Expenses + Insurance and Option Premia.</a:t>
            </a:r>
          </a:p>
          <a:p>
            <a:pPr eaLnBrk="1" hangingPunct="1"/>
            <a:endParaRPr lang="en-US" altLang="en-US" sz="30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000" smtClean="0">
                <a:ea typeface="ＭＳ Ｐゴシック" panose="020B0600070205080204" pitchFamily="34" charset="-128"/>
              </a:rPr>
              <a:t>Does this always achieve “Maximize Shareholder’s Value?” (not necessarily)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How is Exchange Rate Risk Currently Handled?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Option written on a basket of 20 currencies (85% of profits).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Long Put (at-the-money).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Strike = Blend of exchange rates.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Offered protection if U.S. Dollar strengthened.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Can walk away if U.S. Dollar weakens.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Matured Quarterly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OTC or Exchange-traded option? (OTC)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ea typeface="ＭＳ Ｐゴシック" panose="020B0600070205080204" pitchFamily="34" charset="-128"/>
            </a:endParaRPr>
          </a:p>
        </p:txBody>
      </p:sp>
      <p:pic>
        <p:nvPicPr>
          <p:cNvPr id="921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23850"/>
            <a:ext cx="8604250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677863"/>
          <a:ext cx="8229600" cy="5624512"/>
        </p:xfrm>
        <a:graphic>
          <a:graphicData uri="http://schemas.openxmlformats.org/drawingml/2006/table">
            <a:tbl>
              <a:tblPr/>
              <a:tblGrid>
                <a:gridCol w="81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1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Pros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Cons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1412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New Plan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One Issuer of Protection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Only one deductible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Lower Costs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Lower Standard Deviation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What if the “one” insurer goes under (AIG!)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New Idea – is it sound? Too Complicated?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Are the deductibles and limits “correct?”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7" charset="0"/>
                        <a:ea typeface="ＭＳ Ｐゴシック" pitchFamily="-107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7" charset="0"/>
                          <a:ea typeface="ＭＳ Ｐゴシック" pitchFamily="-107" charset="-128"/>
                        </a:rPr>
                        <a:t>Still not a fully-integrated “enterprise” risk program (but arguably a move in the right direction)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" y="476250"/>
            <a:ext cx="8413750" cy="607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1137</Words>
  <Application>Microsoft Office PowerPoint</Application>
  <PresentationFormat>On-screen Show (4:3)</PresentationFormat>
  <Paragraphs>391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ＭＳ Ｐゴシック</vt:lpstr>
      <vt:lpstr>Calibri</vt:lpstr>
      <vt:lpstr>Office Theme</vt:lpstr>
      <vt:lpstr>PowerPoint Presentation</vt:lpstr>
      <vt:lpstr>Case Summary</vt:lpstr>
      <vt:lpstr>Current Risk Management Plan</vt:lpstr>
      <vt:lpstr>PowerPoint Presentation</vt:lpstr>
      <vt:lpstr>What is the goal of this risk management program?</vt:lpstr>
      <vt:lpstr>How is Exchange Rate Risk Currently Handled?</vt:lpstr>
      <vt:lpstr>PowerPoint Presentation</vt:lpstr>
      <vt:lpstr>PowerPoint Presentation</vt:lpstr>
      <vt:lpstr>PowerPoint Presentation</vt:lpstr>
      <vt:lpstr>New Plan - Methodology</vt:lpstr>
      <vt:lpstr>New Plan - Methodology</vt:lpstr>
      <vt:lpstr>Why does plan cost less?</vt:lpstr>
      <vt:lpstr>PowerPoint Presentation</vt:lpstr>
      <vt:lpstr>PowerPoint Presentation</vt:lpstr>
      <vt:lpstr>Another Interpretation: More insurance = Higher Premium</vt:lpstr>
      <vt:lpstr>Another Interpretation: More insurance = Higher Premium</vt:lpstr>
      <vt:lpstr>Another Interpretation: More insurance = Higher Premium</vt:lpstr>
      <vt:lpstr>Use the Black-Scholes Model to show that the new plan should be cheaper!</vt:lpstr>
      <vt:lpstr>Use the Black-Scholes Model to show that the new plan should be cheaper!</vt:lpstr>
      <vt:lpstr>Scenario 1: Total Cost</vt:lpstr>
      <vt:lpstr>Scenario 2: Total Cost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Yest</dc:creator>
  <cp:lastModifiedBy>wreese</cp:lastModifiedBy>
  <cp:revision>33</cp:revision>
  <cp:lastPrinted>2010-02-04T01:46:17Z</cp:lastPrinted>
  <dcterms:created xsi:type="dcterms:W3CDTF">2010-02-04T00:20:00Z</dcterms:created>
  <dcterms:modified xsi:type="dcterms:W3CDTF">2017-04-13T21:32:32Z</dcterms:modified>
</cp:coreProperties>
</file>