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87" r:id="rId2"/>
    <p:sldId id="288" r:id="rId3"/>
    <p:sldId id="289" r:id="rId4"/>
    <p:sldId id="292" r:id="rId5"/>
    <p:sldId id="291" r:id="rId6"/>
    <p:sldId id="275" r:id="rId7"/>
    <p:sldId id="276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9750C9-AE65-47BA-A3F9-713FBAF939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F8BC6-DDF9-4E43-8D07-BE39BF2E9C67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6D08B-A0DC-4E79-94B4-FBE70285C8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12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5C5F3-F5E2-42DF-A826-E5B8FFC49E2F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AAF36-8E28-427E-8558-86D32CC49F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428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7D672-24DD-40E3-8C3A-D821FB2EA098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32EEE-D0D1-4B9B-AC89-C204140C9F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079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4958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37859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F8828-8BEC-49EF-A2E9-2A32EB9A963E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94999-448C-4337-AD1E-877DA7438F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3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65182-A04A-4AA9-AC41-AEF1C0C23A46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22CFE-EFF0-41DB-BE76-84EC8358AC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99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1E8F7-6E5D-4D23-BB56-49D4B794369C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CD24B-8213-4B9C-8A34-64810CAB7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69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128C2-5333-47B6-B581-C81AF90892E4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87D2C-DC98-4931-88F5-408F2CE342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63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0144E-29AA-46A9-8C7C-1C70ACD4B52B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71211-10A4-4331-8731-C1BEF1D0BA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62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3731A-05D0-4411-9A79-090202001F38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C80A5-56A1-4F37-9B6D-3462226EDF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557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C1B8-2626-410F-A582-7297DF3F1E7B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43BF5-0C42-4A32-B3BB-FD62992D62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08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0995-AB06-4C94-B860-0C2697DA0968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798D3-FFDA-480E-BCC0-5FA609E8E9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28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EE7BA4-0C68-4D4E-B1D7-C5FEEAEC95A3}" type="datetimeFigureOut">
              <a:rPr lang="en-US"/>
              <a:pPr>
                <a:defRPr/>
              </a:pPr>
              <a:t>4/14/2017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0F0C406-D14F-42D8-8846-3DE5426700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>
                <a:ea typeface="ＭＳ Ｐゴシック" panose="020B0600070205080204" pitchFamily="34" charset="-128"/>
              </a:rPr>
              <a:t>Hedging with T-bond Futures</a:t>
            </a:r>
            <a:endParaRPr lang="en-US" altLang="en-US" sz="32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Example:</a:t>
            </a:r>
          </a:p>
          <a:p>
            <a:pPr lvl="1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Suppose a mortgage banker has agreed on March 1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st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 to supply $1 million in funds to clients wishing to purchase homes. The terms of the agreement are for 12% mortgages over 20 years. So, 12% is the “market rate” as of March 1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st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, when this agreement is made.</a:t>
            </a:r>
          </a:p>
          <a:p>
            <a:pPr lvl="1"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Furthermore, the broker has agreed to supply these funds on May 1</a:t>
            </a:r>
            <a:r>
              <a:rPr lang="en-US" altLang="en-US" sz="2400" baseline="30000" smtClean="0">
                <a:ea typeface="ＭＳ Ｐゴシック" panose="020B0600070205080204" pitchFamily="34" charset="-128"/>
              </a:rPr>
              <a:t>st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, (2 months later).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When to open and close contracts</a:t>
            </a:r>
          </a:p>
        </p:txBody>
      </p:sp>
      <p:graphicFrame>
        <p:nvGraphicFramePr>
          <p:cNvPr id="596011" name="Group 43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7772400" cy="503713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7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Date/Event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Mortgage Markets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Futures Markets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4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March 1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Banker agrees to loan $1 million at 12% for 20 years. The loans are to be funded on May 1</a:t>
                      </a:r>
                      <a:r>
                        <a:rPr kumimoji="0" lang="en-US" sz="13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st</a:t>
                      </a: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. No cash exchanges hands here.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Banker simultaneously shorts (sells) 10 Treasury-bond futures contracts with a delivery date past May 1</a:t>
                      </a:r>
                      <a:r>
                        <a:rPr kumimoji="0" lang="en-US" sz="13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st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.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April 15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Loans are sold to Insurance Company. Banker will receive these sale proceeds on May 1 based on Apr 15</a:t>
                      </a:r>
                      <a:r>
                        <a:rPr kumimoji="0" lang="en-US" sz="13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th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 interest rates.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Mortgage banker will conduct reversing trades (buy 10 contracts), thereby locking in the gain/loss associated with them.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2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If Interest rates </a:t>
                      </a:r>
                      <a:r>
                        <a:rPr kumimoji="0" lang="en-US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rise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 between March 1 and April 15…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Loans are sold to Insurance Company for a price below $1 million. Banker LOSES.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Each short Futures contract is closed out at a GAIN because the increase in interest rates have driven down futures prices for bonds.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If Interest rates </a:t>
                      </a:r>
                      <a:r>
                        <a:rPr kumimoji="0" lang="en-US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fall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 between March 1 and April 15…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Loans are sold to Insurance Company for a price above $1 million. Banker GAINS.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Each short Futures 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contract is closed out at a LOSS because the decrease in interest rates have pushed up futures prices for bonds.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ea typeface="ＭＳ Ｐゴシック" panose="020B0600070205080204" pitchFamily="34" charset="-128"/>
              </a:rPr>
              <a:t>Hedging with T-bond Futures</a:t>
            </a:r>
            <a:endParaRPr lang="en-US" altLang="en-US" sz="32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ea typeface="ＭＳ Ｐゴシック" panose="020B0600070205080204" pitchFamily="34" charset="-128"/>
              </a:rPr>
              <a:t>Many mortgage bankers (including this one) make these agreements before they have the $1 million dollars in hand.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ea typeface="ＭＳ Ｐゴシック" panose="020B0600070205080204" pitchFamily="34" charset="-128"/>
              </a:rPr>
              <a:t>So, they must shop around to find a buyer for the 12% mortgages that will be established on May 1</a:t>
            </a:r>
            <a:r>
              <a:rPr lang="en-US" altLang="en-US" sz="2800" baseline="30000" smtClean="0">
                <a:ea typeface="ＭＳ Ｐゴシック" panose="020B0600070205080204" pitchFamily="34" charset="-128"/>
              </a:rPr>
              <a:t>st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. The buyer purchases the mortgages and provides funds to be passed on to the home buyers. The mortgage banker will play middle man.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ea typeface="ＭＳ Ｐゴシック" panose="020B0600070205080204" pitchFamily="34" charset="-128"/>
              </a:rPr>
              <a:t>Hedging with T-bond Futures</a:t>
            </a:r>
            <a:endParaRPr lang="en-US" altLang="en-US" sz="32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It takes time to shop around for a buyer. Many insurance companies look for such opportunities to invest part of their excess cash.</a:t>
            </a:r>
          </a:p>
          <a:p>
            <a:pPr eaLnBrk="1" hangingPunct="1"/>
            <a:endParaRPr lang="en-US" altLang="en-US" sz="28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Suppose on April 15</a:t>
            </a:r>
            <a:r>
              <a:rPr lang="en-US" altLang="en-US" sz="2800" baseline="30000" smtClean="0">
                <a:ea typeface="ＭＳ Ｐゴシック" panose="020B0600070205080204" pitchFamily="34" charset="-128"/>
              </a:rPr>
              <a:t>th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, the mortgage banker finds a willing insurance company to buy the mortgages.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continued: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3581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Between Mar 1</a:t>
            </a:r>
            <a:r>
              <a:rPr lang="en-US" altLang="en-US" sz="2000" baseline="30000" smtClean="0"/>
              <a:t>st </a:t>
            </a:r>
            <a:r>
              <a:rPr lang="en-US" altLang="en-US" sz="2000" smtClean="0"/>
              <a:t>(when the prevailing interest rates were 12%) and April 15</a:t>
            </a:r>
            <a:r>
              <a:rPr lang="en-US" altLang="en-US" sz="2000" baseline="30000" smtClean="0"/>
              <a:t>th</a:t>
            </a:r>
            <a:r>
              <a:rPr lang="en-US" altLang="en-US" sz="2000" smtClean="0"/>
              <a:t>, when the insurance company entered the picture, interest rates could have changed! 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i="1" u="sng" smtClean="0"/>
              <a:t>If interest rates went up</a:t>
            </a:r>
            <a:r>
              <a:rPr lang="en-US" altLang="en-US" sz="2000" smtClean="0"/>
              <a:t>, the insurance firm might only give the mortgage broker, say, $940,000 for the $1 million in mortgages. This would leave the banker to have to come up with the additional $60,000.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i="1" u="sng" smtClean="0"/>
              <a:t>If interest rates went down</a:t>
            </a:r>
            <a:r>
              <a:rPr lang="en-US" altLang="en-US" sz="2000" smtClean="0"/>
              <a:t>, however, the insurance firm might be willing to pay a premium for the $1 million in mortgages, say, $1,050,000. This would be an unexpected increase in revenue to the banker, as he only needed $1 million.</a:t>
            </a: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1143000" y="1524000"/>
            <a:ext cx="69342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1143000" y="1295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8077200" y="1295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762000" y="18288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Calibri" panose="020F0502020204030204" pitchFamily="34" charset="0"/>
              </a:rPr>
              <a:t>Mar 1</a:t>
            </a: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7772400" y="18288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Calibri" panose="020F0502020204030204" pitchFamily="34" charset="0"/>
              </a:rPr>
              <a:t>May 1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5562600" y="18288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Calibri" panose="020F0502020204030204" pitchFamily="34" charset="0"/>
              </a:rPr>
              <a:t>Apr 15</a:t>
            </a:r>
          </a:p>
        </p:txBody>
      </p:sp>
      <p:sp>
        <p:nvSpPr>
          <p:cNvPr id="7178" name="Line 11"/>
          <p:cNvSpPr>
            <a:spLocks noChangeShapeType="1"/>
          </p:cNvSpPr>
          <p:nvPr/>
        </p:nvSpPr>
        <p:spPr bwMode="auto">
          <a:xfrm>
            <a:off x="5867400" y="1295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Questions: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How could the Mortgage Broker hedge against this Interest Rate Risk using Treasury Bond Futures (a.k.a. Interest Rate Futures)?</a:t>
            </a:r>
          </a:p>
          <a:p>
            <a:pPr eaLnBrk="1" hangingPunct="1"/>
            <a:endParaRPr lang="en-US" altLang="en-US" sz="1000" smtClean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Should the broker take a long or short position?</a:t>
            </a:r>
          </a:p>
          <a:p>
            <a:pPr eaLnBrk="1" hangingPunct="1"/>
            <a:endParaRPr lang="en-US" altLang="en-US" sz="100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100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1000" smtClean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How many contracts to cover exposure?</a:t>
            </a:r>
          </a:p>
          <a:p>
            <a:pPr eaLnBrk="1" hangingPunct="1"/>
            <a:endParaRPr lang="en-US" altLang="en-US" sz="100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100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1000" smtClean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When should these contracts be entered into and when should they be closed out (reverse the position)?</a:t>
            </a:r>
          </a:p>
          <a:p>
            <a:pPr lvl="1" eaLnBrk="1" hangingPunct="1"/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8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continued: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How could the Mortgage Broker hedge against this Interest Rate Risk?</a:t>
            </a:r>
          </a:p>
          <a:p>
            <a:pPr eaLnBrk="1" hangingPunct="1"/>
            <a:endParaRPr lang="en-US" altLang="en-US" sz="1000" smtClean="0"/>
          </a:p>
          <a:p>
            <a:pPr eaLnBrk="1" hangingPunct="1"/>
            <a:r>
              <a:rPr lang="en-US" altLang="en-US" sz="2800" smtClean="0"/>
              <a:t>Use Treasury Bond Futures (a.k.a. Interest Rate Futures).</a:t>
            </a:r>
          </a:p>
          <a:p>
            <a:pPr eaLnBrk="1" hangingPunct="1"/>
            <a:endParaRPr lang="en-US" altLang="en-US" sz="1000" smtClean="0"/>
          </a:p>
          <a:p>
            <a:pPr eaLnBrk="1" hangingPunct="1"/>
            <a:r>
              <a:rPr lang="en-US" altLang="en-US" sz="2800" smtClean="0"/>
              <a:t>Current situation:  </a:t>
            </a:r>
          </a:p>
          <a:p>
            <a:pPr lvl="1" eaLnBrk="1" hangingPunct="1"/>
            <a:r>
              <a:rPr lang="en-US" altLang="en-US" sz="2400" smtClean="0"/>
              <a:t>If interest rates go up, banker gets hurt</a:t>
            </a:r>
          </a:p>
          <a:p>
            <a:pPr lvl="1" eaLnBrk="1" hangingPunct="1"/>
            <a:r>
              <a:rPr lang="en-US" altLang="en-US" sz="2400" smtClean="0"/>
              <a:t>If interest rates go down, banker profits.</a:t>
            </a:r>
          </a:p>
          <a:p>
            <a:pPr lvl="1" eaLnBrk="1" hangingPunct="1"/>
            <a:endParaRPr lang="en-US" altLang="en-US" sz="2400" smtClean="0"/>
          </a:p>
          <a:p>
            <a:pPr eaLnBrk="1" hangingPunct="1"/>
            <a:r>
              <a:rPr lang="en-US" altLang="en-US" sz="2800" smtClean="0"/>
              <a:t>To hedge, we want an instrument that has the opposite reactions to interest rate changes!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 smtClean="0"/>
              <a:t>When is money made with a Long position?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2400" smtClean="0"/>
              <a:t>1 Long Treasury Bond Futures Contract</a:t>
            </a:r>
            <a:br>
              <a:rPr lang="en-US" sz="2400" smtClean="0"/>
            </a:br>
            <a:r>
              <a:rPr lang="en-US" sz="1500" smtClean="0"/>
              <a:t>Treasury Bond Futures have a $100,000 contract size</a:t>
            </a:r>
          </a:p>
        </p:txBody>
      </p:sp>
      <p:graphicFrame>
        <p:nvGraphicFramePr>
          <p:cNvPr id="593002" name="Group 106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7848600" cy="2976563"/>
        </p:xfrm>
        <a:graphic>
          <a:graphicData uri="http://schemas.openxmlformats.org/drawingml/2006/table">
            <a:tbl>
              <a:tblPr/>
              <a:tblGrid>
                <a:gridCol w="741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62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Day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Futures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Price (in 32nds)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Futures Price (in decimals)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Daily Gain (Loss)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Gain (Loss)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Margin Account Balance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Maintenance Call?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(at $3,923.44)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Initial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104-20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104.625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5231.25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17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104-28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104.875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250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250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5481.25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27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105-14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105.438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563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813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7981.75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93" name="Text Box 107"/>
          <p:cNvSpPr txBox="1">
            <a:spLocks noChangeArrowheads="1"/>
          </p:cNvSpPr>
          <p:nvPr/>
        </p:nvSpPr>
        <p:spPr bwMode="auto">
          <a:xfrm>
            <a:off x="457200" y="4876800"/>
            <a:ext cx="81534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Our hedge goal:  Profits when rates rise; Losses when rates fall.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With a LONG position above, we see that when interest rates fall (and therefore the bond prices rise), it leads to a gain. This will compound our gains when rates rise and compound our losses when rates rise. So, a long position won’t work for hedging purposes.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 smtClean="0"/>
              <a:t>When is money made with a Short position?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2400" smtClean="0"/>
              <a:t>1 Short Treasury Bond Futures Contract</a:t>
            </a:r>
            <a:br>
              <a:rPr lang="en-US" sz="2400" smtClean="0"/>
            </a:br>
            <a:r>
              <a:rPr lang="en-US" sz="1500" smtClean="0"/>
              <a:t>Treasury Bond Futures have a $100,000 contract size</a:t>
            </a:r>
          </a:p>
        </p:txBody>
      </p:sp>
      <p:graphicFrame>
        <p:nvGraphicFramePr>
          <p:cNvPr id="593923" name="Group 3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7848600" cy="2976563"/>
        </p:xfrm>
        <a:graphic>
          <a:graphicData uri="http://schemas.openxmlformats.org/drawingml/2006/table">
            <a:tbl>
              <a:tblPr/>
              <a:tblGrid>
                <a:gridCol w="741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62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Day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Futures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Price (in 32nds)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Futures Price (in decimals)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Daily Gain (Loss)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Gain (Loss)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Margin Account Balance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Maintenance Call?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2" charset="-128"/>
                        </a:rPr>
                        <a:t>(at $3,923.44)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Initial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104-20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104.625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5231.25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112" charset="0"/>
                        <a:ea typeface="ＭＳ Ｐゴシック" pitchFamily="-112" charset="-128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17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104-28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104.875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-250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-250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4981.25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…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Nov 27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105-14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105.438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-563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-813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4418.25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112" charset="0"/>
                          <a:ea typeface="ＭＳ Ｐゴシック" pitchFamily="-112" charset="-128"/>
                        </a:rPr>
                        <a:t>No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317" name="Text Box 107"/>
          <p:cNvSpPr txBox="1">
            <a:spLocks noChangeArrowheads="1"/>
          </p:cNvSpPr>
          <p:nvPr/>
        </p:nvSpPr>
        <p:spPr bwMode="auto">
          <a:xfrm>
            <a:off x="457200" y="4876800"/>
            <a:ext cx="81534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Our hedge goal:  Profits when rates rise; Losses when rates fall.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With a SHORT position above, we see that when interest rates fall (and therefore the bond prices rise), it leads to a loss. This is the pattern that we want for our hedging purposes.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many contracts to short?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We have a $1 million in mortgages to hedge</a:t>
            </a:r>
            <a:r>
              <a:rPr lang="en-US" altLang="en-US" dirty="0" smtClean="0"/>
              <a:t>.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Contract size for Treasury bonds are $100,000 each</a:t>
            </a:r>
            <a:r>
              <a:rPr lang="en-US" altLang="en-US" dirty="0" smtClean="0"/>
              <a:t>.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So, short 10 contracts ($1 million / $100,000</a:t>
            </a:r>
            <a:r>
              <a:rPr lang="en-US" altLang="en-US" dirty="0" smtClean="0"/>
              <a:t>).</a:t>
            </a:r>
          </a:p>
          <a:p>
            <a:pPr lvl="1" eaLnBrk="1" hangingPunct="1"/>
            <a:r>
              <a:rPr lang="en-US" altLang="en-US" dirty="0" smtClean="0"/>
              <a:t>Note: this example assumes that the mortgages and the T-bond futures contracts react similarly to changes in interest rates. In fact, this is a bit more complicated. But we haven’t covered Duration yet!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1014</Words>
  <Application>Microsoft Office PowerPoint</Application>
  <PresentationFormat>On-screen Show (4:3)</PresentationFormat>
  <Paragraphs>141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ＭＳ Ｐゴシック</vt:lpstr>
      <vt:lpstr>Wingdings</vt:lpstr>
      <vt:lpstr>Book Antiqua</vt:lpstr>
      <vt:lpstr>Office Theme</vt:lpstr>
      <vt:lpstr>Hedging with T-bond Futures</vt:lpstr>
      <vt:lpstr>Hedging with T-bond Futures</vt:lpstr>
      <vt:lpstr>Hedging with T-bond Futures</vt:lpstr>
      <vt:lpstr>Example continued:</vt:lpstr>
      <vt:lpstr>Questions:</vt:lpstr>
      <vt:lpstr>Example continued:</vt:lpstr>
      <vt:lpstr>When is money made with a Long position? 1 Long Treasury Bond Futures Contract Treasury Bond Futures have a $100,000 contract size</vt:lpstr>
      <vt:lpstr>When is money made with a Short position? 1 Short Treasury Bond Futures Contract Treasury Bond Futures have a $100,000 contract size</vt:lpstr>
      <vt:lpstr>How many contracts to short?</vt:lpstr>
      <vt:lpstr>When to open and close contracts</vt:lpstr>
    </vt:vector>
  </TitlesOfParts>
  <Company>Freeman School, Tulane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myest</dc:creator>
  <cp:lastModifiedBy>wreese</cp:lastModifiedBy>
  <cp:revision>21</cp:revision>
  <dcterms:created xsi:type="dcterms:W3CDTF">2009-02-07T23:46:47Z</dcterms:created>
  <dcterms:modified xsi:type="dcterms:W3CDTF">2017-04-14T16:24:23Z</dcterms:modified>
</cp:coreProperties>
</file>