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1" r:id="rId1"/>
  </p:sldMasterIdLst>
  <p:notesMasterIdLst>
    <p:notesMasterId r:id="rId23"/>
  </p:notesMasterIdLst>
  <p:handoutMasterIdLst>
    <p:handoutMasterId r:id="rId24"/>
  </p:handoutMasterIdLst>
  <p:sldIdLst>
    <p:sldId id="424" r:id="rId2"/>
    <p:sldId id="425" r:id="rId3"/>
    <p:sldId id="427" r:id="rId4"/>
    <p:sldId id="470" r:id="rId5"/>
    <p:sldId id="474" r:id="rId6"/>
    <p:sldId id="482" r:id="rId7"/>
    <p:sldId id="483" r:id="rId8"/>
    <p:sldId id="473" r:id="rId9"/>
    <p:sldId id="475" r:id="rId10"/>
    <p:sldId id="476" r:id="rId11"/>
    <p:sldId id="429" r:id="rId12"/>
    <p:sldId id="451" r:id="rId13"/>
    <p:sldId id="430" r:id="rId14"/>
    <p:sldId id="431" r:id="rId15"/>
    <p:sldId id="432" r:id="rId16"/>
    <p:sldId id="452" r:id="rId17"/>
    <p:sldId id="453" r:id="rId18"/>
    <p:sldId id="477" r:id="rId19"/>
    <p:sldId id="455" r:id="rId20"/>
    <p:sldId id="478" r:id="rId21"/>
    <p:sldId id="456" r:id="rId22"/>
  </p:sldIdLst>
  <p:sldSz cx="9144000" cy="6858000" type="screen4x3"/>
  <p:notesSz cx="6881813" cy="92964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9900"/>
    <a:srgbClr val="CCFFCC"/>
    <a:srgbClr val="FFFFCC"/>
    <a:srgbClr val="CCFFFF"/>
    <a:srgbClr val="FAF400"/>
    <a:srgbClr val="99FF99"/>
    <a:srgbClr val="66FF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1188"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6610" name="Rectangle 2"/>
          <p:cNvSpPr>
            <a:spLocks noGrp="1" noChangeArrowheads="1"/>
          </p:cNvSpPr>
          <p:nvPr>
            <p:ph type="hdr" sz="quarter"/>
          </p:nvPr>
        </p:nvSpPr>
        <p:spPr bwMode="auto">
          <a:xfrm>
            <a:off x="0" y="0"/>
            <a:ext cx="2982913" cy="463550"/>
          </a:xfrm>
          <a:prstGeom prst="rect">
            <a:avLst/>
          </a:prstGeom>
          <a:noFill/>
          <a:ln w="9525">
            <a:noFill/>
            <a:miter lim="800000"/>
            <a:headEnd/>
            <a:tailEnd/>
          </a:ln>
          <a:effectLst/>
        </p:spPr>
        <p:txBody>
          <a:bodyPr vert="horz" wrap="square" lIns="92433" tIns="46216" rIns="92433" bIns="46216" numCol="1" anchor="t" anchorCtr="0" compatLnSpc="1">
            <a:prstTxWarp prst="textNoShape">
              <a:avLst/>
            </a:prstTxWarp>
          </a:bodyPr>
          <a:lstStyle>
            <a:lvl1pPr defTabSz="923925" eaLnBrk="1" hangingPunct="1">
              <a:defRPr sz="1200">
                <a:latin typeface="Times New Roman" pitchFamily="-107" charset="0"/>
                <a:ea typeface="ＭＳ Ｐゴシック" pitchFamily="-107" charset="-128"/>
                <a:cs typeface="+mn-cs"/>
              </a:defRPr>
            </a:lvl1pPr>
          </a:lstStyle>
          <a:p>
            <a:pPr>
              <a:defRPr/>
            </a:pPr>
            <a:endParaRPr lang="en-US"/>
          </a:p>
        </p:txBody>
      </p:sp>
      <p:sp>
        <p:nvSpPr>
          <p:cNvPr id="196611" name="Rectangle 3"/>
          <p:cNvSpPr>
            <a:spLocks noGrp="1" noChangeArrowheads="1"/>
          </p:cNvSpPr>
          <p:nvPr>
            <p:ph type="dt" sz="quarter" idx="1"/>
          </p:nvPr>
        </p:nvSpPr>
        <p:spPr bwMode="auto">
          <a:xfrm>
            <a:off x="3900488" y="0"/>
            <a:ext cx="2981325" cy="463550"/>
          </a:xfrm>
          <a:prstGeom prst="rect">
            <a:avLst/>
          </a:prstGeom>
          <a:noFill/>
          <a:ln w="9525">
            <a:noFill/>
            <a:miter lim="800000"/>
            <a:headEnd/>
            <a:tailEnd/>
          </a:ln>
          <a:effectLst/>
        </p:spPr>
        <p:txBody>
          <a:bodyPr vert="horz" wrap="square" lIns="92433" tIns="46216" rIns="92433" bIns="46216" numCol="1" anchor="t" anchorCtr="0" compatLnSpc="1">
            <a:prstTxWarp prst="textNoShape">
              <a:avLst/>
            </a:prstTxWarp>
          </a:bodyPr>
          <a:lstStyle>
            <a:lvl1pPr algn="r" defTabSz="923925" eaLnBrk="1" hangingPunct="1">
              <a:defRPr sz="1200">
                <a:latin typeface="Times New Roman" pitchFamily="-107" charset="0"/>
                <a:ea typeface="ＭＳ Ｐゴシック" pitchFamily="-107" charset="-128"/>
                <a:cs typeface="+mn-cs"/>
              </a:defRPr>
            </a:lvl1pPr>
          </a:lstStyle>
          <a:p>
            <a:pPr>
              <a:defRPr/>
            </a:pPr>
            <a:endParaRPr lang="en-US"/>
          </a:p>
        </p:txBody>
      </p:sp>
      <p:sp>
        <p:nvSpPr>
          <p:cNvPr id="196612" name="Rectangle 4"/>
          <p:cNvSpPr>
            <a:spLocks noGrp="1" noChangeArrowheads="1"/>
          </p:cNvSpPr>
          <p:nvPr>
            <p:ph type="ftr" sz="quarter" idx="2"/>
          </p:nvPr>
        </p:nvSpPr>
        <p:spPr bwMode="auto">
          <a:xfrm>
            <a:off x="0" y="8831263"/>
            <a:ext cx="2982913" cy="465137"/>
          </a:xfrm>
          <a:prstGeom prst="rect">
            <a:avLst/>
          </a:prstGeom>
          <a:noFill/>
          <a:ln w="9525">
            <a:noFill/>
            <a:miter lim="800000"/>
            <a:headEnd/>
            <a:tailEnd/>
          </a:ln>
          <a:effectLst/>
        </p:spPr>
        <p:txBody>
          <a:bodyPr vert="horz" wrap="square" lIns="92433" tIns="46216" rIns="92433" bIns="46216" numCol="1" anchor="b" anchorCtr="0" compatLnSpc="1">
            <a:prstTxWarp prst="textNoShape">
              <a:avLst/>
            </a:prstTxWarp>
          </a:bodyPr>
          <a:lstStyle>
            <a:lvl1pPr defTabSz="923925" eaLnBrk="1" hangingPunct="1">
              <a:defRPr sz="1200">
                <a:latin typeface="Times New Roman" pitchFamily="-107" charset="0"/>
                <a:ea typeface="ＭＳ Ｐゴシック" pitchFamily="-107" charset="-128"/>
                <a:cs typeface="+mn-cs"/>
              </a:defRPr>
            </a:lvl1pPr>
          </a:lstStyle>
          <a:p>
            <a:pPr>
              <a:defRPr/>
            </a:pPr>
            <a:endParaRPr lang="en-US"/>
          </a:p>
        </p:txBody>
      </p:sp>
      <p:sp>
        <p:nvSpPr>
          <p:cNvPr id="196613" name="Rectangle 5"/>
          <p:cNvSpPr>
            <a:spLocks noGrp="1" noChangeArrowheads="1"/>
          </p:cNvSpPr>
          <p:nvPr>
            <p:ph type="sldNum" sz="quarter" idx="3"/>
          </p:nvPr>
        </p:nvSpPr>
        <p:spPr bwMode="auto">
          <a:xfrm>
            <a:off x="3900488" y="8831263"/>
            <a:ext cx="2981325" cy="465137"/>
          </a:xfrm>
          <a:prstGeom prst="rect">
            <a:avLst/>
          </a:prstGeom>
          <a:noFill/>
          <a:ln w="9525">
            <a:noFill/>
            <a:miter lim="800000"/>
            <a:headEnd/>
            <a:tailEnd/>
          </a:ln>
          <a:effectLst/>
        </p:spPr>
        <p:txBody>
          <a:bodyPr vert="horz" wrap="square" lIns="92433" tIns="46216" rIns="92433" bIns="46216" numCol="1" anchor="b" anchorCtr="0" compatLnSpc="1">
            <a:prstTxWarp prst="textNoShape">
              <a:avLst/>
            </a:prstTxWarp>
          </a:bodyPr>
          <a:lstStyle>
            <a:lvl1pPr algn="r" defTabSz="923925" eaLnBrk="1" hangingPunct="1">
              <a:defRPr sz="1200" smtClean="0"/>
            </a:lvl1pPr>
          </a:lstStyle>
          <a:p>
            <a:pPr>
              <a:defRPr/>
            </a:pPr>
            <a:fld id="{4601D8D7-8018-4CF7-9A6C-E36CAE8228D4}"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82913" cy="463550"/>
          </a:xfrm>
          <a:prstGeom prst="rect">
            <a:avLst/>
          </a:prstGeom>
          <a:noFill/>
          <a:ln w="12700">
            <a:noFill/>
            <a:miter lim="800000"/>
            <a:headEnd type="none" w="sm" len="sm"/>
            <a:tailEnd type="none" w="sm" len="sm"/>
          </a:ln>
          <a:effectLst/>
        </p:spPr>
        <p:txBody>
          <a:bodyPr vert="horz" wrap="square" lIns="92433" tIns="46216" rIns="92433" bIns="46216" numCol="1" anchor="t" anchorCtr="0" compatLnSpc="1">
            <a:prstTxWarp prst="textNoShape">
              <a:avLst/>
            </a:prstTxWarp>
          </a:bodyPr>
          <a:lstStyle>
            <a:lvl1pPr defTabSz="923925" eaLnBrk="0" hangingPunct="0">
              <a:defRPr sz="1200">
                <a:latin typeface="Times New Roman" pitchFamily="-107" charset="0"/>
                <a:ea typeface="ＭＳ Ｐゴシック" pitchFamily="-107" charset="-128"/>
                <a:cs typeface="+mn-cs"/>
              </a:defRPr>
            </a:lvl1pPr>
          </a:lstStyle>
          <a:p>
            <a:pPr>
              <a:defRPr/>
            </a:pPr>
            <a:endParaRPr lang="en-US"/>
          </a:p>
        </p:txBody>
      </p:sp>
      <p:sp>
        <p:nvSpPr>
          <p:cNvPr id="15363" name="Rectangle 3"/>
          <p:cNvSpPr>
            <a:spLocks noGrp="1" noChangeArrowheads="1"/>
          </p:cNvSpPr>
          <p:nvPr>
            <p:ph type="dt" idx="1"/>
          </p:nvPr>
        </p:nvSpPr>
        <p:spPr bwMode="auto">
          <a:xfrm>
            <a:off x="3900488" y="0"/>
            <a:ext cx="2981325" cy="463550"/>
          </a:xfrm>
          <a:prstGeom prst="rect">
            <a:avLst/>
          </a:prstGeom>
          <a:noFill/>
          <a:ln w="12700">
            <a:noFill/>
            <a:miter lim="800000"/>
            <a:headEnd type="none" w="sm" len="sm"/>
            <a:tailEnd type="none" w="sm" len="sm"/>
          </a:ln>
          <a:effectLst/>
        </p:spPr>
        <p:txBody>
          <a:bodyPr vert="horz" wrap="square" lIns="92433" tIns="46216" rIns="92433" bIns="46216" numCol="1" anchor="t" anchorCtr="0" compatLnSpc="1">
            <a:prstTxWarp prst="textNoShape">
              <a:avLst/>
            </a:prstTxWarp>
          </a:bodyPr>
          <a:lstStyle>
            <a:lvl1pPr algn="r" defTabSz="923925" eaLnBrk="0" hangingPunct="0">
              <a:defRPr sz="1200">
                <a:latin typeface="Times New Roman" pitchFamily="-107" charset="0"/>
                <a:ea typeface="ＭＳ Ｐゴシック" pitchFamily="-107" charset="-128"/>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176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5" name="Rectangle 5"/>
          <p:cNvSpPr>
            <a:spLocks noGrp="1" noChangeArrowheads="1"/>
          </p:cNvSpPr>
          <p:nvPr>
            <p:ph type="body" sz="quarter" idx="3"/>
          </p:nvPr>
        </p:nvSpPr>
        <p:spPr bwMode="auto">
          <a:xfrm>
            <a:off x="917575" y="4414838"/>
            <a:ext cx="5046663" cy="4184650"/>
          </a:xfrm>
          <a:prstGeom prst="rect">
            <a:avLst/>
          </a:prstGeom>
          <a:noFill/>
          <a:ln w="12700">
            <a:noFill/>
            <a:miter lim="800000"/>
            <a:headEnd type="none" w="sm" len="sm"/>
            <a:tailEnd type="none" w="sm" len="sm"/>
          </a:ln>
          <a:effectLst/>
        </p:spPr>
        <p:txBody>
          <a:bodyPr vert="horz" wrap="square" lIns="92433" tIns="46216" rIns="92433" bIns="4621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366" name="Rectangle 6"/>
          <p:cNvSpPr>
            <a:spLocks noGrp="1" noChangeArrowheads="1"/>
          </p:cNvSpPr>
          <p:nvPr>
            <p:ph type="ftr" sz="quarter" idx="4"/>
          </p:nvPr>
        </p:nvSpPr>
        <p:spPr bwMode="auto">
          <a:xfrm>
            <a:off x="0" y="8831263"/>
            <a:ext cx="2982913" cy="465137"/>
          </a:xfrm>
          <a:prstGeom prst="rect">
            <a:avLst/>
          </a:prstGeom>
          <a:noFill/>
          <a:ln w="12700">
            <a:noFill/>
            <a:miter lim="800000"/>
            <a:headEnd type="none" w="sm" len="sm"/>
            <a:tailEnd type="none" w="sm" len="sm"/>
          </a:ln>
          <a:effectLst/>
        </p:spPr>
        <p:txBody>
          <a:bodyPr vert="horz" wrap="square" lIns="92433" tIns="46216" rIns="92433" bIns="46216" numCol="1" anchor="b" anchorCtr="0" compatLnSpc="1">
            <a:prstTxWarp prst="textNoShape">
              <a:avLst/>
            </a:prstTxWarp>
          </a:bodyPr>
          <a:lstStyle>
            <a:lvl1pPr defTabSz="923925" eaLnBrk="0" hangingPunct="0">
              <a:defRPr sz="1200">
                <a:latin typeface="Times New Roman" pitchFamily="-107" charset="0"/>
                <a:ea typeface="ＭＳ Ｐゴシック" pitchFamily="-107" charset="-128"/>
                <a:cs typeface="+mn-cs"/>
              </a:defRPr>
            </a:lvl1pPr>
          </a:lstStyle>
          <a:p>
            <a:pPr>
              <a:defRPr/>
            </a:pPr>
            <a:endParaRPr lang="en-US"/>
          </a:p>
        </p:txBody>
      </p:sp>
      <p:sp>
        <p:nvSpPr>
          <p:cNvPr id="15367" name="Rectangle 7"/>
          <p:cNvSpPr>
            <a:spLocks noGrp="1" noChangeArrowheads="1"/>
          </p:cNvSpPr>
          <p:nvPr>
            <p:ph type="sldNum" sz="quarter" idx="5"/>
          </p:nvPr>
        </p:nvSpPr>
        <p:spPr bwMode="auto">
          <a:xfrm>
            <a:off x="3900488" y="8831263"/>
            <a:ext cx="2981325" cy="465137"/>
          </a:xfrm>
          <a:prstGeom prst="rect">
            <a:avLst/>
          </a:prstGeom>
          <a:noFill/>
          <a:ln w="12700">
            <a:noFill/>
            <a:miter lim="800000"/>
            <a:headEnd type="none" w="sm" len="sm"/>
            <a:tailEnd type="none" w="sm" len="sm"/>
          </a:ln>
          <a:effectLst/>
        </p:spPr>
        <p:txBody>
          <a:bodyPr vert="horz" wrap="square" lIns="92433" tIns="46216" rIns="92433" bIns="46216" numCol="1" anchor="b" anchorCtr="0" compatLnSpc="1">
            <a:prstTxWarp prst="textNoShape">
              <a:avLst/>
            </a:prstTxWarp>
          </a:bodyPr>
          <a:lstStyle>
            <a:lvl1pPr algn="r" defTabSz="923925" eaLnBrk="0" hangingPunct="0">
              <a:defRPr sz="1200" smtClean="0"/>
            </a:lvl1pPr>
          </a:lstStyle>
          <a:p>
            <a:pPr>
              <a:defRPr/>
            </a:pPr>
            <a:fld id="{70455EBF-1F37-4CB5-A1AF-19129B68980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12" charset="0"/>
        <a:ea typeface="ＭＳ Ｐゴシック" pitchFamily="-112" charset="-128"/>
        <a:cs typeface="ＭＳ Ｐゴシック" pitchFamily="-112" charset="-128"/>
      </a:defRPr>
    </a:lvl1pPr>
    <a:lvl2pPr marL="457200" algn="l" rtl="0" eaLnBrk="0" fontAlgn="base" hangingPunct="0">
      <a:spcBef>
        <a:spcPct val="30000"/>
      </a:spcBef>
      <a:spcAft>
        <a:spcPct val="0"/>
      </a:spcAft>
      <a:defRPr sz="1200" kern="1200">
        <a:solidFill>
          <a:schemeClr val="tx1"/>
        </a:solidFill>
        <a:latin typeface="Times New Roman" pitchFamily="-112" charset="0"/>
        <a:ea typeface="ＭＳ Ｐゴシック" pitchFamily="-112"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12" charset="0"/>
        <a:ea typeface="ＭＳ Ｐゴシック" pitchFamily="-112"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12" charset="0"/>
        <a:ea typeface="ＭＳ Ｐゴシック" pitchFamily="-112"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12" charset="0"/>
        <a:ea typeface="ＭＳ Ｐゴシック" pitchFamily="-112"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6878" name="Rectangle 14"/>
          <p:cNvSpPr>
            <a:spLocks noGrp="1" noChangeArrowheads="1"/>
          </p:cNvSpPr>
          <p:nvPr>
            <p:ph type="ctrTitle"/>
          </p:nvPr>
        </p:nvSpPr>
        <p:spPr>
          <a:xfrm>
            <a:off x="685800" y="2057400"/>
            <a:ext cx="7772400" cy="1143000"/>
          </a:xfrm>
        </p:spPr>
        <p:txBody>
          <a:bodyPr anchor="b"/>
          <a:lstStyle>
            <a:lvl1pPr>
              <a:defRPr/>
            </a:lvl1pPr>
          </a:lstStyle>
          <a:p>
            <a:r>
              <a:rPr lang="en-US"/>
              <a:t>Click to edit Master title style</a:t>
            </a:r>
          </a:p>
        </p:txBody>
      </p:sp>
      <p:sp>
        <p:nvSpPr>
          <p:cNvPr id="36879" name="Rectangle 15"/>
          <p:cNvSpPr>
            <a:spLocks noGrp="1" noChangeArrowheads="1"/>
          </p:cNvSpPr>
          <p:nvPr>
            <p:ph type="subTitle" idx="1"/>
          </p:nvPr>
        </p:nvSpPr>
        <p:spPr>
          <a:xfrm>
            <a:off x="1524000" y="4038600"/>
            <a:ext cx="6400800" cy="1752600"/>
          </a:xfrm>
        </p:spPr>
        <p:txBody>
          <a:bodyPr/>
          <a:lstStyle>
            <a:lvl1pPr marL="0" indent="0" algn="ctr">
              <a:buFont typeface="Wingdings" pitchFamily="-112" charset="2"/>
              <a:buNone/>
              <a:defRPr/>
            </a:lvl1pPr>
          </a:lstStyle>
          <a:p>
            <a:r>
              <a:rPr lang="en-US"/>
              <a:t>Click to edit Master subtitle style</a:t>
            </a:r>
          </a:p>
        </p:txBody>
      </p:sp>
      <p:sp>
        <p:nvSpPr>
          <p:cNvPr id="4" name="Rectangle 16"/>
          <p:cNvSpPr>
            <a:spLocks noGrp="1" noChangeArrowheads="1"/>
          </p:cNvSpPr>
          <p:nvPr>
            <p:ph type="dt" sz="half" idx="10"/>
          </p:nvPr>
        </p:nvSpPr>
        <p:spPr bwMode="auto">
          <a:xfrm>
            <a:off x="685800" y="6324600"/>
            <a:ext cx="19050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eaLnBrk="1" hangingPunct="1">
              <a:defRPr sz="1400">
                <a:latin typeface="Tahoma" pitchFamily="-107" charset="0"/>
                <a:ea typeface="ＭＳ Ｐゴシック" pitchFamily="-107" charset="-128"/>
                <a:cs typeface="+mn-cs"/>
              </a:defRPr>
            </a:lvl1pPr>
          </a:lstStyle>
          <a:p>
            <a:pPr>
              <a:defRPr/>
            </a:pPr>
            <a:endParaRPr lang="en-US"/>
          </a:p>
        </p:txBody>
      </p:sp>
      <p:sp>
        <p:nvSpPr>
          <p:cNvPr id="5" name="Rectangle 17"/>
          <p:cNvSpPr>
            <a:spLocks noGrp="1" noChangeArrowheads="1"/>
          </p:cNvSpPr>
          <p:nvPr>
            <p:ph type="ftr" sz="quarter" idx="11"/>
          </p:nvPr>
        </p:nvSpPr>
        <p:spPr bwMode="auto">
          <a:xfrm>
            <a:off x="3124200" y="6324600"/>
            <a:ext cx="2895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ctr" eaLnBrk="1" hangingPunct="1">
              <a:defRPr sz="1400">
                <a:latin typeface="Tahoma" pitchFamily="-107" charset="0"/>
                <a:ea typeface="ＭＳ Ｐゴシック" pitchFamily="-107" charset="-128"/>
                <a:cs typeface="+mn-cs"/>
              </a:defRPr>
            </a:lvl1pPr>
          </a:lstStyle>
          <a:p>
            <a:pPr>
              <a:defRPr/>
            </a:pPr>
            <a:endParaRPr lang="en-US"/>
          </a:p>
        </p:txBody>
      </p:sp>
      <p:sp>
        <p:nvSpPr>
          <p:cNvPr id="6" name="Rectangle 18"/>
          <p:cNvSpPr>
            <a:spLocks noGrp="1" noChangeArrowheads="1"/>
          </p:cNvSpPr>
          <p:nvPr>
            <p:ph type="sldNum" sz="quarter" idx="12"/>
          </p:nvPr>
        </p:nvSpPr>
        <p:spPr bwMode="auto">
          <a:xfrm>
            <a:off x="6553200" y="6324600"/>
            <a:ext cx="19050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r" eaLnBrk="1" hangingPunct="1">
              <a:defRPr sz="1400" smtClean="0">
                <a:latin typeface="Tahoma" panose="020B0604030504040204" pitchFamily="34" charset="0"/>
              </a:defRPr>
            </a:lvl1pPr>
          </a:lstStyle>
          <a:p>
            <a:pPr>
              <a:defRPr/>
            </a:pPr>
            <a:fld id="{50CC7192-FB0E-4AD0-A995-2F4F7A3C287B}" type="slidenum">
              <a:rPr lang="en-US" altLang="en-US"/>
              <a:pPr>
                <a:defRPr/>
              </a:pPr>
              <a:t>‹#›</a:t>
            </a:fld>
            <a:endParaRPr lang="en-US" altLang="en-US"/>
          </a:p>
        </p:txBody>
      </p:sp>
    </p:spTree>
    <p:extLst>
      <p:ext uri="{BB962C8B-B14F-4D97-AF65-F5344CB8AC3E}">
        <p14:creationId xmlns:p14="http://schemas.microsoft.com/office/powerpoint/2010/main" val="1331023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59831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57200"/>
            <a:ext cx="1943100" cy="5791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457200"/>
            <a:ext cx="5676900" cy="5791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13444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914400"/>
          </a:xfrm>
        </p:spPr>
        <p:txBody>
          <a:bodyPr/>
          <a:lstStyle/>
          <a:p>
            <a:r>
              <a:rPr lang="en-US"/>
              <a:t>Click to edit Master title style</a:t>
            </a:r>
          </a:p>
        </p:txBody>
      </p:sp>
      <p:sp>
        <p:nvSpPr>
          <p:cNvPr id="3" name="Table Placeholder 2"/>
          <p:cNvSpPr>
            <a:spLocks noGrp="1"/>
          </p:cNvSpPr>
          <p:nvPr>
            <p:ph type="tbl" idx="1"/>
          </p:nvPr>
        </p:nvSpPr>
        <p:spPr>
          <a:xfrm>
            <a:off x="685800" y="1752600"/>
            <a:ext cx="7772400" cy="4495800"/>
          </a:xfrm>
        </p:spPr>
        <p:txBody>
          <a:bodyPr/>
          <a:lstStyle/>
          <a:p>
            <a:pPr lvl="0"/>
            <a:endParaRPr lang="en-US" noProof="0"/>
          </a:p>
        </p:txBody>
      </p:sp>
    </p:spTree>
    <p:extLst>
      <p:ext uri="{BB962C8B-B14F-4D97-AF65-F5344CB8AC3E}">
        <p14:creationId xmlns:p14="http://schemas.microsoft.com/office/powerpoint/2010/main" val="1646712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9765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91035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7526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526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81486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38494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409011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460133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446369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018394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1"/>
          <p:cNvSpPr>
            <a:spLocks noGrp="1" noChangeArrowheads="1"/>
          </p:cNvSpPr>
          <p:nvPr>
            <p:ph type="title"/>
          </p:nvPr>
        </p:nvSpPr>
        <p:spPr bwMode="auto">
          <a:xfrm>
            <a:off x="685800" y="4572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12"/>
          <p:cNvSpPr>
            <a:spLocks noGrp="1" noChangeArrowheads="1"/>
          </p:cNvSpPr>
          <p:nvPr>
            <p:ph type="body" idx="1"/>
          </p:nvPr>
        </p:nvSpPr>
        <p:spPr bwMode="auto">
          <a:xfrm>
            <a:off x="685800" y="1752600"/>
            <a:ext cx="77724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4040" r:id="rId1"/>
    <p:sldLayoutId id="2147484029" r:id="rId2"/>
    <p:sldLayoutId id="2147484030" r:id="rId3"/>
    <p:sldLayoutId id="2147484031" r:id="rId4"/>
    <p:sldLayoutId id="2147484032" r:id="rId5"/>
    <p:sldLayoutId id="2147484033" r:id="rId6"/>
    <p:sldLayoutId id="2147484034" r:id="rId7"/>
    <p:sldLayoutId id="2147484035" r:id="rId8"/>
    <p:sldLayoutId id="2147484036" r:id="rId9"/>
    <p:sldLayoutId id="2147484037" r:id="rId10"/>
    <p:sldLayoutId id="2147484038" r:id="rId11"/>
    <p:sldLayoutId id="2147484039" r:id="rId12"/>
  </p:sldLayoutIdLst>
  <p:txStyles>
    <p:titleStyle>
      <a:lvl1pPr algn="ctr" rtl="0" eaLnBrk="0" fontAlgn="base" hangingPunct="0">
        <a:spcBef>
          <a:spcPct val="0"/>
        </a:spcBef>
        <a:spcAft>
          <a:spcPct val="0"/>
        </a:spcAft>
        <a:defRPr sz="3600">
          <a:solidFill>
            <a:schemeClr val="tx2"/>
          </a:solidFill>
          <a:latin typeface="+mj-lt"/>
          <a:ea typeface="ＭＳ Ｐゴシック" pitchFamily="-112" charset="-128"/>
          <a:cs typeface="ＭＳ Ｐゴシック" pitchFamily="-112" charset="-128"/>
        </a:defRPr>
      </a:lvl1pPr>
      <a:lvl2pPr algn="ctr" rtl="0" eaLnBrk="0" fontAlgn="base" hangingPunct="0">
        <a:spcBef>
          <a:spcPct val="0"/>
        </a:spcBef>
        <a:spcAft>
          <a:spcPct val="0"/>
        </a:spcAft>
        <a:defRPr sz="3600">
          <a:solidFill>
            <a:schemeClr val="tx2"/>
          </a:solidFill>
          <a:latin typeface="Book Antiqua" pitchFamily="-112" charset="0"/>
          <a:ea typeface="ＭＳ Ｐゴシック" pitchFamily="-112" charset="-128"/>
          <a:cs typeface="ＭＳ Ｐゴシック" pitchFamily="-112" charset="-128"/>
        </a:defRPr>
      </a:lvl2pPr>
      <a:lvl3pPr algn="ctr" rtl="0" eaLnBrk="0" fontAlgn="base" hangingPunct="0">
        <a:spcBef>
          <a:spcPct val="0"/>
        </a:spcBef>
        <a:spcAft>
          <a:spcPct val="0"/>
        </a:spcAft>
        <a:defRPr sz="3600">
          <a:solidFill>
            <a:schemeClr val="tx2"/>
          </a:solidFill>
          <a:latin typeface="Book Antiqua" pitchFamily="-112" charset="0"/>
          <a:ea typeface="ＭＳ Ｐゴシック" pitchFamily="-112" charset="-128"/>
          <a:cs typeface="ＭＳ Ｐゴシック" pitchFamily="-112" charset="-128"/>
        </a:defRPr>
      </a:lvl3pPr>
      <a:lvl4pPr algn="ctr" rtl="0" eaLnBrk="0" fontAlgn="base" hangingPunct="0">
        <a:spcBef>
          <a:spcPct val="0"/>
        </a:spcBef>
        <a:spcAft>
          <a:spcPct val="0"/>
        </a:spcAft>
        <a:defRPr sz="3600">
          <a:solidFill>
            <a:schemeClr val="tx2"/>
          </a:solidFill>
          <a:latin typeface="Book Antiqua" pitchFamily="-112" charset="0"/>
          <a:ea typeface="ＭＳ Ｐゴシック" pitchFamily="-112" charset="-128"/>
          <a:cs typeface="ＭＳ Ｐゴシック" pitchFamily="-112" charset="-128"/>
        </a:defRPr>
      </a:lvl4pPr>
      <a:lvl5pPr algn="ctr" rtl="0" eaLnBrk="0" fontAlgn="base" hangingPunct="0">
        <a:spcBef>
          <a:spcPct val="0"/>
        </a:spcBef>
        <a:spcAft>
          <a:spcPct val="0"/>
        </a:spcAft>
        <a:defRPr sz="3600">
          <a:solidFill>
            <a:schemeClr val="tx2"/>
          </a:solidFill>
          <a:latin typeface="Book Antiqua" pitchFamily="-112" charset="0"/>
          <a:ea typeface="ＭＳ Ｐゴシック" pitchFamily="-112" charset="-128"/>
          <a:cs typeface="ＭＳ Ｐゴシック" pitchFamily="-112" charset="-128"/>
        </a:defRPr>
      </a:lvl5pPr>
      <a:lvl6pPr marL="457200" algn="ctr" rtl="0" fontAlgn="base">
        <a:spcBef>
          <a:spcPct val="0"/>
        </a:spcBef>
        <a:spcAft>
          <a:spcPct val="0"/>
        </a:spcAft>
        <a:defRPr sz="3600">
          <a:solidFill>
            <a:schemeClr val="tx2"/>
          </a:solidFill>
          <a:latin typeface="Book Antiqua" pitchFamily="-112" charset="0"/>
        </a:defRPr>
      </a:lvl6pPr>
      <a:lvl7pPr marL="914400" algn="ctr" rtl="0" fontAlgn="base">
        <a:spcBef>
          <a:spcPct val="0"/>
        </a:spcBef>
        <a:spcAft>
          <a:spcPct val="0"/>
        </a:spcAft>
        <a:defRPr sz="3600">
          <a:solidFill>
            <a:schemeClr val="tx2"/>
          </a:solidFill>
          <a:latin typeface="Book Antiqua" pitchFamily="-112" charset="0"/>
        </a:defRPr>
      </a:lvl7pPr>
      <a:lvl8pPr marL="1371600" algn="ctr" rtl="0" fontAlgn="base">
        <a:spcBef>
          <a:spcPct val="0"/>
        </a:spcBef>
        <a:spcAft>
          <a:spcPct val="0"/>
        </a:spcAft>
        <a:defRPr sz="3600">
          <a:solidFill>
            <a:schemeClr val="tx2"/>
          </a:solidFill>
          <a:latin typeface="Book Antiqua" pitchFamily="-112" charset="0"/>
        </a:defRPr>
      </a:lvl8pPr>
      <a:lvl9pPr marL="1828800" algn="ctr" rtl="0" fontAlgn="base">
        <a:spcBef>
          <a:spcPct val="0"/>
        </a:spcBef>
        <a:spcAft>
          <a:spcPct val="0"/>
        </a:spcAft>
        <a:defRPr sz="3600">
          <a:solidFill>
            <a:schemeClr val="tx2"/>
          </a:solidFill>
          <a:latin typeface="Book Antiqua" pitchFamily="-112" charset="0"/>
        </a:defRPr>
      </a:lvl9pPr>
    </p:titleStyle>
    <p:bodyStyle>
      <a:lvl1pPr marL="342900" indent="-342900" algn="l" rtl="0" eaLnBrk="0" fontAlgn="base" hangingPunct="0">
        <a:spcBef>
          <a:spcPct val="20000"/>
        </a:spcBef>
        <a:spcAft>
          <a:spcPct val="0"/>
        </a:spcAft>
        <a:buClr>
          <a:schemeClr val="hlink"/>
        </a:buClr>
        <a:buSzPct val="75000"/>
        <a:buFont typeface="Wingdings" panose="05000000000000000000" pitchFamily="2" charset="2"/>
        <a:buChar char="n"/>
        <a:defRPr sz="3200">
          <a:solidFill>
            <a:schemeClr val="tx1"/>
          </a:solidFill>
          <a:latin typeface="+mn-lt"/>
          <a:ea typeface="ＭＳ Ｐゴシック" pitchFamily="-112" charset="-128"/>
          <a:cs typeface="ＭＳ Ｐゴシック" pitchFamily="-112" charset="-128"/>
        </a:defRPr>
      </a:lvl1pPr>
      <a:lvl2pPr marL="742950" indent="-285750" algn="l" rtl="0" eaLnBrk="0" fontAlgn="base" hangingPunct="0">
        <a:spcBef>
          <a:spcPct val="20000"/>
        </a:spcBef>
        <a:spcAft>
          <a:spcPct val="0"/>
        </a:spcAft>
        <a:buClr>
          <a:schemeClr val="accent2"/>
        </a:buClr>
        <a:buSzPct val="65000"/>
        <a:buFont typeface="Wingdings" panose="05000000000000000000" pitchFamily="2" charset="2"/>
        <a:buChar char="n"/>
        <a:defRPr sz="2800">
          <a:solidFill>
            <a:schemeClr val="tx1"/>
          </a:solidFill>
          <a:latin typeface="+mn-lt"/>
          <a:ea typeface="ＭＳ Ｐゴシック" pitchFamily="-112" charset="-128"/>
        </a:defRPr>
      </a:lvl2pPr>
      <a:lvl3pPr marL="1143000" indent="-228600" algn="l" rtl="0" eaLnBrk="0" fontAlgn="base" hangingPunct="0">
        <a:spcBef>
          <a:spcPct val="20000"/>
        </a:spcBef>
        <a:spcAft>
          <a:spcPct val="0"/>
        </a:spcAft>
        <a:buClr>
          <a:schemeClr val="accent1"/>
        </a:buClr>
        <a:buSzPct val="65000"/>
        <a:buFont typeface="Wingdings" panose="05000000000000000000" pitchFamily="2" charset="2"/>
        <a:buChar char="n"/>
        <a:defRPr sz="2400">
          <a:solidFill>
            <a:schemeClr val="tx1"/>
          </a:solidFill>
          <a:latin typeface="+mn-lt"/>
          <a:ea typeface="ＭＳ Ｐゴシック" pitchFamily="-112" charset="-128"/>
        </a:defRPr>
      </a:lvl3pPr>
      <a:lvl4pPr marL="1600200" indent="-228600" algn="l" rtl="0" eaLnBrk="0" fontAlgn="base" hangingPunct="0">
        <a:spcBef>
          <a:spcPct val="20000"/>
        </a:spcBef>
        <a:spcAft>
          <a:spcPct val="0"/>
        </a:spcAft>
        <a:buClr>
          <a:schemeClr val="folHlink"/>
        </a:buClr>
        <a:buSzPct val="70000"/>
        <a:buFont typeface="Wingdings" panose="05000000000000000000" pitchFamily="2" charset="2"/>
        <a:buChar char="n"/>
        <a:defRPr sz="2000">
          <a:solidFill>
            <a:schemeClr val="tx1"/>
          </a:solidFill>
          <a:latin typeface="+mn-lt"/>
          <a:ea typeface="ＭＳ Ｐゴシック" pitchFamily="-112" charset="-128"/>
        </a:defRPr>
      </a:lvl4pPr>
      <a:lvl5pPr marL="2057400" indent="-228600" algn="l" rtl="0" eaLnBrk="0" fontAlgn="base" hangingPunct="0">
        <a:spcBef>
          <a:spcPct val="20000"/>
        </a:spcBef>
        <a:spcAft>
          <a:spcPct val="0"/>
        </a:spcAft>
        <a:buSzPct val="55000"/>
        <a:buFont typeface="Wingdings" panose="05000000000000000000" pitchFamily="2" charset="2"/>
        <a:buChar char="n"/>
        <a:defRPr sz="2000">
          <a:solidFill>
            <a:schemeClr val="tx1"/>
          </a:solidFill>
          <a:latin typeface="+mn-lt"/>
          <a:ea typeface="ＭＳ Ｐゴシック" pitchFamily="-112" charset="-128"/>
        </a:defRPr>
      </a:lvl5pPr>
      <a:lvl6pPr marL="2514600" indent="-228600" algn="l" rtl="0" fontAlgn="base">
        <a:spcBef>
          <a:spcPct val="20000"/>
        </a:spcBef>
        <a:spcAft>
          <a:spcPct val="0"/>
        </a:spcAft>
        <a:buSzPct val="55000"/>
        <a:buFont typeface="Wingdings" pitchFamily="-112" charset="2"/>
        <a:buChar char="n"/>
        <a:defRPr sz="2000">
          <a:solidFill>
            <a:schemeClr val="tx1"/>
          </a:solidFill>
          <a:latin typeface="+mn-lt"/>
          <a:ea typeface="ＭＳ Ｐゴシック" pitchFamily="-112" charset="-128"/>
        </a:defRPr>
      </a:lvl6pPr>
      <a:lvl7pPr marL="2971800" indent="-228600" algn="l" rtl="0" fontAlgn="base">
        <a:spcBef>
          <a:spcPct val="20000"/>
        </a:spcBef>
        <a:spcAft>
          <a:spcPct val="0"/>
        </a:spcAft>
        <a:buSzPct val="55000"/>
        <a:buFont typeface="Wingdings" pitchFamily="-112" charset="2"/>
        <a:buChar char="n"/>
        <a:defRPr sz="2000">
          <a:solidFill>
            <a:schemeClr val="tx1"/>
          </a:solidFill>
          <a:latin typeface="+mn-lt"/>
          <a:ea typeface="ＭＳ Ｐゴシック" pitchFamily="-112" charset="-128"/>
        </a:defRPr>
      </a:lvl7pPr>
      <a:lvl8pPr marL="3429000" indent="-228600" algn="l" rtl="0" fontAlgn="base">
        <a:spcBef>
          <a:spcPct val="20000"/>
        </a:spcBef>
        <a:spcAft>
          <a:spcPct val="0"/>
        </a:spcAft>
        <a:buSzPct val="55000"/>
        <a:buFont typeface="Wingdings" pitchFamily="-112" charset="2"/>
        <a:buChar char="n"/>
        <a:defRPr sz="2000">
          <a:solidFill>
            <a:schemeClr val="tx1"/>
          </a:solidFill>
          <a:latin typeface="+mn-lt"/>
          <a:ea typeface="ＭＳ Ｐゴシック" pitchFamily="-112" charset="-128"/>
        </a:defRPr>
      </a:lvl8pPr>
      <a:lvl9pPr marL="3886200" indent="-228600" algn="l" rtl="0" fontAlgn="base">
        <a:spcBef>
          <a:spcPct val="20000"/>
        </a:spcBef>
        <a:spcAft>
          <a:spcPct val="0"/>
        </a:spcAft>
        <a:buSzPct val="55000"/>
        <a:buFont typeface="Wingdings" pitchFamily="-112" charset="2"/>
        <a:buChar char="n"/>
        <a:defRPr sz="2000">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2.bin"/><Relationship Id="rId4" Type="http://schemas.openxmlformats.org/officeDocument/2006/relationships/image" Target="../media/image2.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subTitle" idx="1"/>
          </p:nvPr>
        </p:nvSpPr>
        <p:spPr>
          <a:xfrm>
            <a:off x="609600" y="817563"/>
            <a:ext cx="8001000" cy="2819400"/>
          </a:xfrm>
        </p:spPr>
        <p:txBody>
          <a:bodyPr/>
          <a:lstStyle/>
          <a:p>
            <a:pPr marL="457200" lvl="1" indent="0" algn="ctr" eaLnBrk="1" hangingPunct="1">
              <a:lnSpc>
                <a:spcPct val="90000"/>
              </a:lnSpc>
              <a:buFont typeface="Wingdings" panose="05000000000000000000" pitchFamily="2" charset="2"/>
              <a:buNone/>
              <a:tabLst>
                <a:tab pos="688975" algn="l"/>
              </a:tabLst>
            </a:pPr>
            <a:r>
              <a:rPr lang="en-US" altLang="en-US" sz="4200" dirty="0">
                <a:ea typeface="ＭＳ Ｐゴシック" panose="020B0600070205080204" pitchFamily="34" charset="-128"/>
              </a:rPr>
              <a:t>Credit Default Swaps at </a:t>
            </a:r>
            <a:r>
              <a:rPr lang="en-US" altLang="en-US" sz="4200" dirty="0" smtClean="0">
                <a:ea typeface="ＭＳ Ｐゴシック" panose="020B0600070205080204" pitchFamily="34" charset="-128"/>
              </a:rPr>
              <a:t>FAB </a:t>
            </a:r>
            <a:r>
              <a:rPr lang="en-US" altLang="en-US" sz="4200" dirty="0">
                <a:ea typeface="ＭＳ Ｐゴシック" panose="020B0600070205080204" pitchFamily="34" charset="-128"/>
              </a:rPr>
              <a:t>Part 1:</a:t>
            </a:r>
          </a:p>
          <a:p>
            <a:pPr marL="457200" lvl="1" indent="0" eaLnBrk="1" hangingPunct="1">
              <a:lnSpc>
                <a:spcPct val="90000"/>
              </a:lnSpc>
              <a:buFont typeface="Wingdings" panose="05000000000000000000" pitchFamily="2" charset="2"/>
              <a:buNone/>
              <a:tabLst>
                <a:tab pos="688975" algn="l"/>
              </a:tabLst>
            </a:pPr>
            <a:endParaRPr lang="en-US" altLang="en-US" sz="4200" dirty="0">
              <a:ea typeface="ＭＳ Ｐゴシック" panose="020B0600070205080204" pitchFamily="34" charset="-128"/>
            </a:endParaRPr>
          </a:p>
          <a:p>
            <a:pPr marL="914400" lvl="2" indent="0" eaLnBrk="1" hangingPunct="1">
              <a:lnSpc>
                <a:spcPct val="90000"/>
              </a:lnSpc>
              <a:buFont typeface="Wingdings" panose="05000000000000000000" pitchFamily="2" charset="2"/>
              <a:buNone/>
              <a:tabLst>
                <a:tab pos="688975" algn="l"/>
              </a:tabLst>
            </a:pPr>
            <a:endParaRPr lang="en-US" altLang="en-US" sz="1500" i="1" dirty="0">
              <a:ea typeface="ＭＳ Ｐゴシック" panose="020B0600070205080204" pitchFamily="34" charset="-128"/>
            </a:endParaRPr>
          </a:p>
        </p:txBody>
      </p:sp>
      <p:pic>
        <p:nvPicPr>
          <p:cNvPr id="5123"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35125" y="2057400"/>
            <a:ext cx="6442075"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685800" y="381000"/>
            <a:ext cx="7772400" cy="914400"/>
          </a:xfrm>
        </p:spPr>
        <p:txBody>
          <a:bodyPr/>
          <a:lstStyle/>
          <a:p>
            <a:r>
              <a:rPr lang="en-US" altLang="en-US">
                <a:ea typeface="ＭＳ Ｐゴシック" panose="020B0600070205080204" pitchFamily="34" charset="-128"/>
              </a:rPr>
              <a:t>What if Default Occurs with CEU?</a:t>
            </a:r>
          </a:p>
        </p:txBody>
      </p:sp>
      <p:sp>
        <p:nvSpPr>
          <p:cNvPr id="14339" name="TextBox 6"/>
          <p:cNvSpPr txBox="1">
            <a:spLocks noChangeArrowheads="1"/>
          </p:cNvSpPr>
          <p:nvPr/>
        </p:nvSpPr>
        <p:spPr bwMode="auto">
          <a:xfrm>
            <a:off x="990600" y="2000250"/>
            <a:ext cx="2133600" cy="12001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hlink"/>
              </a:buClr>
              <a:buSzPct val="75000"/>
              <a:buFont typeface="Wingdings" panose="05000000000000000000" pitchFamily="2" charset="2"/>
              <a:buChar char="n"/>
              <a:defRPr sz="3200">
                <a:solidFill>
                  <a:schemeClr val="tx1"/>
                </a:solidFill>
                <a:latin typeface="Book Antiqua" panose="02040602050305030304" pitchFamily="18" charset="0"/>
                <a:ea typeface="ＭＳ Ｐゴシック" panose="020B0600070205080204" pitchFamily="34" charset="-128"/>
              </a:defRPr>
            </a:lvl1pPr>
            <a:lvl2pPr marL="742950" indent="-285750">
              <a:spcBef>
                <a:spcPct val="20000"/>
              </a:spcBef>
              <a:buClr>
                <a:schemeClr val="accent2"/>
              </a:buClr>
              <a:buSzPct val="65000"/>
              <a:buFont typeface="Wingdings" panose="05000000000000000000" pitchFamily="2" charset="2"/>
              <a:buChar char="n"/>
              <a:defRPr sz="2800">
                <a:solidFill>
                  <a:schemeClr val="tx1"/>
                </a:solidFill>
                <a:latin typeface="Book Antiqua" panose="02040602050305030304" pitchFamily="18"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Book Antiqua" panose="02040602050305030304" pitchFamily="18" charset="0"/>
                <a:ea typeface="ＭＳ Ｐゴシック" panose="020B0600070205080204" pitchFamily="34" charset="-128"/>
              </a:defRPr>
            </a:lvl3pPr>
            <a:lvl4pPr marL="1600200" indent="-228600">
              <a:spcBef>
                <a:spcPct val="20000"/>
              </a:spcBef>
              <a:buClr>
                <a:schemeClr val="folHlink"/>
              </a:buClr>
              <a:buSzPct val="70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4pPr>
            <a:lvl5pPr marL="2057400" indent="-228600">
              <a:spcBef>
                <a:spcPct val="20000"/>
              </a:spcBef>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5pPr>
            <a:lvl6pPr marL="25146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6pPr>
            <a:lvl7pPr marL="29718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7pPr>
            <a:lvl8pPr marL="34290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8pPr>
            <a:lvl9pPr marL="38862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9pPr>
          </a:lstStyle>
          <a:p>
            <a:pPr algn="ctr" eaLnBrk="1" hangingPunct="1">
              <a:spcBef>
                <a:spcPct val="0"/>
              </a:spcBef>
              <a:buClrTx/>
              <a:buSzTx/>
              <a:buFontTx/>
              <a:buNone/>
            </a:pPr>
            <a:endParaRPr lang="en-US" altLang="en-US" sz="2400">
              <a:latin typeface="Times New Roman" panose="02020603050405020304" pitchFamily="18" charset="0"/>
            </a:endParaRPr>
          </a:p>
          <a:p>
            <a:pPr algn="ctr" eaLnBrk="1" hangingPunct="1">
              <a:spcBef>
                <a:spcPct val="0"/>
              </a:spcBef>
              <a:buClrTx/>
              <a:buSzTx/>
              <a:buFontTx/>
              <a:buNone/>
            </a:pPr>
            <a:r>
              <a:rPr lang="en-US" altLang="en-US" sz="2400">
                <a:latin typeface="Times New Roman" panose="02020603050405020304" pitchFamily="18" charset="0"/>
              </a:rPr>
              <a:t>FAB</a:t>
            </a:r>
          </a:p>
          <a:p>
            <a:pPr algn="ctr" eaLnBrk="1" hangingPunct="1">
              <a:spcBef>
                <a:spcPct val="0"/>
              </a:spcBef>
              <a:buClrTx/>
              <a:buSzTx/>
              <a:buFontTx/>
              <a:buNone/>
            </a:pPr>
            <a:endParaRPr lang="en-US" altLang="en-US" sz="2400">
              <a:latin typeface="Times New Roman" panose="02020603050405020304" pitchFamily="18" charset="0"/>
            </a:endParaRPr>
          </a:p>
        </p:txBody>
      </p:sp>
      <p:sp>
        <p:nvSpPr>
          <p:cNvPr id="14340" name="TextBox 6"/>
          <p:cNvSpPr txBox="1">
            <a:spLocks noChangeArrowheads="1"/>
          </p:cNvSpPr>
          <p:nvPr/>
        </p:nvSpPr>
        <p:spPr bwMode="auto">
          <a:xfrm>
            <a:off x="5943600" y="2000250"/>
            <a:ext cx="2133600" cy="12001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hlink"/>
              </a:buClr>
              <a:buSzPct val="75000"/>
              <a:buFont typeface="Wingdings" panose="05000000000000000000" pitchFamily="2" charset="2"/>
              <a:buChar char="n"/>
              <a:defRPr sz="3200">
                <a:solidFill>
                  <a:schemeClr val="tx1"/>
                </a:solidFill>
                <a:latin typeface="Book Antiqua" panose="02040602050305030304" pitchFamily="18" charset="0"/>
                <a:ea typeface="ＭＳ Ｐゴシック" panose="020B0600070205080204" pitchFamily="34" charset="-128"/>
              </a:defRPr>
            </a:lvl1pPr>
            <a:lvl2pPr marL="742950" indent="-285750">
              <a:spcBef>
                <a:spcPct val="20000"/>
              </a:spcBef>
              <a:buClr>
                <a:schemeClr val="accent2"/>
              </a:buClr>
              <a:buSzPct val="65000"/>
              <a:buFont typeface="Wingdings" panose="05000000000000000000" pitchFamily="2" charset="2"/>
              <a:buChar char="n"/>
              <a:defRPr sz="2800">
                <a:solidFill>
                  <a:schemeClr val="tx1"/>
                </a:solidFill>
                <a:latin typeface="Book Antiqua" panose="02040602050305030304" pitchFamily="18"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Book Antiqua" panose="02040602050305030304" pitchFamily="18" charset="0"/>
                <a:ea typeface="ＭＳ Ｐゴシック" panose="020B0600070205080204" pitchFamily="34" charset="-128"/>
              </a:defRPr>
            </a:lvl3pPr>
            <a:lvl4pPr marL="1600200" indent="-228600">
              <a:spcBef>
                <a:spcPct val="20000"/>
              </a:spcBef>
              <a:buClr>
                <a:schemeClr val="folHlink"/>
              </a:buClr>
              <a:buSzPct val="70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4pPr>
            <a:lvl5pPr marL="2057400" indent="-228600">
              <a:spcBef>
                <a:spcPct val="20000"/>
              </a:spcBef>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5pPr>
            <a:lvl6pPr marL="25146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6pPr>
            <a:lvl7pPr marL="29718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7pPr>
            <a:lvl8pPr marL="34290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8pPr>
            <a:lvl9pPr marL="38862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9pPr>
          </a:lstStyle>
          <a:p>
            <a:pPr algn="ctr" eaLnBrk="1" hangingPunct="1">
              <a:spcBef>
                <a:spcPct val="0"/>
              </a:spcBef>
              <a:buClrTx/>
              <a:buSzTx/>
              <a:buFontTx/>
              <a:buNone/>
            </a:pPr>
            <a:endParaRPr lang="en-US" altLang="en-US" sz="2400">
              <a:latin typeface="Times New Roman" panose="02020603050405020304" pitchFamily="18" charset="0"/>
            </a:endParaRPr>
          </a:p>
          <a:p>
            <a:pPr algn="ctr" eaLnBrk="1" hangingPunct="1">
              <a:spcBef>
                <a:spcPct val="0"/>
              </a:spcBef>
              <a:buClrTx/>
              <a:buSzTx/>
              <a:buFontTx/>
              <a:buNone/>
            </a:pPr>
            <a:r>
              <a:rPr lang="en-US" altLang="en-US" sz="2400">
                <a:latin typeface="Times New Roman" panose="02020603050405020304" pitchFamily="18" charset="0"/>
              </a:rPr>
              <a:t>CBI</a:t>
            </a:r>
          </a:p>
          <a:p>
            <a:pPr algn="ctr" eaLnBrk="1" hangingPunct="1">
              <a:spcBef>
                <a:spcPct val="0"/>
              </a:spcBef>
              <a:buClrTx/>
              <a:buSzTx/>
              <a:buFontTx/>
              <a:buNone/>
            </a:pPr>
            <a:endParaRPr lang="en-US" altLang="en-US" sz="2400">
              <a:latin typeface="Times New Roman" panose="02020603050405020304" pitchFamily="18" charset="0"/>
            </a:endParaRPr>
          </a:p>
        </p:txBody>
      </p:sp>
      <p:sp>
        <p:nvSpPr>
          <p:cNvPr id="14341" name="TextBox 6"/>
          <p:cNvSpPr txBox="1">
            <a:spLocks noChangeArrowheads="1"/>
          </p:cNvSpPr>
          <p:nvPr/>
        </p:nvSpPr>
        <p:spPr bwMode="auto">
          <a:xfrm>
            <a:off x="990600" y="4362450"/>
            <a:ext cx="2133600" cy="15700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hlink"/>
              </a:buClr>
              <a:buSzPct val="75000"/>
              <a:buFont typeface="Wingdings" panose="05000000000000000000" pitchFamily="2" charset="2"/>
              <a:buChar char="n"/>
              <a:defRPr sz="3200">
                <a:solidFill>
                  <a:schemeClr val="tx1"/>
                </a:solidFill>
                <a:latin typeface="Book Antiqua" panose="02040602050305030304" pitchFamily="18" charset="0"/>
                <a:ea typeface="ＭＳ Ｐゴシック" panose="020B0600070205080204" pitchFamily="34" charset="-128"/>
              </a:defRPr>
            </a:lvl1pPr>
            <a:lvl2pPr marL="742950" indent="-285750">
              <a:spcBef>
                <a:spcPct val="20000"/>
              </a:spcBef>
              <a:buClr>
                <a:schemeClr val="accent2"/>
              </a:buClr>
              <a:buSzPct val="65000"/>
              <a:buFont typeface="Wingdings" panose="05000000000000000000" pitchFamily="2" charset="2"/>
              <a:buChar char="n"/>
              <a:defRPr sz="2800">
                <a:solidFill>
                  <a:schemeClr val="tx1"/>
                </a:solidFill>
                <a:latin typeface="Book Antiqua" panose="02040602050305030304" pitchFamily="18"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Book Antiqua" panose="02040602050305030304" pitchFamily="18" charset="0"/>
                <a:ea typeface="ＭＳ Ｐゴシック" panose="020B0600070205080204" pitchFamily="34" charset="-128"/>
              </a:defRPr>
            </a:lvl3pPr>
            <a:lvl4pPr marL="1600200" indent="-228600">
              <a:spcBef>
                <a:spcPct val="20000"/>
              </a:spcBef>
              <a:buClr>
                <a:schemeClr val="folHlink"/>
              </a:buClr>
              <a:buSzPct val="70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4pPr>
            <a:lvl5pPr marL="2057400" indent="-228600">
              <a:spcBef>
                <a:spcPct val="20000"/>
              </a:spcBef>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5pPr>
            <a:lvl6pPr marL="25146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6pPr>
            <a:lvl7pPr marL="29718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7pPr>
            <a:lvl8pPr marL="34290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8pPr>
            <a:lvl9pPr marL="38862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9pPr>
          </a:lstStyle>
          <a:p>
            <a:pPr algn="ctr" eaLnBrk="1" hangingPunct="1">
              <a:spcBef>
                <a:spcPct val="0"/>
              </a:spcBef>
              <a:buClrTx/>
              <a:buSzTx/>
              <a:buFontTx/>
              <a:buNone/>
            </a:pPr>
            <a:endParaRPr lang="en-US" altLang="en-US" sz="2400" dirty="0">
              <a:latin typeface="Times New Roman" panose="02020603050405020304" pitchFamily="18" charset="0"/>
            </a:endParaRPr>
          </a:p>
          <a:p>
            <a:pPr algn="ctr" eaLnBrk="1" hangingPunct="1">
              <a:spcBef>
                <a:spcPct val="0"/>
              </a:spcBef>
              <a:buClrTx/>
              <a:buSzTx/>
              <a:buFontTx/>
              <a:buNone/>
            </a:pPr>
            <a:r>
              <a:rPr lang="en-US" altLang="en-US" sz="2400" dirty="0">
                <a:latin typeface="Times New Roman" panose="02020603050405020304" pitchFamily="18" charset="0"/>
              </a:rPr>
              <a:t>New Counterparty</a:t>
            </a:r>
          </a:p>
          <a:p>
            <a:pPr algn="ctr" eaLnBrk="1" hangingPunct="1">
              <a:spcBef>
                <a:spcPct val="0"/>
              </a:spcBef>
              <a:buClrTx/>
              <a:buSzTx/>
              <a:buFontTx/>
              <a:buNone/>
            </a:pPr>
            <a:endParaRPr lang="en-US" altLang="en-US" sz="2400" dirty="0">
              <a:latin typeface="Times New Roman" panose="02020603050405020304" pitchFamily="18" charset="0"/>
            </a:endParaRPr>
          </a:p>
        </p:txBody>
      </p:sp>
      <p:sp>
        <p:nvSpPr>
          <p:cNvPr id="14342" name="TextBox 8"/>
          <p:cNvSpPr txBox="1">
            <a:spLocks noChangeArrowheads="1"/>
          </p:cNvSpPr>
          <p:nvPr/>
        </p:nvSpPr>
        <p:spPr bwMode="auto">
          <a:xfrm>
            <a:off x="6019800" y="4362450"/>
            <a:ext cx="2133600" cy="12001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hlink"/>
              </a:buClr>
              <a:buSzPct val="75000"/>
              <a:buFont typeface="Wingdings" panose="05000000000000000000" pitchFamily="2" charset="2"/>
              <a:buChar char="n"/>
              <a:defRPr sz="3200">
                <a:solidFill>
                  <a:schemeClr val="tx1"/>
                </a:solidFill>
                <a:latin typeface="Book Antiqua" panose="02040602050305030304" pitchFamily="18" charset="0"/>
                <a:ea typeface="ＭＳ Ｐゴシック" panose="020B0600070205080204" pitchFamily="34" charset="-128"/>
              </a:defRPr>
            </a:lvl1pPr>
            <a:lvl2pPr marL="742950" indent="-285750">
              <a:spcBef>
                <a:spcPct val="20000"/>
              </a:spcBef>
              <a:buClr>
                <a:schemeClr val="accent2"/>
              </a:buClr>
              <a:buSzPct val="65000"/>
              <a:buFont typeface="Wingdings" panose="05000000000000000000" pitchFamily="2" charset="2"/>
              <a:buChar char="n"/>
              <a:defRPr sz="2800">
                <a:solidFill>
                  <a:schemeClr val="tx1"/>
                </a:solidFill>
                <a:latin typeface="Book Antiqua" panose="02040602050305030304" pitchFamily="18"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Book Antiqua" panose="02040602050305030304" pitchFamily="18" charset="0"/>
                <a:ea typeface="ＭＳ Ｐゴシック" panose="020B0600070205080204" pitchFamily="34" charset="-128"/>
              </a:defRPr>
            </a:lvl3pPr>
            <a:lvl4pPr marL="1600200" indent="-228600">
              <a:spcBef>
                <a:spcPct val="20000"/>
              </a:spcBef>
              <a:buClr>
                <a:schemeClr val="folHlink"/>
              </a:buClr>
              <a:buSzPct val="70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4pPr>
            <a:lvl5pPr marL="2057400" indent="-228600">
              <a:spcBef>
                <a:spcPct val="20000"/>
              </a:spcBef>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5pPr>
            <a:lvl6pPr marL="25146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6pPr>
            <a:lvl7pPr marL="29718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7pPr>
            <a:lvl8pPr marL="34290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8pPr>
            <a:lvl9pPr marL="38862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9pPr>
          </a:lstStyle>
          <a:p>
            <a:pPr algn="ctr" eaLnBrk="1" hangingPunct="1">
              <a:spcBef>
                <a:spcPct val="0"/>
              </a:spcBef>
              <a:buClrTx/>
              <a:buSzTx/>
              <a:buFontTx/>
              <a:buNone/>
            </a:pPr>
            <a:endParaRPr lang="en-US" altLang="en-US" sz="2400">
              <a:latin typeface="Times New Roman" panose="02020603050405020304" pitchFamily="18" charset="0"/>
            </a:endParaRPr>
          </a:p>
          <a:p>
            <a:pPr algn="ctr" eaLnBrk="1" hangingPunct="1">
              <a:spcBef>
                <a:spcPct val="0"/>
              </a:spcBef>
              <a:buClrTx/>
              <a:buSzTx/>
              <a:buFontTx/>
              <a:buNone/>
            </a:pPr>
            <a:r>
              <a:rPr lang="en-US" altLang="en-US" sz="2400">
                <a:latin typeface="Times New Roman" panose="02020603050405020304" pitchFamily="18" charset="0"/>
              </a:rPr>
              <a:t>CEU</a:t>
            </a:r>
          </a:p>
          <a:p>
            <a:pPr algn="ctr" eaLnBrk="1" hangingPunct="1">
              <a:spcBef>
                <a:spcPct val="0"/>
              </a:spcBef>
              <a:buClrTx/>
              <a:buSzTx/>
              <a:buFontTx/>
              <a:buNone/>
            </a:pPr>
            <a:endParaRPr lang="en-US" altLang="en-US" sz="2400">
              <a:latin typeface="Times New Roman" panose="02020603050405020304" pitchFamily="18" charset="0"/>
            </a:endParaRPr>
          </a:p>
        </p:txBody>
      </p:sp>
      <p:cxnSp>
        <p:nvCxnSpPr>
          <p:cNvPr id="14343" name="Straight Arrow Connector 12"/>
          <p:cNvCxnSpPr>
            <a:cxnSpLocks noChangeShapeType="1"/>
          </p:cNvCxnSpPr>
          <p:nvPr/>
        </p:nvCxnSpPr>
        <p:spPr bwMode="auto">
          <a:xfrm>
            <a:off x="3124200" y="2895600"/>
            <a:ext cx="2819400" cy="1588"/>
          </a:xfrm>
          <a:prstGeom prst="straightConnector1">
            <a:avLst/>
          </a:prstGeom>
          <a:noFill/>
          <a:ln w="9525">
            <a:solidFill>
              <a:schemeClr val="tx1"/>
            </a:solidFill>
            <a:round/>
            <a:headEnd type="none" w="sm" len="sm"/>
            <a:tailEnd type="arrow" w="med" len="med"/>
          </a:ln>
          <a:extLst>
            <a:ext uri="{909E8E84-426E-40DD-AFC4-6F175D3DCCD1}">
              <a14:hiddenFill xmlns:a14="http://schemas.microsoft.com/office/drawing/2010/main">
                <a:noFill/>
              </a14:hiddenFill>
            </a:ext>
          </a:extLst>
        </p:spPr>
      </p:cxnSp>
      <p:cxnSp>
        <p:nvCxnSpPr>
          <p:cNvPr id="14344" name="Straight Arrow Connector 14"/>
          <p:cNvCxnSpPr>
            <a:cxnSpLocks noChangeShapeType="1"/>
          </p:cNvCxnSpPr>
          <p:nvPr/>
        </p:nvCxnSpPr>
        <p:spPr bwMode="auto">
          <a:xfrm rot="10800000">
            <a:off x="3124200" y="2286000"/>
            <a:ext cx="2819400" cy="1588"/>
          </a:xfrm>
          <a:prstGeom prst="straightConnector1">
            <a:avLst/>
          </a:prstGeom>
          <a:noFill/>
          <a:ln w="9525">
            <a:solidFill>
              <a:schemeClr val="tx1"/>
            </a:solidFill>
            <a:round/>
            <a:headEnd type="none" w="sm" len="sm"/>
            <a:tailEnd type="arrow" w="med" len="med"/>
          </a:ln>
          <a:extLst>
            <a:ext uri="{909E8E84-426E-40DD-AFC4-6F175D3DCCD1}">
              <a14:hiddenFill xmlns:a14="http://schemas.microsoft.com/office/drawing/2010/main">
                <a:noFill/>
              </a14:hiddenFill>
            </a:ext>
          </a:extLst>
        </p:spPr>
      </p:cxnSp>
      <p:sp>
        <p:nvSpPr>
          <p:cNvPr id="14345" name="TextBox 15"/>
          <p:cNvSpPr txBox="1">
            <a:spLocks noChangeArrowheads="1"/>
          </p:cNvSpPr>
          <p:nvPr/>
        </p:nvSpPr>
        <p:spPr bwMode="auto">
          <a:xfrm>
            <a:off x="3429000" y="1676400"/>
            <a:ext cx="2209800"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n"/>
              <a:defRPr sz="3200">
                <a:solidFill>
                  <a:schemeClr val="tx1"/>
                </a:solidFill>
                <a:latin typeface="Book Antiqua" panose="02040602050305030304" pitchFamily="18" charset="0"/>
                <a:ea typeface="ＭＳ Ｐゴシック" panose="020B0600070205080204" pitchFamily="34" charset="-128"/>
              </a:defRPr>
            </a:lvl1pPr>
            <a:lvl2pPr marL="742950" indent="-285750">
              <a:spcBef>
                <a:spcPct val="20000"/>
              </a:spcBef>
              <a:buClr>
                <a:schemeClr val="accent2"/>
              </a:buClr>
              <a:buSzPct val="65000"/>
              <a:buFont typeface="Wingdings" panose="05000000000000000000" pitchFamily="2" charset="2"/>
              <a:buChar char="n"/>
              <a:defRPr sz="2800">
                <a:solidFill>
                  <a:schemeClr val="tx1"/>
                </a:solidFill>
                <a:latin typeface="Book Antiqua" panose="02040602050305030304" pitchFamily="18"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Book Antiqua" panose="02040602050305030304" pitchFamily="18" charset="0"/>
                <a:ea typeface="ＭＳ Ｐゴシック" panose="020B0600070205080204" pitchFamily="34" charset="-128"/>
              </a:defRPr>
            </a:lvl3pPr>
            <a:lvl4pPr marL="1600200" indent="-228600">
              <a:spcBef>
                <a:spcPct val="20000"/>
              </a:spcBef>
              <a:buClr>
                <a:schemeClr val="folHlink"/>
              </a:buClr>
              <a:buSzPct val="70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4pPr>
            <a:lvl5pPr marL="2057400" indent="-228600">
              <a:spcBef>
                <a:spcPct val="20000"/>
              </a:spcBef>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5pPr>
            <a:lvl6pPr marL="25146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6pPr>
            <a:lvl7pPr marL="29718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7pPr>
            <a:lvl8pPr marL="34290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8pPr>
            <a:lvl9pPr marL="38862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9pPr>
          </a:lstStyle>
          <a:p>
            <a:pPr algn="ctr" eaLnBrk="1" hangingPunct="1">
              <a:spcBef>
                <a:spcPct val="0"/>
              </a:spcBef>
              <a:buClrTx/>
              <a:buSzTx/>
              <a:buFontTx/>
              <a:buNone/>
            </a:pPr>
            <a:r>
              <a:rPr lang="en-US" altLang="en-US" sz="2200">
                <a:latin typeface="Times New Roman" panose="02020603050405020304" pitchFamily="18" charset="0"/>
              </a:rPr>
              <a:t>Periodic Fee</a:t>
            </a:r>
          </a:p>
        </p:txBody>
      </p:sp>
      <p:sp>
        <p:nvSpPr>
          <p:cNvPr id="14346" name="TextBox 16"/>
          <p:cNvSpPr txBox="1">
            <a:spLocks noChangeArrowheads="1"/>
          </p:cNvSpPr>
          <p:nvPr/>
        </p:nvSpPr>
        <p:spPr bwMode="auto">
          <a:xfrm>
            <a:off x="3124200" y="2998788"/>
            <a:ext cx="2819400"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n"/>
              <a:defRPr sz="3200">
                <a:solidFill>
                  <a:schemeClr val="tx1"/>
                </a:solidFill>
                <a:latin typeface="Book Antiqua" panose="02040602050305030304" pitchFamily="18" charset="0"/>
                <a:ea typeface="ＭＳ Ｐゴシック" panose="020B0600070205080204" pitchFamily="34" charset="-128"/>
              </a:defRPr>
            </a:lvl1pPr>
            <a:lvl2pPr marL="742950" indent="-285750">
              <a:spcBef>
                <a:spcPct val="20000"/>
              </a:spcBef>
              <a:buClr>
                <a:schemeClr val="accent2"/>
              </a:buClr>
              <a:buSzPct val="65000"/>
              <a:buFont typeface="Wingdings" panose="05000000000000000000" pitchFamily="2" charset="2"/>
              <a:buChar char="n"/>
              <a:defRPr sz="2800">
                <a:solidFill>
                  <a:schemeClr val="tx1"/>
                </a:solidFill>
                <a:latin typeface="Book Antiqua" panose="02040602050305030304" pitchFamily="18"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Book Antiqua" panose="02040602050305030304" pitchFamily="18" charset="0"/>
                <a:ea typeface="ＭＳ Ｐゴシック" panose="020B0600070205080204" pitchFamily="34" charset="-128"/>
              </a:defRPr>
            </a:lvl3pPr>
            <a:lvl4pPr marL="1600200" indent="-228600">
              <a:spcBef>
                <a:spcPct val="20000"/>
              </a:spcBef>
              <a:buClr>
                <a:schemeClr val="folHlink"/>
              </a:buClr>
              <a:buSzPct val="70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4pPr>
            <a:lvl5pPr marL="2057400" indent="-228600">
              <a:spcBef>
                <a:spcPct val="20000"/>
              </a:spcBef>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5pPr>
            <a:lvl6pPr marL="25146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6pPr>
            <a:lvl7pPr marL="29718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7pPr>
            <a:lvl8pPr marL="34290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8pPr>
            <a:lvl9pPr marL="38862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9pPr>
          </a:lstStyle>
          <a:p>
            <a:pPr algn="ctr" eaLnBrk="1" hangingPunct="1">
              <a:spcBef>
                <a:spcPct val="0"/>
              </a:spcBef>
              <a:buClrTx/>
              <a:buSzTx/>
              <a:buFontTx/>
              <a:buNone/>
            </a:pPr>
            <a:r>
              <a:rPr lang="en-US" altLang="en-US" sz="2200">
                <a:latin typeface="Times New Roman" panose="02020603050405020304" pitchFamily="18" charset="0"/>
              </a:rPr>
              <a:t>$ If Default Occurs</a:t>
            </a:r>
          </a:p>
        </p:txBody>
      </p:sp>
      <p:cxnSp>
        <p:nvCxnSpPr>
          <p:cNvPr id="14347" name="Straight Arrow Connector 18"/>
          <p:cNvCxnSpPr>
            <a:cxnSpLocks noChangeShapeType="1"/>
          </p:cNvCxnSpPr>
          <p:nvPr/>
        </p:nvCxnSpPr>
        <p:spPr bwMode="auto">
          <a:xfrm rot="5400000">
            <a:off x="7200901" y="3771900"/>
            <a:ext cx="1143000" cy="3175"/>
          </a:xfrm>
          <a:prstGeom prst="straightConnector1">
            <a:avLst/>
          </a:prstGeom>
          <a:noFill/>
          <a:ln w="9525">
            <a:solidFill>
              <a:schemeClr val="tx1"/>
            </a:solidFill>
            <a:round/>
            <a:headEnd type="none" w="sm" len="sm"/>
            <a:tailEnd type="arrow" w="med" len="med"/>
          </a:ln>
          <a:extLst>
            <a:ext uri="{909E8E84-426E-40DD-AFC4-6F175D3DCCD1}">
              <a14:hiddenFill xmlns:a14="http://schemas.microsoft.com/office/drawing/2010/main">
                <a:noFill/>
              </a14:hiddenFill>
            </a:ext>
          </a:extLst>
        </p:spPr>
      </p:cxnSp>
      <p:cxnSp>
        <p:nvCxnSpPr>
          <p:cNvPr id="14348" name="Straight Arrow Connector 20"/>
          <p:cNvCxnSpPr>
            <a:cxnSpLocks noChangeShapeType="1"/>
          </p:cNvCxnSpPr>
          <p:nvPr/>
        </p:nvCxnSpPr>
        <p:spPr bwMode="auto">
          <a:xfrm rot="5400000" flipH="1" flipV="1">
            <a:off x="5981701" y="3771900"/>
            <a:ext cx="1143000" cy="3175"/>
          </a:xfrm>
          <a:prstGeom prst="straightConnector1">
            <a:avLst/>
          </a:prstGeom>
          <a:noFill/>
          <a:ln w="9525">
            <a:solidFill>
              <a:schemeClr val="tx1"/>
            </a:solidFill>
            <a:round/>
            <a:headEnd type="none" w="sm" len="sm"/>
            <a:tailEnd type="arrow" w="med" len="med"/>
          </a:ln>
          <a:extLst>
            <a:ext uri="{909E8E84-426E-40DD-AFC4-6F175D3DCCD1}">
              <a14:hiddenFill xmlns:a14="http://schemas.microsoft.com/office/drawing/2010/main">
                <a:noFill/>
              </a14:hiddenFill>
            </a:ext>
          </a:extLst>
        </p:spPr>
      </p:cxnSp>
      <p:sp>
        <p:nvSpPr>
          <p:cNvPr id="14349" name="TextBox 22"/>
          <p:cNvSpPr txBox="1">
            <a:spLocks noChangeArrowheads="1"/>
          </p:cNvSpPr>
          <p:nvPr/>
        </p:nvSpPr>
        <p:spPr bwMode="auto">
          <a:xfrm>
            <a:off x="7696200" y="3497263"/>
            <a:ext cx="1219200"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n"/>
              <a:defRPr sz="3200">
                <a:solidFill>
                  <a:schemeClr val="tx1"/>
                </a:solidFill>
                <a:latin typeface="Book Antiqua" panose="02040602050305030304" pitchFamily="18" charset="0"/>
                <a:ea typeface="ＭＳ Ｐゴシック" panose="020B0600070205080204" pitchFamily="34" charset="-128"/>
              </a:defRPr>
            </a:lvl1pPr>
            <a:lvl2pPr marL="742950" indent="-285750">
              <a:spcBef>
                <a:spcPct val="20000"/>
              </a:spcBef>
              <a:buClr>
                <a:schemeClr val="accent2"/>
              </a:buClr>
              <a:buSzPct val="65000"/>
              <a:buFont typeface="Wingdings" panose="05000000000000000000" pitchFamily="2" charset="2"/>
              <a:buChar char="n"/>
              <a:defRPr sz="2800">
                <a:solidFill>
                  <a:schemeClr val="tx1"/>
                </a:solidFill>
                <a:latin typeface="Book Antiqua" panose="02040602050305030304" pitchFamily="18"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Book Antiqua" panose="02040602050305030304" pitchFamily="18" charset="0"/>
                <a:ea typeface="ＭＳ Ｐゴシック" panose="020B0600070205080204" pitchFamily="34" charset="-128"/>
              </a:defRPr>
            </a:lvl3pPr>
            <a:lvl4pPr marL="1600200" indent="-228600">
              <a:spcBef>
                <a:spcPct val="20000"/>
              </a:spcBef>
              <a:buClr>
                <a:schemeClr val="folHlink"/>
              </a:buClr>
              <a:buSzPct val="70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4pPr>
            <a:lvl5pPr marL="2057400" indent="-228600">
              <a:spcBef>
                <a:spcPct val="20000"/>
              </a:spcBef>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5pPr>
            <a:lvl6pPr marL="25146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6pPr>
            <a:lvl7pPr marL="29718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7pPr>
            <a:lvl8pPr marL="34290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8pPr>
            <a:lvl9pPr marL="38862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9pPr>
          </a:lstStyle>
          <a:p>
            <a:pPr algn="ctr" eaLnBrk="1" hangingPunct="1">
              <a:spcBef>
                <a:spcPct val="0"/>
              </a:spcBef>
              <a:buClrTx/>
              <a:buSzTx/>
              <a:buFontTx/>
              <a:buNone/>
            </a:pPr>
            <a:r>
              <a:rPr lang="en-US" altLang="en-US" sz="2200">
                <a:latin typeface="Times New Roman" panose="02020603050405020304" pitchFamily="18" charset="0"/>
              </a:rPr>
              <a:t>$50 mil loan</a:t>
            </a:r>
          </a:p>
        </p:txBody>
      </p:sp>
      <p:sp>
        <p:nvSpPr>
          <p:cNvPr id="14350" name="TextBox 23"/>
          <p:cNvSpPr txBox="1">
            <a:spLocks noChangeArrowheads="1"/>
          </p:cNvSpPr>
          <p:nvPr/>
        </p:nvSpPr>
        <p:spPr bwMode="auto">
          <a:xfrm>
            <a:off x="5486400" y="3497263"/>
            <a:ext cx="1219200"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n"/>
              <a:defRPr sz="3200">
                <a:solidFill>
                  <a:schemeClr val="tx1"/>
                </a:solidFill>
                <a:latin typeface="Book Antiqua" panose="02040602050305030304" pitchFamily="18" charset="0"/>
                <a:ea typeface="ＭＳ Ｐゴシック" panose="020B0600070205080204" pitchFamily="34" charset="-128"/>
              </a:defRPr>
            </a:lvl1pPr>
            <a:lvl2pPr marL="742950" indent="-285750">
              <a:spcBef>
                <a:spcPct val="20000"/>
              </a:spcBef>
              <a:buClr>
                <a:schemeClr val="accent2"/>
              </a:buClr>
              <a:buSzPct val="65000"/>
              <a:buFont typeface="Wingdings" panose="05000000000000000000" pitchFamily="2" charset="2"/>
              <a:buChar char="n"/>
              <a:defRPr sz="2800">
                <a:solidFill>
                  <a:schemeClr val="tx1"/>
                </a:solidFill>
                <a:latin typeface="Book Antiqua" panose="02040602050305030304" pitchFamily="18"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Book Antiqua" panose="02040602050305030304" pitchFamily="18" charset="0"/>
                <a:ea typeface="ＭＳ Ｐゴシック" panose="020B0600070205080204" pitchFamily="34" charset="-128"/>
              </a:defRPr>
            </a:lvl3pPr>
            <a:lvl4pPr marL="1600200" indent="-228600">
              <a:spcBef>
                <a:spcPct val="20000"/>
              </a:spcBef>
              <a:buClr>
                <a:schemeClr val="folHlink"/>
              </a:buClr>
              <a:buSzPct val="70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4pPr>
            <a:lvl5pPr marL="2057400" indent="-228600">
              <a:spcBef>
                <a:spcPct val="20000"/>
              </a:spcBef>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5pPr>
            <a:lvl6pPr marL="25146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6pPr>
            <a:lvl7pPr marL="29718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7pPr>
            <a:lvl8pPr marL="34290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8pPr>
            <a:lvl9pPr marL="38862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9pPr>
          </a:lstStyle>
          <a:p>
            <a:pPr algn="ctr" eaLnBrk="1" hangingPunct="1">
              <a:spcBef>
                <a:spcPct val="0"/>
              </a:spcBef>
              <a:buClrTx/>
              <a:buSzTx/>
              <a:buFontTx/>
              <a:buNone/>
            </a:pPr>
            <a:r>
              <a:rPr lang="en-US" altLang="en-US" sz="2200">
                <a:latin typeface="Times New Roman" panose="02020603050405020304" pitchFamily="18" charset="0"/>
              </a:rPr>
              <a:t>Loan Pmts</a:t>
            </a:r>
          </a:p>
        </p:txBody>
      </p:sp>
      <p:cxnSp>
        <p:nvCxnSpPr>
          <p:cNvPr id="14351" name="Straight Arrow Connector 18"/>
          <p:cNvCxnSpPr>
            <a:cxnSpLocks noChangeShapeType="1"/>
          </p:cNvCxnSpPr>
          <p:nvPr/>
        </p:nvCxnSpPr>
        <p:spPr bwMode="auto">
          <a:xfrm rot="5400000">
            <a:off x="1563688" y="3770312"/>
            <a:ext cx="1143000" cy="3175"/>
          </a:xfrm>
          <a:prstGeom prst="straightConnector1">
            <a:avLst/>
          </a:prstGeom>
          <a:noFill/>
          <a:ln w="9525">
            <a:solidFill>
              <a:schemeClr val="tx1"/>
            </a:solidFill>
            <a:round/>
            <a:headEnd type="none" w="sm" len="sm"/>
            <a:tailEnd type="arrow" w="med" len="med"/>
          </a:ln>
          <a:extLst>
            <a:ext uri="{909E8E84-426E-40DD-AFC4-6F175D3DCCD1}">
              <a14:hiddenFill xmlns:a14="http://schemas.microsoft.com/office/drawing/2010/main">
                <a:noFill/>
              </a14:hiddenFill>
            </a:ext>
          </a:extLst>
        </p:spPr>
      </p:cxnSp>
      <p:cxnSp>
        <p:nvCxnSpPr>
          <p:cNvPr id="14352" name="Straight Arrow Connector 20"/>
          <p:cNvCxnSpPr>
            <a:cxnSpLocks noChangeShapeType="1"/>
          </p:cNvCxnSpPr>
          <p:nvPr/>
        </p:nvCxnSpPr>
        <p:spPr bwMode="auto">
          <a:xfrm rot="5400000" flipH="1" flipV="1">
            <a:off x="800101" y="3770312"/>
            <a:ext cx="1143000" cy="3175"/>
          </a:xfrm>
          <a:prstGeom prst="straightConnector1">
            <a:avLst/>
          </a:prstGeom>
          <a:noFill/>
          <a:ln w="9525">
            <a:solidFill>
              <a:schemeClr val="tx1"/>
            </a:solidFill>
            <a:round/>
            <a:headEnd type="none" w="sm" len="sm"/>
            <a:tailEnd type="arrow" w="med" len="med"/>
          </a:ln>
          <a:extLst>
            <a:ext uri="{909E8E84-426E-40DD-AFC4-6F175D3DCCD1}">
              <a14:hiddenFill xmlns:a14="http://schemas.microsoft.com/office/drawing/2010/main">
                <a:noFill/>
              </a14:hiddenFill>
            </a:ext>
          </a:extLst>
        </p:spPr>
      </p:cxnSp>
      <p:sp>
        <p:nvSpPr>
          <p:cNvPr id="14353" name="TextBox 22"/>
          <p:cNvSpPr txBox="1">
            <a:spLocks noChangeArrowheads="1"/>
          </p:cNvSpPr>
          <p:nvPr/>
        </p:nvSpPr>
        <p:spPr bwMode="auto">
          <a:xfrm>
            <a:off x="2057400" y="3276600"/>
            <a:ext cx="1219200"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n"/>
              <a:defRPr sz="3200">
                <a:solidFill>
                  <a:schemeClr val="tx1"/>
                </a:solidFill>
                <a:latin typeface="Book Antiqua" panose="02040602050305030304" pitchFamily="18" charset="0"/>
                <a:ea typeface="ＭＳ Ｐゴシック" panose="020B0600070205080204" pitchFamily="34" charset="-128"/>
              </a:defRPr>
            </a:lvl1pPr>
            <a:lvl2pPr marL="742950" indent="-285750">
              <a:spcBef>
                <a:spcPct val="20000"/>
              </a:spcBef>
              <a:buClr>
                <a:schemeClr val="accent2"/>
              </a:buClr>
              <a:buSzPct val="65000"/>
              <a:buFont typeface="Wingdings" panose="05000000000000000000" pitchFamily="2" charset="2"/>
              <a:buChar char="n"/>
              <a:defRPr sz="2800">
                <a:solidFill>
                  <a:schemeClr val="tx1"/>
                </a:solidFill>
                <a:latin typeface="Book Antiqua" panose="02040602050305030304" pitchFamily="18"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Book Antiqua" panose="02040602050305030304" pitchFamily="18" charset="0"/>
                <a:ea typeface="ＭＳ Ｐゴシック" panose="020B0600070205080204" pitchFamily="34" charset="-128"/>
              </a:defRPr>
            </a:lvl3pPr>
            <a:lvl4pPr marL="1600200" indent="-228600">
              <a:spcBef>
                <a:spcPct val="20000"/>
              </a:spcBef>
              <a:buClr>
                <a:schemeClr val="folHlink"/>
              </a:buClr>
              <a:buSzPct val="70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4pPr>
            <a:lvl5pPr marL="2057400" indent="-228600">
              <a:spcBef>
                <a:spcPct val="20000"/>
              </a:spcBef>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5pPr>
            <a:lvl6pPr marL="25146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6pPr>
            <a:lvl7pPr marL="29718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7pPr>
            <a:lvl8pPr marL="34290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8pPr>
            <a:lvl9pPr marL="38862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9pPr>
          </a:lstStyle>
          <a:p>
            <a:pPr algn="ctr" eaLnBrk="1" hangingPunct="1">
              <a:spcBef>
                <a:spcPct val="0"/>
              </a:spcBef>
              <a:buClrTx/>
              <a:buSzTx/>
              <a:buFontTx/>
              <a:buNone/>
            </a:pPr>
            <a:r>
              <a:rPr lang="en-US" altLang="en-US" sz="1600">
                <a:latin typeface="Times New Roman" panose="02020603050405020304" pitchFamily="18" charset="0"/>
              </a:rPr>
              <a:t>Pays periodic Interest on Note</a:t>
            </a:r>
          </a:p>
        </p:txBody>
      </p:sp>
      <p:sp>
        <p:nvSpPr>
          <p:cNvPr id="14354" name="TextBox 23"/>
          <p:cNvSpPr txBox="1">
            <a:spLocks noChangeArrowheads="1"/>
          </p:cNvSpPr>
          <p:nvPr/>
        </p:nvSpPr>
        <p:spPr bwMode="auto">
          <a:xfrm>
            <a:off x="283464" y="3119706"/>
            <a:ext cx="8382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n"/>
              <a:defRPr sz="3200">
                <a:solidFill>
                  <a:schemeClr val="tx1"/>
                </a:solidFill>
                <a:latin typeface="Book Antiqua" panose="02040602050305030304" pitchFamily="18" charset="0"/>
                <a:ea typeface="ＭＳ Ｐゴシック" panose="020B0600070205080204" pitchFamily="34" charset="-128"/>
              </a:defRPr>
            </a:lvl1pPr>
            <a:lvl2pPr marL="742950" indent="-285750">
              <a:spcBef>
                <a:spcPct val="20000"/>
              </a:spcBef>
              <a:buClr>
                <a:schemeClr val="accent2"/>
              </a:buClr>
              <a:buSzPct val="65000"/>
              <a:buFont typeface="Wingdings" panose="05000000000000000000" pitchFamily="2" charset="2"/>
              <a:buChar char="n"/>
              <a:defRPr sz="2800">
                <a:solidFill>
                  <a:schemeClr val="tx1"/>
                </a:solidFill>
                <a:latin typeface="Book Antiqua" panose="02040602050305030304" pitchFamily="18"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Book Antiqua" panose="02040602050305030304" pitchFamily="18" charset="0"/>
                <a:ea typeface="ＭＳ Ｐゴシック" panose="020B0600070205080204" pitchFamily="34" charset="-128"/>
              </a:defRPr>
            </a:lvl3pPr>
            <a:lvl4pPr marL="1600200" indent="-228600">
              <a:spcBef>
                <a:spcPct val="20000"/>
              </a:spcBef>
              <a:buClr>
                <a:schemeClr val="folHlink"/>
              </a:buClr>
              <a:buSzPct val="70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4pPr>
            <a:lvl5pPr marL="2057400" indent="-228600">
              <a:spcBef>
                <a:spcPct val="20000"/>
              </a:spcBef>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5pPr>
            <a:lvl6pPr marL="25146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6pPr>
            <a:lvl7pPr marL="29718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7pPr>
            <a:lvl8pPr marL="34290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8pPr>
            <a:lvl9pPr marL="38862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9pPr>
          </a:lstStyle>
          <a:p>
            <a:pPr algn="ctr" eaLnBrk="1" hangingPunct="1">
              <a:spcBef>
                <a:spcPct val="0"/>
              </a:spcBef>
              <a:buClrTx/>
              <a:buSzTx/>
              <a:buFontTx/>
              <a:buNone/>
            </a:pPr>
            <a:r>
              <a:rPr lang="en-US" altLang="en-US" sz="1600" dirty="0">
                <a:latin typeface="Times New Roman" panose="02020603050405020304" pitchFamily="18" charset="0"/>
              </a:rPr>
              <a:t>FAB Issues Credit Linked Note</a:t>
            </a:r>
          </a:p>
        </p:txBody>
      </p:sp>
      <p:sp>
        <p:nvSpPr>
          <p:cNvPr id="14355" name="TextBox 18"/>
          <p:cNvSpPr txBox="1">
            <a:spLocks noChangeArrowheads="1"/>
          </p:cNvSpPr>
          <p:nvPr/>
        </p:nvSpPr>
        <p:spPr bwMode="auto">
          <a:xfrm>
            <a:off x="6172200" y="3327400"/>
            <a:ext cx="10668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n"/>
              <a:defRPr sz="3200">
                <a:solidFill>
                  <a:schemeClr val="tx1"/>
                </a:solidFill>
                <a:latin typeface="Book Antiqua" panose="02040602050305030304" pitchFamily="18" charset="0"/>
                <a:ea typeface="ＭＳ Ｐゴシック" panose="020B0600070205080204" pitchFamily="34" charset="-128"/>
              </a:defRPr>
            </a:lvl1pPr>
            <a:lvl2pPr marL="742950" indent="-285750">
              <a:spcBef>
                <a:spcPct val="20000"/>
              </a:spcBef>
              <a:buClr>
                <a:schemeClr val="accent2"/>
              </a:buClr>
              <a:buSzPct val="65000"/>
              <a:buFont typeface="Wingdings" panose="05000000000000000000" pitchFamily="2" charset="2"/>
              <a:buChar char="n"/>
              <a:defRPr sz="2800">
                <a:solidFill>
                  <a:schemeClr val="tx1"/>
                </a:solidFill>
                <a:latin typeface="Book Antiqua" panose="02040602050305030304" pitchFamily="18"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Book Antiqua" panose="02040602050305030304" pitchFamily="18" charset="0"/>
                <a:ea typeface="ＭＳ Ｐゴシック" panose="020B0600070205080204" pitchFamily="34" charset="-128"/>
              </a:defRPr>
            </a:lvl3pPr>
            <a:lvl4pPr marL="1600200" indent="-228600">
              <a:spcBef>
                <a:spcPct val="20000"/>
              </a:spcBef>
              <a:buClr>
                <a:schemeClr val="folHlink"/>
              </a:buClr>
              <a:buSzPct val="70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4pPr>
            <a:lvl5pPr marL="2057400" indent="-228600">
              <a:spcBef>
                <a:spcPct val="20000"/>
              </a:spcBef>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5pPr>
            <a:lvl6pPr marL="25146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6pPr>
            <a:lvl7pPr marL="29718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7pPr>
            <a:lvl8pPr marL="34290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8pPr>
            <a:lvl9pPr marL="38862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9pPr>
          </a:lstStyle>
          <a:p>
            <a:pPr eaLnBrk="1" hangingPunct="1">
              <a:spcBef>
                <a:spcPct val="0"/>
              </a:spcBef>
              <a:buClrTx/>
              <a:buSzTx/>
              <a:buFontTx/>
              <a:buNone/>
            </a:pPr>
            <a:r>
              <a:rPr lang="en-US" altLang="en-US" sz="6000">
                <a:solidFill>
                  <a:srgbClr val="FF0000"/>
                </a:solidFill>
                <a:latin typeface="Times New Roman" panose="02020603050405020304" pitchFamily="18" charset="0"/>
              </a:rPr>
              <a:t>X</a:t>
            </a:r>
          </a:p>
        </p:txBody>
      </p:sp>
      <p:sp>
        <p:nvSpPr>
          <p:cNvPr id="14356" name="TextBox 19"/>
          <p:cNvSpPr txBox="1">
            <a:spLocks noChangeArrowheads="1"/>
          </p:cNvSpPr>
          <p:nvPr/>
        </p:nvSpPr>
        <p:spPr bwMode="auto">
          <a:xfrm>
            <a:off x="1752600" y="3352800"/>
            <a:ext cx="10668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n"/>
              <a:defRPr sz="3200">
                <a:solidFill>
                  <a:schemeClr val="tx1"/>
                </a:solidFill>
                <a:latin typeface="Book Antiqua" panose="02040602050305030304" pitchFamily="18" charset="0"/>
                <a:ea typeface="ＭＳ Ｐゴシック" panose="020B0600070205080204" pitchFamily="34" charset="-128"/>
              </a:defRPr>
            </a:lvl1pPr>
            <a:lvl2pPr marL="742950" indent="-285750">
              <a:spcBef>
                <a:spcPct val="20000"/>
              </a:spcBef>
              <a:buClr>
                <a:schemeClr val="accent2"/>
              </a:buClr>
              <a:buSzPct val="65000"/>
              <a:buFont typeface="Wingdings" panose="05000000000000000000" pitchFamily="2" charset="2"/>
              <a:buChar char="n"/>
              <a:defRPr sz="2800">
                <a:solidFill>
                  <a:schemeClr val="tx1"/>
                </a:solidFill>
                <a:latin typeface="Book Antiqua" panose="02040602050305030304" pitchFamily="18"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Book Antiqua" panose="02040602050305030304" pitchFamily="18" charset="0"/>
                <a:ea typeface="ＭＳ Ｐゴシック" panose="020B0600070205080204" pitchFamily="34" charset="-128"/>
              </a:defRPr>
            </a:lvl3pPr>
            <a:lvl4pPr marL="1600200" indent="-228600">
              <a:spcBef>
                <a:spcPct val="20000"/>
              </a:spcBef>
              <a:buClr>
                <a:schemeClr val="folHlink"/>
              </a:buClr>
              <a:buSzPct val="70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4pPr>
            <a:lvl5pPr marL="2057400" indent="-228600">
              <a:spcBef>
                <a:spcPct val="20000"/>
              </a:spcBef>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5pPr>
            <a:lvl6pPr marL="25146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6pPr>
            <a:lvl7pPr marL="29718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7pPr>
            <a:lvl8pPr marL="34290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8pPr>
            <a:lvl9pPr marL="38862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9pPr>
          </a:lstStyle>
          <a:p>
            <a:pPr eaLnBrk="1" hangingPunct="1">
              <a:spcBef>
                <a:spcPct val="0"/>
              </a:spcBef>
              <a:buClrTx/>
              <a:buSzTx/>
              <a:buFontTx/>
              <a:buNone/>
            </a:pPr>
            <a:r>
              <a:rPr lang="en-US" altLang="en-US" sz="6000">
                <a:solidFill>
                  <a:srgbClr val="FF0000"/>
                </a:solidFill>
                <a:latin typeface="Times New Roman" panose="02020603050405020304" pitchFamily="18" charset="0"/>
              </a:rPr>
              <a:t>X</a:t>
            </a:r>
          </a:p>
        </p:txBody>
      </p:sp>
      <p:sp>
        <p:nvSpPr>
          <p:cNvPr id="14357" name="TextBox 20"/>
          <p:cNvSpPr txBox="1">
            <a:spLocks noChangeArrowheads="1"/>
          </p:cNvSpPr>
          <p:nvPr/>
        </p:nvSpPr>
        <p:spPr bwMode="auto">
          <a:xfrm>
            <a:off x="4267200" y="2576513"/>
            <a:ext cx="10668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n"/>
              <a:defRPr sz="3200">
                <a:solidFill>
                  <a:schemeClr val="tx1"/>
                </a:solidFill>
                <a:latin typeface="Book Antiqua" panose="02040602050305030304" pitchFamily="18" charset="0"/>
                <a:ea typeface="ＭＳ Ｐゴシック" panose="020B0600070205080204" pitchFamily="34" charset="-128"/>
              </a:defRPr>
            </a:lvl1pPr>
            <a:lvl2pPr marL="742950" indent="-285750">
              <a:spcBef>
                <a:spcPct val="20000"/>
              </a:spcBef>
              <a:buClr>
                <a:schemeClr val="accent2"/>
              </a:buClr>
              <a:buSzPct val="65000"/>
              <a:buFont typeface="Wingdings" panose="05000000000000000000" pitchFamily="2" charset="2"/>
              <a:buChar char="n"/>
              <a:defRPr sz="2800">
                <a:solidFill>
                  <a:schemeClr val="tx1"/>
                </a:solidFill>
                <a:latin typeface="Book Antiqua" panose="02040602050305030304" pitchFamily="18"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Book Antiqua" panose="02040602050305030304" pitchFamily="18" charset="0"/>
                <a:ea typeface="ＭＳ Ｐゴシック" panose="020B0600070205080204" pitchFamily="34" charset="-128"/>
              </a:defRPr>
            </a:lvl3pPr>
            <a:lvl4pPr marL="1600200" indent="-228600">
              <a:spcBef>
                <a:spcPct val="20000"/>
              </a:spcBef>
              <a:buClr>
                <a:schemeClr val="folHlink"/>
              </a:buClr>
              <a:buSzPct val="70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4pPr>
            <a:lvl5pPr marL="2057400" indent="-228600">
              <a:spcBef>
                <a:spcPct val="20000"/>
              </a:spcBef>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5pPr>
            <a:lvl6pPr marL="25146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6pPr>
            <a:lvl7pPr marL="29718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7pPr>
            <a:lvl8pPr marL="34290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8pPr>
            <a:lvl9pPr marL="38862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9pPr>
          </a:lstStyle>
          <a:p>
            <a:pPr eaLnBrk="1" hangingPunct="1">
              <a:spcBef>
                <a:spcPct val="0"/>
              </a:spcBef>
              <a:buClrTx/>
              <a:buSzTx/>
              <a:buFontTx/>
              <a:buNone/>
            </a:pPr>
            <a:r>
              <a:rPr lang="en-US" altLang="en-US" sz="2000" b="1">
                <a:solidFill>
                  <a:srgbClr val="009900"/>
                </a:solidFill>
                <a:latin typeface="Times New Roman" panose="02020603050405020304" pitchFamily="18" charset="0"/>
              </a:rPr>
              <a:t>YES</a:t>
            </a:r>
          </a:p>
        </p:txBody>
      </p:sp>
      <p:sp>
        <p:nvSpPr>
          <p:cNvPr id="14358" name="TextBox 21"/>
          <p:cNvSpPr txBox="1">
            <a:spLocks noChangeArrowheads="1"/>
          </p:cNvSpPr>
          <p:nvPr/>
        </p:nvSpPr>
        <p:spPr bwMode="auto">
          <a:xfrm>
            <a:off x="76200" y="962025"/>
            <a:ext cx="1447800"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n"/>
              <a:defRPr sz="3200">
                <a:solidFill>
                  <a:schemeClr val="tx1"/>
                </a:solidFill>
                <a:latin typeface="Book Antiqua" panose="02040602050305030304" pitchFamily="18" charset="0"/>
                <a:ea typeface="ＭＳ Ｐゴシック" panose="020B0600070205080204" pitchFamily="34" charset="-128"/>
              </a:defRPr>
            </a:lvl1pPr>
            <a:lvl2pPr marL="742950" indent="-285750">
              <a:spcBef>
                <a:spcPct val="20000"/>
              </a:spcBef>
              <a:buClr>
                <a:schemeClr val="accent2"/>
              </a:buClr>
              <a:buSzPct val="65000"/>
              <a:buFont typeface="Wingdings" panose="05000000000000000000" pitchFamily="2" charset="2"/>
              <a:buChar char="n"/>
              <a:defRPr sz="2800">
                <a:solidFill>
                  <a:schemeClr val="tx1"/>
                </a:solidFill>
                <a:latin typeface="Book Antiqua" panose="02040602050305030304" pitchFamily="18"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Book Antiqua" panose="02040602050305030304" pitchFamily="18" charset="0"/>
                <a:ea typeface="ＭＳ Ｐゴシック" panose="020B0600070205080204" pitchFamily="34" charset="-128"/>
              </a:defRPr>
            </a:lvl3pPr>
            <a:lvl4pPr marL="1600200" indent="-228600">
              <a:spcBef>
                <a:spcPct val="20000"/>
              </a:spcBef>
              <a:buClr>
                <a:schemeClr val="folHlink"/>
              </a:buClr>
              <a:buSzPct val="70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4pPr>
            <a:lvl5pPr marL="2057400" indent="-228600">
              <a:spcBef>
                <a:spcPct val="20000"/>
              </a:spcBef>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5pPr>
            <a:lvl6pPr marL="25146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6pPr>
            <a:lvl7pPr marL="29718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7pPr>
            <a:lvl8pPr marL="34290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8pPr>
            <a:lvl9pPr marL="38862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9pPr>
          </a:lstStyle>
          <a:p>
            <a:pPr eaLnBrk="1" hangingPunct="1">
              <a:spcBef>
                <a:spcPct val="0"/>
              </a:spcBef>
              <a:buClrTx/>
              <a:buSzTx/>
              <a:buFontTx/>
              <a:buNone/>
            </a:pPr>
            <a:r>
              <a:rPr lang="en-US" altLang="en-US" sz="1600" b="1">
                <a:solidFill>
                  <a:srgbClr val="009900"/>
                </a:solidFill>
                <a:latin typeface="Times New Roman" panose="02020603050405020304" pitchFamily="18" charset="0"/>
              </a:rPr>
              <a:t>FAB doesn’t pay Principal back to New Counterparty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381000"/>
            <a:ext cx="7772400" cy="914400"/>
          </a:xfrm>
        </p:spPr>
        <p:txBody>
          <a:bodyPr/>
          <a:lstStyle/>
          <a:p>
            <a:r>
              <a:rPr lang="en-US" altLang="en-US" dirty="0">
                <a:ea typeface="ＭＳ Ｐゴシック" panose="020B0600070205080204" pitchFamily="34" charset="-128"/>
              </a:rPr>
              <a:t>What Periodic Fee should FAB charge for a Credit Default Swap?</a:t>
            </a:r>
          </a:p>
        </p:txBody>
      </p:sp>
      <p:sp>
        <p:nvSpPr>
          <p:cNvPr id="15363" name="Content Placeholder 2"/>
          <p:cNvSpPr>
            <a:spLocks noGrp="1"/>
          </p:cNvSpPr>
          <p:nvPr>
            <p:ph idx="1"/>
          </p:nvPr>
        </p:nvSpPr>
        <p:spPr>
          <a:xfrm>
            <a:off x="609600" y="1676400"/>
            <a:ext cx="7772400" cy="4495800"/>
          </a:xfrm>
        </p:spPr>
        <p:txBody>
          <a:bodyPr/>
          <a:lstStyle/>
          <a:p>
            <a:r>
              <a:rPr lang="en-US" altLang="en-US" sz="2200">
                <a:ea typeface="ＭＳ Ｐゴシック" panose="020B0600070205080204" pitchFamily="34" charset="-128"/>
              </a:rPr>
              <a:t>Credit Default Swaps are like insurance. The Swap Bank offers to insure the event of default.</a:t>
            </a:r>
          </a:p>
          <a:p>
            <a:endParaRPr lang="en-US" altLang="en-US" sz="2200">
              <a:ea typeface="ＭＳ Ｐゴシック" panose="020B0600070205080204" pitchFamily="34" charset="-128"/>
            </a:endParaRPr>
          </a:p>
          <a:p>
            <a:r>
              <a:rPr lang="en-US" altLang="en-US" sz="2200">
                <a:ea typeface="ＭＳ Ｐゴシック" panose="020B0600070205080204" pitchFamily="34" charset="-128"/>
              </a:rPr>
              <a:t>A Put is also like insurance (it is the right to sell something at a given price, even if the value of the “something” has fallen).</a:t>
            </a:r>
          </a:p>
          <a:p>
            <a:endParaRPr lang="en-US" altLang="en-US" sz="2200">
              <a:ea typeface="ＭＳ Ｐゴシック" panose="020B0600070205080204" pitchFamily="34" charset="-128"/>
            </a:endParaRPr>
          </a:p>
          <a:p>
            <a:r>
              <a:rPr lang="en-US" altLang="en-US" sz="2200">
                <a:ea typeface="ＭＳ Ｐゴシック" panose="020B0600070205080204" pitchFamily="34" charset="-128"/>
              </a:rPr>
              <a:t>You have priced Put Options using the Black-Scholes and Binomial Pricing Models. </a:t>
            </a:r>
          </a:p>
          <a:p>
            <a:endParaRPr lang="en-US" altLang="en-US" sz="2200">
              <a:ea typeface="ＭＳ Ｐゴシック" panose="020B0600070205080204" pitchFamily="34" charset="-128"/>
            </a:endParaRPr>
          </a:p>
          <a:p>
            <a:r>
              <a:rPr lang="en-US" altLang="en-US" sz="2200">
                <a:ea typeface="ＭＳ Ｐゴシック" panose="020B0600070205080204" pitchFamily="34" charset="-128"/>
              </a:rPr>
              <a:t>Perhaps we can use these models to help us price FAB’s Credit Default Swap. We want a semi-annual fixed fee.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800" y="76200"/>
            <a:ext cx="7772400" cy="914400"/>
          </a:xfrm>
        </p:spPr>
        <p:txBody>
          <a:bodyPr/>
          <a:lstStyle/>
          <a:p>
            <a:r>
              <a:rPr lang="en-US" altLang="en-US">
                <a:ea typeface="ＭＳ Ｐゴシック" panose="020B0600070205080204" pitchFamily="34" charset="-128"/>
              </a:rPr>
              <a:t>Our Roadmap for Fee Calculation</a:t>
            </a:r>
          </a:p>
        </p:txBody>
      </p:sp>
      <p:sp>
        <p:nvSpPr>
          <p:cNvPr id="16387" name="Content Placeholder 2"/>
          <p:cNvSpPr>
            <a:spLocks noGrp="1"/>
          </p:cNvSpPr>
          <p:nvPr>
            <p:ph idx="1"/>
          </p:nvPr>
        </p:nvSpPr>
        <p:spPr>
          <a:xfrm>
            <a:off x="685800" y="1524000"/>
            <a:ext cx="7772400" cy="4495800"/>
          </a:xfrm>
        </p:spPr>
        <p:txBody>
          <a:bodyPr/>
          <a:lstStyle/>
          <a:p>
            <a:pPr>
              <a:buFont typeface="Wingdings" panose="05000000000000000000" pitchFamily="2" charset="2"/>
              <a:buNone/>
            </a:pPr>
            <a:endParaRPr lang="en-US" altLang="en-US" sz="2400">
              <a:ea typeface="ＭＳ Ｐゴシック" panose="020B0600070205080204" pitchFamily="34" charset="-128"/>
            </a:endParaRPr>
          </a:p>
          <a:p>
            <a:endParaRPr lang="en-US" altLang="en-US" sz="2400">
              <a:ea typeface="ＭＳ Ｐゴシック" panose="020B0600070205080204" pitchFamily="34" charset="-128"/>
            </a:endParaRPr>
          </a:p>
          <a:p>
            <a:endParaRPr lang="en-US" altLang="en-US" sz="2400">
              <a:ea typeface="ＭＳ Ｐゴシック" panose="020B0600070205080204" pitchFamily="34" charset="-128"/>
            </a:endParaRPr>
          </a:p>
          <a:p>
            <a:endParaRPr lang="en-US" altLang="en-US" sz="2400">
              <a:ea typeface="ＭＳ Ｐゴシック" panose="020B0600070205080204" pitchFamily="34" charset="-128"/>
            </a:endParaRPr>
          </a:p>
          <a:p>
            <a:endParaRPr lang="en-US" altLang="en-US" sz="2400">
              <a:ea typeface="ＭＳ Ｐゴシック" panose="020B0600070205080204" pitchFamily="34" charset="-128"/>
            </a:endParaRPr>
          </a:p>
          <a:p>
            <a:endParaRPr lang="en-US" altLang="en-US" sz="2400">
              <a:ea typeface="ＭＳ Ｐゴシック" panose="020B0600070205080204" pitchFamily="34" charset="-128"/>
            </a:endParaRPr>
          </a:p>
          <a:p>
            <a:endParaRPr lang="en-US" altLang="en-US" sz="2400">
              <a:ea typeface="ＭＳ Ｐゴシック" panose="020B0600070205080204" pitchFamily="34" charset="-128"/>
            </a:endParaRPr>
          </a:p>
          <a:p>
            <a:endParaRPr lang="en-US" altLang="en-US" sz="2400">
              <a:ea typeface="ＭＳ Ｐゴシック" panose="020B0600070205080204" pitchFamily="34" charset="-128"/>
            </a:endParaRPr>
          </a:p>
          <a:p>
            <a:endParaRPr lang="en-US" altLang="en-US" sz="2400">
              <a:ea typeface="ＭＳ Ｐゴシック" panose="020B0600070205080204" pitchFamily="34" charset="-128"/>
            </a:endParaRPr>
          </a:p>
        </p:txBody>
      </p:sp>
      <p:graphicFrame>
        <p:nvGraphicFramePr>
          <p:cNvPr id="4" name="Table 3"/>
          <p:cNvGraphicFramePr>
            <a:graphicFrameLocks noGrp="1"/>
          </p:cNvGraphicFramePr>
          <p:nvPr/>
        </p:nvGraphicFramePr>
        <p:xfrm>
          <a:off x="381000" y="1752600"/>
          <a:ext cx="8458200" cy="4257675"/>
        </p:xfrm>
        <a:graphic>
          <a:graphicData uri="http://schemas.openxmlformats.org/drawingml/2006/table">
            <a:tbl>
              <a:tblPr/>
              <a:tblGrid>
                <a:gridCol w="1409700">
                  <a:extLst>
                    <a:ext uri="{9D8B030D-6E8A-4147-A177-3AD203B41FA5}">
                      <a16:colId xmlns:a16="http://schemas.microsoft.com/office/drawing/2014/main" val="20000"/>
                    </a:ext>
                  </a:extLst>
                </a:gridCol>
                <a:gridCol w="1409700">
                  <a:extLst>
                    <a:ext uri="{9D8B030D-6E8A-4147-A177-3AD203B41FA5}">
                      <a16:colId xmlns:a16="http://schemas.microsoft.com/office/drawing/2014/main" val="20001"/>
                    </a:ext>
                  </a:extLst>
                </a:gridCol>
                <a:gridCol w="1409700">
                  <a:extLst>
                    <a:ext uri="{9D8B030D-6E8A-4147-A177-3AD203B41FA5}">
                      <a16:colId xmlns:a16="http://schemas.microsoft.com/office/drawing/2014/main" val="20002"/>
                    </a:ext>
                  </a:extLst>
                </a:gridCol>
                <a:gridCol w="1409700">
                  <a:extLst>
                    <a:ext uri="{9D8B030D-6E8A-4147-A177-3AD203B41FA5}">
                      <a16:colId xmlns:a16="http://schemas.microsoft.com/office/drawing/2014/main" val="20003"/>
                    </a:ext>
                  </a:extLst>
                </a:gridCol>
                <a:gridCol w="1409700">
                  <a:extLst>
                    <a:ext uri="{9D8B030D-6E8A-4147-A177-3AD203B41FA5}">
                      <a16:colId xmlns:a16="http://schemas.microsoft.com/office/drawing/2014/main" val="20004"/>
                    </a:ext>
                  </a:extLst>
                </a:gridCol>
                <a:gridCol w="1409700">
                  <a:extLst>
                    <a:ext uri="{9D8B030D-6E8A-4147-A177-3AD203B41FA5}">
                      <a16:colId xmlns:a16="http://schemas.microsoft.com/office/drawing/2014/main" val="20005"/>
                    </a:ext>
                  </a:extLst>
                </a:gridCol>
              </a:tblGrid>
              <a:tr h="1463258">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Book Antiqua" pitchFamily="-107" charset="0"/>
                          <a:ea typeface="ＭＳ Ｐゴシック" charset="-128"/>
                        </a:rPr>
                        <a:t>Time</a:t>
                      </a: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Book Antiqua" pitchFamily="-107" charset="0"/>
                          <a:ea typeface="ＭＳ Ｐゴシック" charset="-128"/>
                        </a:rPr>
                        <a:t>FAB’s Expected Cost if CEU Defaults</a:t>
                      </a: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Book Antiqua" pitchFamily="-107" charset="0"/>
                          <a:ea typeface="ＭＳ Ｐゴシック" charset="-128"/>
                        </a:rPr>
                        <a:t>FAB’s Expected Fee Payments from CBI</a:t>
                      </a: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Book Antiqua" pitchFamily="-107" charset="0"/>
                          <a:ea typeface="ＭＳ Ｐゴシック" charset="-128"/>
                        </a:rPr>
                        <a:t>Discount Rate</a:t>
                      </a: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Book Antiqua" pitchFamily="-107" charset="0"/>
                          <a:ea typeface="ＭＳ Ｐゴシック" charset="-128"/>
                        </a:rPr>
                        <a:t>PV of FAB’s Expected Cost</a:t>
                      </a: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Book Antiqua" pitchFamily="-107" charset="0"/>
                          <a:ea typeface="ＭＳ Ｐゴシック" charset="-128"/>
                        </a:rPr>
                        <a:t>PV of FAB’s Expected Fee Payments</a:t>
                      </a: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0"/>
                  </a:ext>
                </a:extLst>
              </a:tr>
              <a:tr h="698604">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Book Antiqua" pitchFamily="-107" charset="0"/>
                          <a:ea typeface="ＭＳ Ｐゴシック" charset="-128"/>
                        </a:rPr>
                        <a:t>6 months</a:t>
                      </a: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Book Antiqua" pitchFamily="-107" charset="0"/>
                        <a:ea typeface="ＭＳ Ｐゴシック" charset="-128"/>
                      </a:endParaRP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Book Antiqua" pitchFamily="-107" charset="0"/>
                        <a:ea typeface="ＭＳ Ｐゴシック" charset="-128"/>
                      </a:endParaRP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Book Antiqua" pitchFamily="-107" charset="0"/>
                        <a:ea typeface="ＭＳ Ｐゴシック" charset="-128"/>
                      </a:endParaRP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Book Antiqua" pitchFamily="-107" charset="0"/>
                        <a:ea typeface="ＭＳ Ｐゴシック" charset="-128"/>
                      </a:endParaRP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Book Antiqua" pitchFamily="-107" charset="0"/>
                        <a:ea typeface="ＭＳ Ｐゴシック" charset="-128"/>
                      </a:endParaRP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r h="698604">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Book Antiqua" pitchFamily="-107" charset="0"/>
                          <a:ea typeface="ＭＳ Ｐゴシック" charset="-128"/>
                        </a:rPr>
                        <a:t>12 months</a:t>
                      </a: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Book Antiqua" pitchFamily="-107" charset="0"/>
                        <a:ea typeface="ＭＳ Ｐゴシック" charset="-128"/>
                      </a:endParaRP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Book Antiqua" pitchFamily="-107" charset="0"/>
                        <a:ea typeface="ＭＳ Ｐゴシック" charset="-128"/>
                      </a:endParaRP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Book Antiqua" pitchFamily="-107" charset="0"/>
                        <a:ea typeface="ＭＳ Ｐゴシック" charset="-128"/>
                      </a:endParaRP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Book Antiqua" pitchFamily="-107" charset="0"/>
                        <a:ea typeface="ＭＳ Ｐゴシック" charset="-128"/>
                      </a:endParaRP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Book Antiqua" pitchFamily="-107" charset="0"/>
                        <a:ea typeface="ＭＳ Ｐゴシック" charset="-128"/>
                      </a:endParaRP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2"/>
                  </a:ext>
                </a:extLst>
              </a:tr>
              <a:tr h="698604">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Book Antiqua" pitchFamily="-107" charset="0"/>
                          <a:ea typeface="ＭＳ Ｐゴシック" charset="-128"/>
                        </a:rPr>
                        <a:t>18 months</a:t>
                      </a: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Book Antiqua" pitchFamily="-107" charset="0"/>
                        <a:ea typeface="ＭＳ Ｐゴシック" charset="-128"/>
                      </a:endParaRP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Book Antiqua" pitchFamily="-107" charset="0"/>
                        <a:ea typeface="ＭＳ Ｐゴシック" charset="-128"/>
                      </a:endParaRP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Book Antiqua" pitchFamily="-107" charset="0"/>
                        <a:ea typeface="ＭＳ Ｐゴシック" charset="-128"/>
                      </a:endParaRP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Book Antiqua" pitchFamily="-107" charset="0"/>
                        <a:ea typeface="ＭＳ Ｐゴシック" charset="-128"/>
                      </a:endParaRP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Book Antiqua" pitchFamily="-107" charset="0"/>
                        <a:ea typeface="ＭＳ Ｐゴシック" charset="-128"/>
                      </a:endParaRP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3"/>
                  </a:ext>
                </a:extLst>
              </a:tr>
              <a:tr h="698604">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Book Antiqua" pitchFamily="-107" charset="0"/>
                          <a:ea typeface="ＭＳ Ｐゴシック" charset="-128"/>
                        </a:rPr>
                        <a:t>24 months</a:t>
                      </a: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Book Antiqua" pitchFamily="-107" charset="0"/>
                        <a:ea typeface="ＭＳ Ｐゴシック" charset="-128"/>
                      </a:endParaRP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Book Antiqua" pitchFamily="-107" charset="0"/>
                        <a:ea typeface="ＭＳ Ｐゴシック" charset="-128"/>
                      </a:endParaRP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Book Antiqua" pitchFamily="-107" charset="0"/>
                        <a:ea typeface="ＭＳ Ｐゴシック" charset="-128"/>
                      </a:endParaRP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Book Antiqua" pitchFamily="-107" charset="0"/>
                        <a:ea typeface="ＭＳ Ｐゴシック" charset="-128"/>
                      </a:endParaRP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Book Antiqua" pitchFamily="-107" charset="0"/>
                        <a:ea typeface="ＭＳ Ｐゴシック" charset="-128"/>
                      </a:endParaRP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4"/>
                  </a:ext>
                </a:extLst>
              </a:tr>
            </a:tbl>
          </a:graphicData>
        </a:graphic>
      </p:graphicFrame>
      <p:sp>
        <p:nvSpPr>
          <p:cNvPr id="16432" name="TextBox 4"/>
          <p:cNvSpPr txBox="1">
            <a:spLocks noChangeArrowheads="1"/>
          </p:cNvSpPr>
          <p:nvPr/>
        </p:nvSpPr>
        <p:spPr bwMode="auto">
          <a:xfrm>
            <a:off x="1981200" y="838200"/>
            <a:ext cx="5181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n"/>
              <a:defRPr sz="3200">
                <a:solidFill>
                  <a:schemeClr val="tx1"/>
                </a:solidFill>
                <a:latin typeface="Book Antiqua" panose="02040602050305030304" pitchFamily="18" charset="0"/>
                <a:ea typeface="ＭＳ Ｐゴシック" panose="020B0600070205080204" pitchFamily="34" charset="-128"/>
              </a:defRPr>
            </a:lvl1pPr>
            <a:lvl2pPr marL="742950" indent="-285750">
              <a:spcBef>
                <a:spcPct val="20000"/>
              </a:spcBef>
              <a:buClr>
                <a:schemeClr val="accent2"/>
              </a:buClr>
              <a:buSzPct val="65000"/>
              <a:buFont typeface="Wingdings" panose="05000000000000000000" pitchFamily="2" charset="2"/>
              <a:buChar char="n"/>
              <a:defRPr sz="2800">
                <a:solidFill>
                  <a:schemeClr val="tx1"/>
                </a:solidFill>
                <a:latin typeface="Book Antiqua" panose="02040602050305030304" pitchFamily="18"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Book Antiqua" panose="02040602050305030304" pitchFamily="18" charset="0"/>
                <a:ea typeface="ＭＳ Ｐゴシック" panose="020B0600070205080204" pitchFamily="34" charset="-128"/>
              </a:defRPr>
            </a:lvl3pPr>
            <a:lvl4pPr marL="1600200" indent="-228600">
              <a:spcBef>
                <a:spcPct val="20000"/>
              </a:spcBef>
              <a:buClr>
                <a:schemeClr val="folHlink"/>
              </a:buClr>
              <a:buSzPct val="70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4pPr>
            <a:lvl5pPr marL="2057400" indent="-228600">
              <a:spcBef>
                <a:spcPct val="20000"/>
              </a:spcBef>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5pPr>
            <a:lvl6pPr marL="25146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6pPr>
            <a:lvl7pPr marL="29718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7pPr>
            <a:lvl8pPr marL="34290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8pPr>
            <a:lvl9pPr marL="38862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9pPr>
          </a:lstStyle>
          <a:p>
            <a:pPr algn="ctr" eaLnBrk="1" hangingPunct="1">
              <a:spcBef>
                <a:spcPct val="0"/>
              </a:spcBef>
              <a:buClrTx/>
              <a:buSzTx/>
              <a:buFontTx/>
              <a:buNone/>
            </a:pPr>
            <a:r>
              <a:rPr lang="en-US" altLang="en-US" sz="2400">
                <a:latin typeface="Times New Roman" panose="02020603050405020304" pitchFamily="18" charset="0"/>
              </a:rPr>
              <a:t>Expected Costs = Expected Revenues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685800" y="76200"/>
            <a:ext cx="7772400" cy="914400"/>
          </a:xfrm>
        </p:spPr>
        <p:txBody>
          <a:bodyPr/>
          <a:lstStyle/>
          <a:p>
            <a:r>
              <a:rPr lang="en-US" altLang="en-US">
                <a:ea typeface="ＭＳ Ｐゴシック" panose="020B0600070205080204" pitchFamily="34" charset="-128"/>
              </a:rPr>
              <a:t>Our plan of attack:</a:t>
            </a:r>
          </a:p>
        </p:txBody>
      </p:sp>
      <p:sp>
        <p:nvSpPr>
          <p:cNvPr id="17411" name="Content Placeholder 2"/>
          <p:cNvSpPr>
            <a:spLocks noGrp="1"/>
          </p:cNvSpPr>
          <p:nvPr>
            <p:ph idx="1"/>
          </p:nvPr>
        </p:nvSpPr>
        <p:spPr>
          <a:xfrm>
            <a:off x="685800" y="1219200"/>
            <a:ext cx="7772400" cy="4495800"/>
          </a:xfrm>
        </p:spPr>
        <p:txBody>
          <a:bodyPr/>
          <a:lstStyle/>
          <a:p>
            <a:r>
              <a:rPr lang="en-US" altLang="en-US" sz="2000">
                <a:ea typeface="ＭＳ Ｐゴシック" panose="020B0600070205080204" pitchFamily="34" charset="-128"/>
              </a:rPr>
              <a:t>Calculate the probability of default for CEU.</a:t>
            </a:r>
          </a:p>
          <a:p>
            <a:endParaRPr lang="en-US" altLang="en-US" sz="2000">
              <a:ea typeface="ＭＳ Ｐゴシック" panose="020B0600070205080204" pitchFamily="34" charset="-128"/>
            </a:endParaRPr>
          </a:p>
          <a:p>
            <a:r>
              <a:rPr lang="en-US" altLang="en-US" sz="2000">
                <a:ea typeface="ＭＳ Ｐゴシック" panose="020B0600070205080204" pitchFamily="34" charset="-128"/>
              </a:rPr>
              <a:t>Given this probability, what is the expected cash flows that FAB might have to pay in the future? </a:t>
            </a:r>
          </a:p>
          <a:p>
            <a:endParaRPr lang="en-US" altLang="en-US" sz="2000">
              <a:ea typeface="ＭＳ Ｐゴシック" panose="020B0600070205080204" pitchFamily="34" charset="-128"/>
            </a:endParaRPr>
          </a:p>
          <a:p>
            <a:r>
              <a:rPr lang="en-US" altLang="en-US" sz="2000">
                <a:ea typeface="ＭＳ Ｐゴシック" panose="020B0600070205080204" pitchFamily="34" charset="-128"/>
              </a:rPr>
              <a:t>What is the probability that a fee will be paid? (Note: if CEU defaults and FAB pays the “insurance benefit” to CBI, the fees on the CDS will stop)</a:t>
            </a:r>
          </a:p>
          <a:p>
            <a:endParaRPr lang="en-US" altLang="en-US" sz="2000">
              <a:ea typeface="ＭＳ Ｐゴシック" panose="020B0600070205080204" pitchFamily="34" charset="-128"/>
            </a:endParaRPr>
          </a:p>
          <a:p>
            <a:r>
              <a:rPr lang="en-US" altLang="en-US" sz="2000">
                <a:ea typeface="ＭＳ Ｐゴシック" panose="020B0600070205080204" pitchFamily="34" charset="-128"/>
              </a:rPr>
              <a:t>Determine the appropriate rate to discount these cash flows back to today.</a:t>
            </a:r>
          </a:p>
          <a:p>
            <a:endParaRPr lang="en-US" altLang="en-US" sz="2000">
              <a:ea typeface="ＭＳ Ｐゴシック" panose="020B0600070205080204" pitchFamily="34" charset="-128"/>
            </a:endParaRPr>
          </a:p>
          <a:p>
            <a:r>
              <a:rPr lang="en-US" altLang="en-US" sz="2000">
                <a:ea typeface="ＭＳ Ｐゴシック" panose="020B0600070205080204" pitchFamily="34" charset="-128"/>
              </a:rPr>
              <a:t>Set the fee so that the PV of expected cash out flows for FAB equals the PV of expected cash inflows for FAB (fees received from CBI)</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685800" y="381000"/>
            <a:ext cx="7772400" cy="914400"/>
          </a:xfrm>
        </p:spPr>
        <p:txBody>
          <a:bodyPr/>
          <a:lstStyle/>
          <a:p>
            <a:r>
              <a:rPr lang="en-US" altLang="en-US">
                <a:ea typeface="ＭＳ Ｐゴシック" panose="020B0600070205080204" pitchFamily="34" charset="-128"/>
              </a:rPr>
              <a:t>Probability of default for CEU</a:t>
            </a:r>
          </a:p>
        </p:txBody>
      </p:sp>
      <p:sp>
        <p:nvSpPr>
          <p:cNvPr id="18435" name="Content Placeholder 3"/>
          <p:cNvSpPr>
            <a:spLocks noGrp="1"/>
          </p:cNvSpPr>
          <p:nvPr>
            <p:ph idx="1"/>
          </p:nvPr>
        </p:nvSpPr>
        <p:spPr/>
        <p:txBody>
          <a:bodyPr/>
          <a:lstStyle/>
          <a:p>
            <a:r>
              <a:rPr lang="en-US" altLang="en-US">
                <a:ea typeface="ＭＳ Ｐゴシック" panose="020B0600070205080204" pitchFamily="34" charset="-128"/>
              </a:rPr>
              <a:t>Consider the Black-Scholes Option Pricing Model for a Put:</a:t>
            </a: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p:txBody>
      </p:sp>
      <p:graphicFrame>
        <p:nvGraphicFramePr>
          <p:cNvPr id="18436" name="Object 3"/>
          <p:cNvGraphicFramePr>
            <a:graphicFrameLocks noChangeAspect="1"/>
          </p:cNvGraphicFramePr>
          <p:nvPr/>
        </p:nvGraphicFramePr>
        <p:xfrm>
          <a:off x="461963" y="3536950"/>
          <a:ext cx="8124825" cy="654050"/>
        </p:xfrm>
        <a:graphic>
          <a:graphicData uri="http://schemas.openxmlformats.org/presentationml/2006/ole">
            <mc:AlternateContent xmlns:mc="http://schemas.openxmlformats.org/markup-compatibility/2006">
              <mc:Choice xmlns:v="urn:schemas-microsoft-com:vml" Requires="v">
                <p:oleObj spid="_x0000_s18462" name="Equation" r:id="rId3" imgW="2997200" imgH="241300" progId="Equation.3">
                  <p:embed/>
                </p:oleObj>
              </mc:Choice>
              <mc:Fallback>
                <p:oleObj name="Equation" r:id="rId3" imgW="2997200" imgH="24130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1963" y="3536950"/>
                        <a:ext cx="8124825" cy="654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cxnSp>
        <p:nvCxnSpPr>
          <p:cNvPr id="18437" name="Straight Arrow Connector 6"/>
          <p:cNvCxnSpPr>
            <a:cxnSpLocks noChangeShapeType="1"/>
          </p:cNvCxnSpPr>
          <p:nvPr/>
        </p:nvCxnSpPr>
        <p:spPr bwMode="auto">
          <a:xfrm rot="16200000" flipV="1">
            <a:off x="4610100" y="4229100"/>
            <a:ext cx="838200" cy="609600"/>
          </a:xfrm>
          <a:prstGeom prst="straightConnector1">
            <a:avLst/>
          </a:prstGeom>
          <a:noFill/>
          <a:ln w="38100">
            <a:solidFill>
              <a:schemeClr val="tx1"/>
            </a:solidFill>
            <a:round/>
            <a:headEnd type="none" w="sm" len="sm"/>
            <a:tailEnd type="arrow" w="med" len="med"/>
          </a:ln>
          <a:extLst>
            <a:ext uri="{909E8E84-426E-40DD-AFC4-6F175D3DCCD1}">
              <a14:hiddenFill xmlns:a14="http://schemas.microsoft.com/office/drawing/2010/main">
                <a:noFill/>
              </a14:hiddenFill>
            </a:ext>
          </a:extLst>
        </p:spPr>
      </p:cxnSp>
      <p:sp>
        <p:nvSpPr>
          <p:cNvPr id="18438" name="TextBox 7"/>
          <p:cNvSpPr txBox="1">
            <a:spLocks noChangeArrowheads="1"/>
          </p:cNvSpPr>
          <p:nvPr/>
        </p:nvSpPr>
        <p:spPr bwMode="auto">
          <a:xfrm>
            <a:off x="4648200" y="4953000"/>
            <a:ext cx="25146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n"/>
              <a:defRPr sz="3200">
                <a:solidFill>
                  <a:schemeClr val="tx1"/>
                </a:solidFill>
                <a:latin typeface="Book Antiqua" panose="02040602050305030304" pitchFamily="18" charset="0"/>
                <a:ea typeface="ＭＳ Ｐゴシック" panose="020B0600070205080204" pitchFamily="34" charset="-128"/>
              </a:defRPr>
            </a:lvl1pPr>
            <a:lvl2pPr marL="742950" indent="-285750">
              <a:spcBef>
                <a:spcPct val="20000"/>
              </a:spcBef>
              <a:buClr>
                <a:schemeClr val="accent2"/>
              </a:buClr>
              <a:buSzPct val="65000"/>
              <a:buFont typeface="Wingdings" panose="05000000000000000000" pitchFamily="2" charset="2"/>
              <a:buChar char="n"/>
              <a:defRPr sz="2800">
                <a:solidFill>
                  <a:schemeClr val="tx1"/>
                </a:solidFill>
                <a:latin typeface="Book Antiqua" panose="02040602050305030304" pitchFamily="18"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Book Antiqua" panose="02040602050305030304" pitchFamily="18" charset="0"/>
                <a:ea typeface="ＭＳ Ｐゴシック" panose="020B0600070205080204" pitchFamily="34" charset="-128"/>
              </a:defRPr>
            </a:lvl3pPr>
            <a:lvl4pPr marL="1600200" indent="-228600">
              <a:spcBef>
                <a:spcPct val="20000"/>
              </a:spcBef>
              <a:buClr>
                <a:schemeClr val="folHlink"/>
              </a:buClr>
              <a:buSzPct val="70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4pPr>
            <a:lvl5pPr marL="2057400" indent="-228600">
              <a:spcBef>
                <a:spcPct val="20000"/>
              </a:spcBef>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5pPr>
            <a:lvl6pPr marL="25146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6pPr>
            <a:lvl7pPr marL="29718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7pPr>
            <a:lvl8pPr marL="34290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8pPr>
            <a:lvl9pPr marL="38862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9pPr>
          </a:lstStyle>
          <a:p>
            <a:pPr algn="ctr" eaLnBrk="1" hangingPunct="1">
              <a:spcBef>
                <a:spcPct val="0"/>
              </a:spcBef>
              <a:buClrTx/>
              <a:buSzTx/>
              <a:buFontTx/>
              <a:buNone/>
            </a:pPr>
            <a:r>
              <a:rPr lang="en-US" altLang="en-US" sz="2400">
                <a:latin typeface="Times New Roman" panose="02020603050405020304" pitchFamily="18" charset="0"/>
              </a:rPr>
              <a:t>Probability</a:t>
            </a:r>
          </a:p>
          <a:p>
            <a:pPr algn="ctr" eaLnBrk="1" hangingPunct="1">
              <a:spcBef>
                <a:spcPct val="0"/>
              </a:spcBef>
              <a:buClrTx/>
              <a:buSzTx/>
              <a:buFontTx/>
              <a:buNone/>
            </a:pPr>
            <a:r>
              <a:rPr lang="en-US" altLang="en-US" sz="2400">
                <a:latin typeface="Times New Roman" panose="02020603050405020304" pitchFamily="18" charset="0"/>
              </a:rPr>
              <a:t>of Put going</a:t>
            </a:r>
          </a:p>
          <a:p>
            <a:pPr algn="ctr" eaLnBrk="1" hangingPunct="1">
              <a:spcBef>
                <a:spcPct val="0"/>
              </a:spcBef>
              <a:buClrTx/>
              <a:buSzTx/>
              <a:buFontTx/>
              <a:buNone/>
            </a:pPr>
            <a:r>
              <a:rPr lang="en-US" altLang="en-US" sz="2400">
                <a:latin typeface="Times New Roman" panose="02020603050405020304" pitchFamily="18" charset="0"/>
              </a:rPr>
              <a:t>“in the money”</a:t>
            </a:r>
          </a:p>
        </p:txBody>
      </p:sp>
      <p:graphicFrame>
        <p:nvGraphicFramePr>
          <p:cNvPr id="18439" name="Object 4"/>
          <p:cNvGraphicFramePr>
            <a:graphicFrameLocks noChangeAspect="1"/>
          </p:cNvGraphicFramePr>
          <p:nvPr/>
        </p:nvGraphicFramePr>
        <p:xfrm>
          <a:off x="457200" y="5130800"/>
          <a:ext cx="3149600" cy="1346200"/>
        </p:xfrm>
        <a:graphic>
          <a:graphicData uri="http://schemas.openxmlformats.org/presentationml/2006/ole">
            <mc:AlternateContent xmlns:mc="http://schemas.openxmlformats.org/markup-compatibility/2006">
              <mc:Choice xmlns:v="urn:schemas-microsoft-com:vml" Requires="v">
                <p:oleObj spid="_x0000_s18463" name="Equation" r:id="rId5" imgW="1574800" imgH="673100" progId="Equation.3">
                  <p:embed/>
                </p:oleObj>
              </mc:Choice>
              <mc:Fallback>
                <p:oleObj name="Equation" r:id="rId5" imgW="1574800" imgH="673100" progId="Equation.3">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200" y="5130800"/>
                        <a:ext cx="3149600" cy="1346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685800" y="381000"/>
            <a:ext cx="7772400" cy="914400"/>
          </a:xfrm>
        </p:spPr>
        <p:txBody>
          <a:bodyPr/>
          <a:lstStyle/>
          <a:p>
            <a:r>
              <a:rPr lang="en-US" altLang="en-US">
                <a:ea typeface="ＭＳ Ｐゴシック" panose="020B0600070205080204" pitchFamily="34" charset="-128"/>
              </a:rPr>
              <a:t>Can we Relate a Risky Bond to a Put Option?</a:t>
            </a:r>
          </a:p>
        </p:txBody>
      </p:sp>
      <p:cxnSp>
        <p:nvCxnSpPr>
          <p:cNvPr id="19459" name="Straight Arrow Connector 5"/>
          <p:cNvCxnSpPr>
            <a:cxnSpLocks noChangeShapeType="1"/>
          </p:cNvCxnSpPr>
          <p:nvPr/>
        </p:nvCxnSpPr>
        <p:spPr bwMode="auto">
          <a:xfrm rot="5400000" flipH="1" flipV="1">
            <a:off x="-684212" y="3810000"/>
            <a:ext cx="3960812" cy="1588"/>
          </a:xfrm>
          <a:prstGeom prst="straightConnector1">
            <a:avLst/>
          </a:prstGeom>
          <a:noFill/>
          <a:ln w="38100">
            <a:solidFill>
              <a:schemeClr val="tx1"/>
            </a:solidFill>
            <a:round/>
            <a:headEnd type="none" w="sm" len="sm"/>
            <a:tailEnd type="arrow" w="med" len="med"/>
          </a:ln>
          <a:extLst>
            <a:ext uri="{909E8E84-426E-40DD-AFC4-6F175D3DCCD1}">
              <a14:hiddenFill xmlns:a14="http://schemas.microsoft.com/office/drawing/2010/main">
                <a:noFill/>
              </a14:hiddenFill>
            </a:ext>
          </a:extLst>
        </p:spPr>
      </p:cxnSp>
      <p:cxnSp>
        <p:nvCxnSpPr>
          <p:cNvPr id="19460" name="Straight Arrow Connector 6"/>
          <p:cNvCxnSpPr>
            <a:cxnSpLocks noChangeShapeType="1"/>
          </p:cNvCxnSpPr>
          <p:nvPr/>
        </p:nvCxnSpPr>
        <p:spPr bwMode="auto">
          <a:xfrm>
            <a:off x="1282700" y="5778500"/>
            <a:ext cx="6756400" cy="12700"/>
          </a:xfrm>
          <a:prstGeom prst="straightConnector1">
            <a:avLst/>
          </a:prstGeom>
          <a:noFill/>
          <a:ln w="38100">
            <a:solidFill>
              <a:schemeClr val="tx1"/>
            </a:solidFill>
            <a:round/>
            <a:headEnd type="none" w="sm" len="sm"/>
            <a:tailEnd type="arrow" w="med" len="med"/>
          </a:ln>
          <a:extLst>
            <a:ext uri="{909E8E84-426E-40DD-AFC4-6F175D3DCCD1}">
              <a14:hiddenFill xmlns:a14="http://schemas.microsoft.com/office/drawing/2010/main">
                <a:noFill/>
              </a14:hiddenFill>
            </a:ext>
          </a:extLst>
        </p:spPr>
      </p:cxnSp>
      <p:cxnSp>
        <p:nvCxnSpPr>
          <p:cNvPr id="19461" name="Straight Connector 11"/>
          <p:cNvCxnSpPr>
            <a:cxnSpLocks noChangeShapeType="1"/>
          </p:cNvCxnSpPr>
          <p:nvPr/>
        </p:nvCxnSpPr>
        <p:spPr bwMode="auto">
          <a:xfrm flipV="1">
            <a:off x="1295400" y="3581400"/>
            <a:ext cx="2438400" cy="2209800"/>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9462" name="Straight Arrow Connector 15"/>
          <p:cNvCxnSpPr>
            <a:cxnSpLocks noChangeShapeType="1"/>
          </p:cNvCxnSpPr>
          <p:nvPr/>
        </p:nvCxnSpPr>
        <p:spPr bwMode="auto">
          <a:xfrm>
            <a:off x="3733800" y="3581400"/>
            <a:ext cx="4191000" cy="1588"/>
          </a:xfrm>
          <a:prstGeom prst="straightConnector1">
            <a:avLst/>
          </a:prstGeom>
          <a:noFill/>
          <a:ln w="9525">
            <a:solidFill>
              <a:schemeClr val="tx1"/>
            </a:solidFill>
            <a:round/>
            <a:headEnd type="none" w="sm" len="sm"/>
            <a:tailEnd type="arrow" w="med" len="med"/>
          </a:ln>
          <a:extLst>
            <a:ext uri="{909E8E84-426E-40DD-AFC4-6F175D3DCCD1}">
              <a14:hiddenFill xmlns:a14="http://schemas.microsoft.com/office/drawing/2010/main">
                <a:noFill/>
              </a14:hiddenFill>
            </a:ext>
          </a:extLst>
        </p:spPr>
      </p:cxnSp>
      <p:cxnSp>
        <p:nvCxnSpPr>
          <p:cNvPr id="19463" name="Straight Connector 17"/>
          <p:cNvCxnSpPr>
            <a:cxnSpLocks noChangeShapeType="1"/>
          </p:cNvCxnSpPr>
          <p:nvPr/>
        </p:nvCxnSpPr>
        <p:spPr bwMode="auto">
          <a:xfrm rot="5400000">
            <a:off x="2628901" y="4686300"/>
            <a:ext cx="2209800" cy="3175"/>
          </a:xfrm>
          <a:prstGeom prst="line">
            <a:avLst/>
          </a:prstGeom>
          <a:noFill/>
          <a:ln w="9525">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cxnSp>
      <p:sp>
        <p:nvSpPr>
          <p:cNvPr id="19464" name="TextBox 18"/>
          <p:cNvSpPr txBox="1">
            <a:spLocks noChangeArrowheads="1"/>
          </p:cNvSpPr>
          <p:nvPr/>
        </p:nvSpPr>
        <p:spPr bwMode="auto">
          <a:xfrm>
            <a:off x="2819400" y="5867400"/>
            <a:ext cx="2590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n"/>
              <a:defRPr sz="3200">
                <a:solidFill>
                  <a:schemeClr val="tx1"/>
                </a:solidFill>
                <a:latin typeface="Book Antiqua" panose="02040602050305030304" pitchFamily="18" charset="0"/>
                <a:ea typeface="ＭＳ Ｐゴシック" panose="020B0600070205080204" pitchFamily="34" charset="-128"/>
              </a:defRPr>
            </a:lvl1pPr>
            <a:lvl2pPr marL="742950" indent="-285750">
              <a:spcBef>
                <a:spcPct val="20000"/>
              </a:spcBef>
              <a:buClr>
                <a:schemeClr val="accent2"/>
              </a:buClr>
              <a:buSzPct val="65000"/>
              <a:buFont typeface="Wingdings" panose="05000000000000000000" pitchFamily="2" charset="2"/>
              <a:buChar char="n"/>
              <a:defRPr sz="2800">
                <a:solidFill>
                  <a:schemeClr val="tx1"/>
                </a:solidFill>
                <a:latin typeface="Book Antiqua" panose="02040602050305030304" pitchFamily="18"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Book Antiqua" panose="02040602050305030304" pitchFamily="18" charset="0"/>
                <a:ea typeface="ＭＳ Ｐゴシック" panose="020B0600070205080204" pitchFamily="34" charset="-128"/>
              </a:defRPr>
            </a:lvl3pPr>
            <a:lvl4pPr marL="1600200" indent="-228600">
              <a:spcBef>
                <a:spcPct val="20000"/>
              </a:spcBef>
              <a:buClr>
                <a:schemeClr val="folHlink"/>
              </a:buClr>
              <a:buSzPct val="70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4pPr>
            <a:lvl5pPr marL="2057400" indent="-228600">
              <a:spcBef>
                <a:spcPct val="20000"/>
              </a:spcBef>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5pPr>
            <a:lvl6pPr marL="25146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6pPr>
            <a:lvl7pPr marL="29718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7pPr>
            <a:lvl8pPr marL="34290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8pPr>
            <a:lvl9pPr marL="38862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9pPr>
          </a:lstStyle>
          <a:p>
            <a:pPr eaLnBrk="1" hangingPunct="1">
              <a:spcBef>
                <a:spcPct val="0"/>
              </a:spcBef>
              <a:buClrTx/>
              <a:buSzTx/>
              <a:buFontTx/>
              <a:buNone/>
            </a:pPr>
            <a:r>
              <a:rPr lang="en-US" altLang="en-US" sz="1800">
                <a:latin typeface="Times New Roman" panose="02020603050405020304" pitchFamily="18" charset="0"/>
              </a:rPr>
              <a:t>Principal Amount</a:t>
            </a:r>
          </a:p>
        </p:txBody>
      </p:sp>
      <p:sp>
        <p:nvSpPr>
          <p:cNvPr id="19465" name="TextBox 19"/>
          <p:cNvSpPr txBox="1">
            <a:spLocks noChangeArrowheads="1"/>
          </p:cNvSpPr>
          <p:nvPr/>
        </p:nvSpPr>
        <p:spPr bwMode="auto">
          <a:xfrm>
            <a:off x="6324600" y="5867400"/>
            <a:ext cx="2590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n"/>
              <a:defRPr sz="3200">
                <a:solidFill>
                  <a:schemeClr val="tx1"/>
                </a:solidFill>
                <a:latin typeface="Book Antiqua" panose="02040602050305030304" pitchFamily="18" charset="0"/>
                <a:ea typeface="ＭＳ Ｐゴシック" panose="020B0600070205080204" pitchFamily="34" charset="-128"/>
              </a:defRPr>
            </a:lvl1pPr>
            <a:lvl2pPr marL="742950" indent="-285750">
              <a:spcBef>
                <a:spcPct val="20000"/>
              </a:spcBef>
              <a:buClr>
                <a:schemeClr val="accent2"/>
              </a:buClr>
              <a:buSzPct val="65000"/>
              <a:buFont typeface="Wingdings" panose="05000000000000000000" pitchFamily="2" charset="2"/>
              <a:buChar char="n"/>
              <a:defRPr sz="2800">
                <a:solidFill>
                  <a:schemeClr val="tx1"/>
                </a:solidFill>
                <a:latin typeface="Book Antiqua" panose="02040602050305030304" pitchFamily="18"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Book Antiqua" panose="02040602050305030304" pitchFamily="18" charset="0"/>
                <a:ea typeface="ＭＳ Ｐゴシック" panose="020B0600070205080204" pitchFamily="34" charset="-128"/>
              </a:defRPr>
            </a:lvl3pPr>
            <a:lvl4pPr marL="1600200" indent="-228600">
              <a:spcBef>
                <a:spcPct val="20000"/>
              </a:spcBef>
              <a:buClr>
                <a:schemeClr val="folHlink"/>
              </a:buClr>
              <a:buSzPct val="70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4pPr>
            <a:lvl5pPr marL="2057400" indent="-228600">
              <a:spcBef>
                <a:spcPct val="20000"/>
              </a:spcBef>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5pPr>
            <a:lvl6pPr marL="25146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6pPr>
            <a:lvl7pPr marL="29718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7pPr>
            <a:lvl8pPr marL="34290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8pPr>
            <a:lvl9pPr marL="38862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9pPr>
          </a:lstStyle>
          <a:p>
            <a:pPr eaLnBrk="1" hangingPunct="1">
              <a:spcBef>
                <a:spcPct val="0"/>
              </a:spcBef>
              <a:buClrTx/>
              <a:buSzTx/>
              <a:buFontTx/>
              <a:buNone/>
            </a:pPr>
            <a:r>
              <a:rPr lang="en-US" altLang="en-US" sz="1800">
                <a:latin typeface="Times New Roman" panose="02020603050405020304" pitchFamily="18" charset="0"/>
              </a:rPr>
              <a:t>Firm/Asset Value</a:t>
            </a:r>
          </a:p>
        </p:txBody>
      </p:sp>
      <p:sp>
        <p:nvSpPr>
          <p:cNvPr id="19466" name="TextBox 20"/>
          <p:cNvSpPr txBox="1">
            <a:spLocks noChangeArrowheads="1"/>
          </p:cNvSpPr>
          <p:nvPr/>
        </p:nvSpPr>
        <p:spPr bwMode="auto">
          <a:xfrm>
            <a:off x="0" y="1828800"/>
            <a:ext cx="1371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n"/>
              <a:defRPr sz="3200">
                <a:solidFill>
                  <a:schemeClr val="tx1"/>
                </a:solidFill>
                <a:latin typeface="Book Antiqua" panose="02040602050305030304" pitchFamily="18" charset="0"/>
                <a:ea typeface="ＭＳ Ｐゴシック" panose="020B0600070205080204" pitchFamily="34" charset="-128"/>
              </a:defRPr>
            </a:lvl1pPr>
            <a:lvl2pPr marL="742950" indent="-285750">
              <a:spcBef>
                <a:spcPct val="20000"/>
              </a:spcBef>
              <a:buClr>
                <a:schemeClr val="accent2"/>
              </a:buClr>
              <a:buSzPct val="65000"/>
              <a:buFont typeface="Wingdings" panose="05000000000000000000" pitchFamily="2" charset="2"/>
              <a:buChar char="n"/>
              <a:defRPr sz="2800">
                <a:solidFill>
                  <a:schemeClr val="tx1"/>
                </a:solidFill>
                <a:latin typeface="Book Antiqua" panose="02040602050305030304" pitchFamily="18"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Book Antiqua" panose="02040602050305030304" pitchFamily="18" charset="0"/>
                <a:ea typeface="ＭＳ Ｐゴシック" panose="020B0600070205080204" pitchFamily="34" charset="-128"/>
              </a:defRPr>
            </a:lvl3pPr>
            <a:lvl4pPr marL="1600200" indent="-228600">
              <a:spcBef>
                <a:spcPct val="20000"/>
              </a:spcBef>
              <a:buClr>
                <a:schemeClr val="folHlink"/>
              </a:buClr>
              <a:buSzPct val="70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4pPr>
            <a:lvl5pPr marL="2057400" indent="-228600">
              <a:spcBef>
                <a:spcPct val="20000"/>
              </a:spcBef>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5pPr>
            <a:lvl6pPr marL="25146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6pPr>
            <a:lvl7pPr marL="29718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7pPr>
            <a:lvl8pPr marL="34290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8pPr>
            <a:lvl9pPr marL="38862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9pPr>
          </a:lstStyle>
          <a:p>
            <a:pPr algn="ctr" eaLnBrk="1" hangingPunct="1">
              <a:spcBef>
                <a:spcPct val="0"/>
              </a:spcBef>
              <a:buClrTx/>
              <a:buSzTx/>
              <a:buFontTx/>
              <a:buNone/>
            </a:pPr>
            <a:r>
              <a:rPr lang="en-US" altLang="en-US" sz="1800">
                <a:latin typeface="Times New Roman" panose="02020603050405020304" pitchFamily="18" charset="0"/>
              </a:rPr>
              <a:t>Payoff to Bondholder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381000"/>
            <a:ext cx="7772400" cy="914400"/>
          </a:xfrm>
        </p:spPr>
        <p:txBody>
          <a:bodyPr/>
          <a:lstStyle/>
          <a:p>
            <a:r>
              <a:rPr lang="en-US" altLang="en-US">
                <a:ea typeface="ＭＳ Ｐゴシック" panose="020B0600070205080204" pitchFamily="34" charset="-128"/>
              </a:rPr>
              <a:t>How is a Risky Bond like a Risk Free Bond + a Short Put?</a:t>
            </a:r>
          </a:p>
        </p:txBody>
      </p:sp>
      <p:grpSp>
        <p:nvGrpSpPr>
          <p:cNvPr id="20483" name="Group 10"/>
          <p:cNvGrpSpPr>
            <a:grpSpLocks/>
          </p:cNvGrpSpPr>
          <p:nvPr/>
        </p:nvGrpSpPr>
        <p:grpSpPr bwMode="auto">
          <a:xfrm>
            <a:off x="381000" y="1752600"/>
            <a:ext cx="8763000" cy="4800600"/>
            <a:chOff x="-429532" y="1828800"/>
            <a:chExt cx="11352780" cy="6942495"/>
          </a:xfrm>
        </p:grpSpPr>
        <p:cxnSp>
          <p:nvCxnSpPr>
            <p:cNvPr id="20490" name="Straight Arrow Connector 5"/>
            <p:cNvCxnSpPr>
              <a:cxnSpLocks noChangeShapeType="1"/>
            </p:cNvCxnSpPr>
            <p:nvPr/>
          </p:nvCxnSpPr>
          <p:spPr bwMode="auto">
            <a:xfrm rot="16200000" flipV="1">
              <a:off x="-2174656" y="5300444"/>
              <a:ext cx="6941701" cy="1"/>
            </a:xfrm>
            <a:prstGeom prst="straightConnector1">
              <a:avLst/>
            </a:prstGeom>
            <a:noFill/>
            <a:ln w="38100">
              <a:solidFill>
                <a:schemeClr val="tx1"/>
              </a:solidFill>
              <a:round/>
              <a:headEnd type="arrow" w="sm" len="sm"/>
              <a:tailEnd type="arrow" w="med" len="med"/>
            </a:ln>
            <a:extLst>
              <a:ext uri="{909E8E84-426E-40DD-AFC4-6F175D3DCCD1}">
                <a14:hiddenFill xmlns:a14="http://schemas.microsoft.com/office/drawing/2010/main">
                  <a:noFill/>
                </a14:hiddenFill>
              </a:ext>
            </a:extLst>
          </p:spPr>
        </p:cxnSp>
        <p:cxnSp>
          <p:nvCxnSpPr>
            <p:cNvPr id="20491" name="Straight Arrow Connector 6"/>
            <p:cNvCxnSpPr>
              <a:cxnSpLocks noChangeShapeType="1"/>
            </p:cNvCxnSpPr>
            <p:nvPr/>
          </p:nvCxnSpPr>
          <p:spPr bwMode="auto">
            <a:xfrm>
              <a:off x="1297662" y="5779036"/>
              <a:ext cx="9428159" cy="16903"/>
            </a:xfrm>
            <a:prstGeom prst="straightConnector1">
              <a:avLst/>
            </a:prstGeom>
            <a:noFill/>
            <a:ln w="38100">
              <a:solidFill>
                <a:schemeClr val="tx1"/>
              </a:solidFill>
              <a:round/>
              <a:headEnd type="none" w="sm" len="sm"/>
              <a:tailEnd type="arrow" w="med" len="med"/>
            </a:ln>
            <a:extLst>
              <a:ext uri="{909E8E84-426E-40DD-AFC4-6F175D3DCCD1}">
                <a14:hiddenFill xmlns:a14="http://schemas.microsoft.com/office/drawing/2010/main">
                  <a:noFill/>
                </a14:hiddenFill>
              </a:ext>
            </a:extLst>
          </p:spPr>
        </p:cxnSp>
        <p:cxnSp>
          <p:nvCxnSpPr>
            <p:cNvPr id="20492" name="Straight Connector 11"/>
            <p:cNvCxnSpPr>
              <a:cxnSpLocks noChangeShapeType="1"/>
            </p:cNvCxnSpPr>
            <p:nvPr/>
          </p:nvCxnSpPr>
          <p:spPr bwMode="auto">
            <a:xfrm flipV="1">
              <a:off x="1295400" y="5795939"/>
              <a:ext cx="2438400" cy="2209800"/>
            </a:xfrm>
            <a:prstGeom prst="line">
              <a:avLst/>
            </a:prstGeom>
            <a:noFill/>
            <a:ln w="63500">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16" name="Straight Arrow Connector 15"/>
            <p:cNvCxnSpPr/>
            <p:nvPr/>
          </p:nvCxnSpPr>
          <p:spPr bwMode="auto">
            <a:xfrm flipV="1">
              <a:off x="1248705" y="3591973"/>
              <a:ext cx="9082224" cy="0"/>
            </a:xfrm>
            <a:prstGeom prst="straightConnector1">
              <a:avLst/>
            </a:prstGeom>
            <a:solidFill>
              <a:schemeClr val="accent1"/>
            </a:solidFill>
            <a:ln w="63500" cap="flat" cmpd="sng" algn="ctr">
              <a:solidFill>
                <a:schemeClr val="accent1">
                  <a:lumMod val="75000"/>
                </a:schemeClr>
              </a:solidFill>
              <a:prstDash val="solid"/>
              <a:round/>
              <a:headEnd type="none" w="sm" len="sm"/>
              <a:tailEnd type="arrow"/>
            </a:ln>
            <a:effectLst/>
          </p:spPr>
        </p:cxnSp>
        <p:cxnSp>
          <p:nvCxnSpPr>
            <p:cNvPr id="20494" name="Straight Connector 17"/>
            <p:cNvCxnSpPr>
              <a:cxnSpLocks noChangeShapeType="1"/>
            </p:cNvCxnSpPr>
            <p:nvPr/>
          </p:nvCxnSpPr>
          <p:spPr bwMode="auto">
            <a:xfrm rot="5400000">
              <a:off x="2628900" y="4686300"/>
              <a:ext cx="2209800" cy="1588"/>
            </a:xfrm>
            <a:prstGeom prst="line">
              <a:avLst/>
            </a:prstGeom>
            <a:noFill/>
            <a:ln w="9525">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cxnSp>
        <p:sp>
          <p:nvSpPr>
            <p:cNvPr id="20495" name="TextBox 19"/>
            <p:cNvSpPr txBox="1">
              <a:spLocks noChangeArrowheads="1"/>
            </p:cNvSpPr>
            <p:nvPr/>
          </p:nvSpPr>
          <p:spPr bwMode="auto">
            <a:xfrm>
              <a:off x="8332448" y="6016336"/>
              <a:ext cx="25908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n"/>
                <a:defRPr sz="3200">
                  <a:solidFill>
                    <a:schemeClr val="tx1"/>
                  </a:solidFill>
                  <a:latin typeface="Book Antiqua" panose="02040602050305030304" pitchFamily="18" charset="0"/>
                  <a:ea typeface="ＭＳ Ｐゴシック" panose="020B0600070205080204" pitchFamily="34" charset="-128"/>
                </a:defRPr>
              </a:lvl1pPr>
              <a:lvl2pPr marL="742950" indent="-285750">
                <a:spcBef>
                  <a:spcPct val="20000"/>
                </a:spcBef>
                <a:buClr>
                  <a:schemeClr val="accent2"/>
                </a:buClr>
                <a:buSzPct val="65000"/>
                <a:buFont typeface="Wingdings" panose="05000000000000000000" pitchFamily="2" charset="2"/>
                <a:buChar char="n"/>
                <a:defRPr sz="2800">
                  <a:solidFill>
                    <a:schemeClr val="tx1"/>
                  </a:solidFill>
                  <a:latin typeface="Book Antiqua" panose="02040602050305030304" pitchFamily="18"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Book Antiqua" panose="02040602050305030304" pitchFamily="18" charset="0"/>
                  <a:ea typeface="ＭＳ Ｐゴシック" panose="020B0600070205080204" pitchFamily="34" charset="-128"/>
                </a:defRPr>
              </a:lvl3pPr>
              <a:lvl4pPr marL="1600200" indent="-228600">
                <a:spcBef>
                  <a:spcPct val="20000"/>
                </a:spcBef>
                <a:buClr>
                  <a:schemeClr val="folHlink"/>
                </a:buClr>
                <a:buSzPct val="70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4pPr>
              <a:lvl5pPr marL="2057400" indent="-228600">
                <a:spcBef>
                  <a:spcPct val="20000"/>
                </a:spcBef>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5pPr>
              <a:lvl6pPr marL="25146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6pPr>
              <a:lvl7pPr marL="29718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7pPr>
              <a:lvl8pPr marL="34290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8pPr>
              <a:lvl9pPr marL="38862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9pPr>
            </a:lstStyle>
            <a:p>
              <a:pPr eaLnBrk="1" hangingPunct="1">
                <a:spcBef>
                  <a:spcPct val="0"/>
                </a:spcBef>
                <a:buClrTx/>
                <a:buSzTx/>
                <a:buFontTx/>
                <a:buNone/>
              </a:pPr>
              <a:r>
                <a:rPr lang="en-US" altLang="en-US" sz="1800">
                  <a:latin typeface="Times New Roman" panose="02020603050405020304" pitchFamily="18" charset="0"/>
                </a:rPr>
                <a:t>Firm/Asset Value</a:t>
              </a:r>
            </a:p>
          </p:txBody>
        </p:sp>
        <p:sp>
          <p:nvSpPr>
            <p:cNvPr id="20496" name="TextBox 20"/>
            <p:cNvSpPr txBox="1">
              <a:spLocks noChangeArrowheads="1"/>
            </p:cNvSpPr>
            <p:nvPr/>
          </p:nvSpPr>
          <p:spPr bwMode="auto">
            <a:xfrm>
              <a:off x="-429532" y="1828800"/>
              <a:ext cx="1648733" cy="534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n"/>
                <a:defRPr sz="3200">
                  <a:solidFill>
                    <a:schemeClr val="tx1"/>
                  </a:solidFill>
                  <a:latin typeface="Book Antiqua" panose="02040602050305030304" pitchFamily="18" charset="0"/>
                  <a:ea typeface="ＭＳ Ｐゴシック" panose="020B0600070205080204" pitchFamily="34" charset="-128"/>
                </a:defRPr>
              </a:lvl1pPr>
              <a:lvl2pPr marL="742950" indent="-285750">
                <a:spcBef>
                  <a:spcPct val="20000"/>
                </a:spcBef>
                <a:buClr>
                  <a:schemeClr val="accent2"/>
                </a:buClr>
                <a:buSzPct val="65000"/>
                <a:buFont typeface="Wingdings" panose="05000000000000000000" pitchFamily="2" charset="2"/>
                <a:buChar char="n"/>
                <a:defRPr sz="2800">
                  <a:solidFill>
                    <a:schemeClr val="tx1"/>
                  </a:solidFill>
                  <a:latin typeface="Book Antiqua" panose="02040602050305030304" pitchFamily="18"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Book Antiqua" panose="02040602050305030304" pitchFamily="18" charset="0"/>
                  <a:ea typeface="ＭＳ Ｐゴシック" panose="020B0600070205080204" pitchFamily="34" charset="-128"/>
                </a:defRPr>
              </a:lvl3pPr>
              <a:lvl4pPr marL="1600200" indent="-228600">
                <a:spcBef>
                  <a:spcPct val="20000"/>
                </a:spcBef>
                <a:buClr>
                  <a:schemeClr val="folHlink"/>
                </a:buClr>
                <a:buSzPct val="70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4pPr>
              <a:lvl5pPr marL="2057400" indent="-228600">
                <a:spcBef>
                  <a:spcPct val="20000"/>
                </a:spcBef>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5pPr>
              <a:lvl6pPr marL="25146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6pPr>
              <a:lvl7pPr marL="29718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7pPr>
              <a:lvl8pPr marL="34290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8pPr>
              <a:lvl9pPr marL="38862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9pPr>
            </a:lstStyle>
            <a:p>
              <a:pPr algn="ctr" eaLnBrk="1" hangingPunct="1">
                <a:spcBef>
                  <a:spcPct val="0"/>
                </a:spcBef>
                <a:buClrTx/>
                <a:buSzTx/>
                <a:buFontTx/>
                <a:buNone/>
              </a:pPr>
              <a:r>
                <a:rPr lang="en-US" altLang="en-US" sz="1800">
                  <a:latin typeface="Times New Roman" panose="02020603050405020304" pitchFamily="18" charset="0"/>
                </a:rPr>
                <a:t>Payoff </a:t>
              </a:r>
            </a:p>
          </p:txBody>
        </p:sp>
      </p:grpSp>
      <p:cxnSp>
        <p:nvCxnSpPr>
          <p:cNvPr id="20484" name="Straight Arrow Connector 16"/>
          <p:cNvCxnSpPr>
            <a:cxnSpLocks noChangeShapeType="1"/>
          </p:cNvCxnSpPr>
          <p:nvPr/>
        </p:nvCxnSpPr>
        <p:spPr bwMode="auto">
          <a:xfrm flipV="1">
            <a:off x="3581400" y="4489450"/>
            <a:ext cx="5153025" cy="6350"/>
          </a:xfrm>
          <a:prstGeom prst="straightConnector1">
            <a:avLst/>
          </a:prstGeom>
          <a:noFill/>
          <a:ln w="63500">
            <a:solidFill>
              <a:srgbClr val="FF0000"/>
            </a:solidFill>
            <a:round/>
            <a:headEnd type="none" w="sm" len="sm"/>
            <a:tailEnd type="arrow" w="med" len="med"/>
          </a:ln>
          <a:extLst>
            <a:ext uri="{909E8E84-426E-40DD-AFC4-6F175D3DCCD1}">
              <a14:hiddenFill xmlns:a14="http://schemas.microsoft.com/office/drawing/2010/main">
                <a:noFill/>
              </a14:hiddenFill>
            </a:ext>
          </a:extLst>
        </p:spPr>
      </p:cxnSp>
      <p:sp>
        <p:nvSpPr>
          <p:cNvPr id="20485" name="TextBox 23"/>
          <p:cNvSpPr txBox="1">
            <a:spLocks noChangeArrowheads="1"/>
          </p:cNvSpPr>
          <p:nvPr/>
        </p:nvSpPr>
        <p:spPr bwMode="auto">
          <a:xfrm>
            <a:off x="7010400" y="1447800"/>
            <a:ext cx="14478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n"/>
              <a:defRPr sz="3200">
                <a:solidFill>
                  <a:schemeClr val="tx1"/>
                </a:solidFill>
                <a:latin typeface="Book Antiqua" panose="02040602050305030304" pitchFamily="18" charset="0"/>
                <a:ea typeface="ＭＳ Ｐゴシック" panose="020B0600070205080204" pitchFamily="34" charset="-128"/>
              </a:defRPr>
            </a:lvl1pPr>
            <a:lvl2pPr marL="742950" indent="-285750">
              <a:spcBef>
                <a:spcPct val="20000"/>
              </a:spcBef>
              <a:buClr>
                <a:schemeClr val="accent2"/>
              </a:buClr>
              <a:buSzPct val="65000"/>
              <a:buFont typeface="Wingdings" panose="05000000000000000000" pitchFamily="2" charset="2"/>
              <a:buChar char="n"/>
              <a:defRPr sz="2800">
                <a:solidFill>
                  <a:schemeClr val="tx1"/>
                </a:solidFill>
                <a:latin typeface="Book Antiqua" panose="02040602050305030304" pitchFamily="18"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Book Antiqua" panose="02040602050305030304" pitchFamily="18" charset="0"/>
                <a:ea typeface="ＭＳ Ｐゴシック" panose="020B0600070205080204" pitchFamily="34" charset="-128"/>
              </a:defRPr>
            </a:lvl3pPr>
            <a:lvl4pPr marL="1600200" indent="-228600">
              <a:spcBef>
                <a:spcPct val="20000"/>
              </a:spcBef>
              <a:buClr>
                <a:schemeClr val="folHlink"/>
              </a:buClr>
              <a:buSzPct val="70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4pPr>
            <a:lvl5pPr marL="2057400" indent="-228600">
              <a:spcBef>
                <a:spcPct val="20000"/>
              </a:spcBef>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5pPr>
            <a:lvl6pPr marL="25146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6pPr>
            <a:lvl7pPr marL="29718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7pPr>
            <a:lvl8pPr marL="34290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8pPr>
            <a:lvl9pPr marL="38862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9pPr>
          </a:lstStyle>
          <a:p>
            <a:pPr eaLnBrk="1" hangingPunct="1">
              <a:spcBef>
                <a:spcPct val="0"/>
              </a:spcBef>
              <a:buClrTx/>
              <a:buSzTx/>
              <a:buFontTx/>
              <a:buNone/>
            </a:pPr>
            <a:r>
              <a:rPr lang="en-US" altLang="en-US" sz="2400">
                <a:latin typeface="Times New Roman" panose="02020603050405020304" pitchFamily="18" charset="0"/>
              </a:rPr>
              <a:t>Risk Free Bond</a:t>
            </a:r>
          </a:p>
        </p:txBody>
      </p:sp>
      <p:cxnSp>
        <p:nvCxnSpPr>
          <p:cNvPr id="20486" name="Straight Arrow Connector 25"/>
          <p:cNvCxnSpPr>
            <a:cxnSpLocks noChangeShapeType="1"/>
          </p:cNvCxnSpPr>
          <p:nvPr/>
        </p:nvCxnSpPr>
        <p:spPr bwMode="auto">
          <a:xfrm rot="5400000">
            <a:off x="7277100" y="2552700"/>
            <a:ext cx="381000" cy="152400"/>
          </a:xfrm>
          <a:prstGeom prst="straightConnector1">
            <a:avLst/>
          </a:prstGeom>
          <a:noFill/>
          <a:ln w="9525">
            <a:solidFill>
              <a:schemeClr val="tx1"/>
            </a:solidFill>
            <a:round/>
            <a:headEnd type="none" w="sm" len="sm"/>
            <a:tailEnd type="arrow" w="med" len="med"/>
          </a:ln>
          <a:extLst>
            <a:ext uri="{909E8E84-426E-40DD-AFC4-6F175D3DCCD1}">
              <a14:hiddenFill xmlns:a14="http://schemas.microsoft.com/office/drawing/2010/main">
                <a:noFill/>
              </a14:hiddenFill>
            </a:ext>
          </a:extLst>
        </p:spPr>
      </p:cxnSp>
      <p:sp>
        <p:nvSpPr>
          <p:cNvPr id="20487" name="TextBox 26"/>
          <p:cNvSpPr txBox="1">
            <a:spLocks noChangeArrowheads="1"/>
          </p:cNvSpPr>
          <p:nvPr/>
        </p:nvSpPr>
        <p:spPr bwMode="auto">
          <a:xfrm>
            <a:off x="2895600" y="5341938"/>
            <a:ext cx="14478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n"/>
              <a:defRPr sz="3200">
                <a:solidFill>
                  <a:schemeClr val="tx1"/>
                </a:solidFill>
                <a:latin typeface="Book Antiqua" panose="02040602050305030304" pitchFamily="18" charset="0"/>
                <a:ea typeface="ＭＳ Ｐゴシック" panose="020B0600070205080204" pitchFamily="34" charset="-128"/>
              </a:defRPr>
            </a:lvl1pPr>
            <a:lvl2pPr marL="742950" indent="-285750">
              <a:spcBef>
                <a:spcPct val="20000"/>
              </a:spcBef>
              <a:buClr>
                <a:schemeClr val="accent2"/>
              </a:buClr>
              <a:buSzPct val="65000"/>
              <a:buFont typeface="Wingdings" panose="05000000000000000000" pitchFamily="2" charset="2"/>
              <a:buChar char="n"/>
              <a:defRPr sz="2800">
                <a:solidFill>
                  <a:schemeClr val="tx1"/>
                </a:solidFill>
                <a:latin typeface="Book Antiqua" panose="02040602050305030304" pitchFamily="18"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Book Antiqua" panose="02040602050305030304" pitchFamily="18" charset="0"/>
                <a:ea typeface="ＭＳ Ｐゴシック" panose="020B0600070205080204" pitchFamily="34" charset="-128"/>
              </a:defRPr>
            </a:lvl3pPr>
            <a:lvl4pPr marL="1600200" indent="-228600">
              <a:spcBef>
                <a:spcPct val="20000"/>
              </a:spcBef>
              <a:buClr>
                <a:schemeClr val="folHlink"/>
              </a:buClr>
              <a:buSzPct val="70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4pPr>
            <a:lvl5pPr marL="2057400" indent="-228600">
              <a:spcBef>
                <a:spcPct val="20000"/>
              </a:spcBef>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5pPr>
            <a:lvl6pPr marL="25146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6pPr>
            <a:lvl7pPr marL="29718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7pPr>
            <a:lvl8pPr marL="34290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8pPr>
            <a:lvl9pPr marL="38862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9pPr>
          </a:lstStyle>
          <a:p>
            <a:pPr eaLnBrk="1" hangingPunct="1">
              <a:spcBef>
                <a:spcPct val="0"/>
              </a:spcBef>
              <a:buClrTx/>
              <a:buSzTx/>
              <a:buFontTx/>
              <a:buNone/>
            </a:pPr>
            <a:r>
              <a:rPr lang="en-US" altLang="en-US" sz="2400">
                <a:latin typeface="Times New Roman" panose="02020603050405020304" pitchFamily="18" charset="0"/>
              </a:rPr>
              <a:t>Short Put</a:t>
            </a:r>
          </a:p>
        </p:txBody>
      </p:sp>
      <p:cxnSp>
        <p:nvCxnSpPr>
          <p:cNvPr id="20488" name="Straight Arrow Connector 28"/>
          <p:cNvCxnSpPr>
            <a:cxnSpLocks noChangeShapeType="1"/>
          </p:cNvCxnSpPr>
          <p:nvPr/>
        </p:nvCxnSpPr>
        <p:spPr bwMode="auto">
          <a:xfrm rot="16200000" flipV="1">
            <a:off x="3048000" y="5105400"/>
            <a:ext cx="609600" cy="152400"/>
          </a:xfrm>
          <a:prstGeom prst="straightConnector1">
            <a:avLst/>
          </a:prstGeom>
          <a:noFill/>
          <a:ln w="9525">
            <a:solidFill>
              <a:schemeClr val="tx1"/>
            </a:solidFill>
            <a:round/>
            <a:headEnd type="none" w="sm" len="sm"/>
            <a:tailEnd type="arrow" w="med" len="med"/>
          </a:ln>
          <a:extLst>
            <a:ext uri="{909E8E84-426E-40DD-AFC4-6F175D3DCCD1}">
              <a14:hiddenFill xmlns:a14="http://schemas.microsoft.com/office/drawing/2010/main">
                <a:noFill/>
              </a14:hiddenFill>
            </a:ext>
          </a:extLst>
        </p:spPr>
      </p:cxnSp>
      <p:sp>
        <p:nvSpPr>
          <p:cNvPr id="20489" name="TextBox 30"/>
          <p:cNvSpPr txBox="1">
            <a:spLocks noChangeArrowheads="1"/>
          </p:cNvSpPr>
          <p:nvPr/>
        </p:nvSpPr>
        <p:spPr bwMode="auto">
          <a:xfrm>
            <a:off x="5257800" y="5257800"/>
            <a:ext cx="30480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n"/>
              <a:defRPr sz="3200">
                <a:solidFill>
                  <a:schemeClr val="tx1"/>
                </a:solidFill>
                <a:latin typeface="Book Antiqua" panose="02040602050305030304" pitchFamily="18" charset="0"/>
                <a:ea typeface="ＭＳ Ｐゴシック" panose="020B0600070205080204" pitchFamily="34" charset="-128"/>
              </a:defRPr>
            </a:lvl1pPr>
            <a:lvl2pPr marL="742950" indent="-285750">
              <a:spcBef>
                <a:spcPct val="20000"/>
              </a:spcBef>
              <a:buClr>
                <a:schemeClr val="accent2"/>
              </a:buClr>
              <a:buSzPct val="65000"/>
              <a:buFont typeface="Wingdings" panose="05000000000000000000" pitchFamily="2" charset="2"/>
              <a:buChar char="n"/>
              <a:defRPr sz="2800">
                <a:solidFill>
                  <a:schemeClr val="tx1"/>
                </a:solidFill>
                <a:latin typeface="Book Antiqua" panose="02040602050305030304" pitchFamily="18"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Book Antiqua" panose="02040602050305030304" pitchFamily="18" charset="0"/>
                <a:ea typeface="ＭＳ Ｐゴシック" panose="020B0600070205080204" pitchFamily="34" charset="-128"/>
              </a:defRPr>
            </a:lvl3pPr>
            <a:lvl4pPr marL="1600200" indent="-228600">
              <a:spcBef>
                <a:spcPct val="20000"/>
              </a:spcBef>
              <a:buClr>
                <a:schemeClr val="folHlink"/>
              </a:buClr>
              <a:buSzPct val="70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4pPr>
            <a:lvl5pPr marL="2057400" indent="-228600">
              <a:spcBef>
                <a:spcPct val="20000"/>
              </a:spcBef>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5pPr>
            <a:lvl6pPr marL="25146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6pPr>
            <a:lvl7pPr marL="29718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7pPr>
            <a:lvl8pPr marL="34290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8pPr>
            <a:lvl9pPr marL="38862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9pPr>
          </a:lstStyle>
          <a:p>
            <a:pPr eaLnBrk="1" hangingPunct="1">
              <a:spcBef>
                <a:spcPct val="0"/>
              </a:spcBef>
              <a:buClrTx/>
              <a:buSzTx/>
              <a:buFontTx/>
              <a:buNone/>
            </a:pPr>
            <a:r>
              <a:rPr lang="en-US" altLang="en-US" sz="2400">
                <a:latin typeface="Times New Roman" panose="02020603050405020304" pitchFamily="18" charset="0"/>
              </a:rPr>
              <a:t>Add these together to get the graph on previous slide… The Risky Bond!</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800" y="381000"/>
            <a:ext cx="7772400" cy="914400"/>
          </a:xfrm>
        </p:spPr>
        <p:txBody>
          <a:bodyPr/>
          <a:lstStyle/>
          <a:p>
            <a:r>
              <a:rPr lang="en-US" altLang="en-US" dirty="0">
                <a:ea typeface="ＭＳ Ｐゴシック" panose="020B0600070205080204" pitchFamily="34" charset="-128"/>
              </a:rPr>
              <a:t>The Put Represents the Credit Risk of the Risky Bond</a:t>
            </a:r>
          </a:p>
        </p:txBody>
      </p:sp>
      <p:sp>
        <p:nvSpPr>
          <p:cNvPr id="21507" name="Content Placeholder 3"/>
          <p:cNvSpPr>
            <a:spLocks noGrp="1"/>
          </p:cNvSpPr>
          <p:nvPr>
            <p:ph idx="1"/>
          </p:nvPr>
        </p:nvSpPr>
        <p:spPr>
          <a:xfrm>
            <a:off x="685800" y="1752600"/>
            <a:ext cx="8077200" cy="4495800"/>
          </a:xfrm>
        </p:spPr>
        <p:txBody>
          <a:bodyPr/>
          <a:lstStyle/>
          <a:p>
            <a:pPr>
              <a:buFont typeface="Wingdings" panose="05000000000000000000" pitchFamily="2" charset="2"/>
              <a:buNone/>
            </a:pPr>
            <a:endParaRPr lang="en-US" altLang="en-US" dirty="0">
              <a:ea typeface="ＭＳ Ｐゴシック" panose="020B0600070205080204" pitchFamily="34" charset="-128"/>
            </a:endParaRPr>
          </a:p>
          <a:p>
            <a:pPr>
              <a:buFont typeface="Wingdings" panose="05000000000000000000" pitchFamily="2" charset="2"/>
              <a:buNone/>
            </a:pPr>
            <a:r>
              <a:rPr lang="en-US" altLang="en-US" dirty="0">
                <a:ea typeface="ＭＳ Ｐゴシック" panose="020B0600070205080204" pitchFamily="34" charset="-128"/>
              </a:rPr>
              <a:t>Risky Bond = Risk-Free Bond + (Short Put)</a:t>
            </a:r>
          </a:p>
          <a:p>
            <a:pPr>
              <a:buFont typeface="Wingdings" panose="05000000000000000000" pitchFamily="2" charset="2"/>
              <a:buNone/>
            </a:pPr>
            <a:r>
              <a:rPr lang="en-US" altLang="en-US" sz="2400" dirty="0">
                <a:ea typeface="ＭＳ Ｐゴシック" panose="020B0600070205080204" pitchFamily="34" charset="-128"/>
              </a:rPr>
              <a:t>	The risk-free bond is the price of waiting. The short put is the price of the credit risk.</a:t>
            </a:r>
          </a:p>
          <a:p>
            <a:pPr>
              <a:buFont typeface="Wingdings" panose="05000000000000000000" pitchFamily="2" charset="2"/>
              <a:buNone/>
            </a:pPr>
            <a:endParaRPr lang="en-US" altLang="en-US" dirty="0">
              <a:ea typeface="ＭＳ Ｐゴシック" panose="020B0600070205080204" pitchFamily="34" charset="-128"/>
            </a:endParaRPr>
          </a:p>
          <a:p>
            <a:pPr>
              <a:buFont typeface="Wingdings" panose="05000000000000000000" pitchFamily="2" charset="2"/>
              <a:buNone/>
            </a:pPr>
            <a:r>
              <a:rPr lang="en-US" altLang="en-US" dirty="0">
                <a:ea typeface="ＭＳ Ｐゴシック" panose="020B0600070205080204" pitchFamily="34" charset="-128"/>
              </a:rPr>
              <a:t>	So, probability of default of the issuing firm is the same as the probability of the Put being “in the money.”</a:t>
            </a:r>
          </a:p>
          <a:p>
            <a:pPr>
              <a:buFont typeface="Wingdings" panose="05000000000000000000" pitchFamily="2" charset="2"/>
              <a:buNone/>
            </a:pPr>
            <a:endParaRPr lang="en-US" altLang="en-US" dirty="0">
              <a:ea typeface="ＭＳ Ｐゴシック" panose="020B0600070205080204" pitchFamily="34" charset="-128"/>
            </a:endParaRPr>
          </a:p>
          <a:p>
            <a:pPr>
              <a:buFont typeface="Wingdings" panose="05000000000000000000" pitchFamily="2" charset="2"/>
              <a:buNone/>
            </a:pPr>
            <a:endParaRPr lang="en-US" altLang="en-US" dirty="0">
              <a:ea typeface="ＭＳ Ｐゴシック" panose="020B0600070205080204" pitchFamily="34" charset="-128"/>
            </a:endParaRPr>
          </a:p>
          <a:p>
            <a:pPr>
              <a:buFont typeface="Wingdings" panose="05000000000000000000" pitchFamily="2" charset="2"/>
              <a:buNone/>
            </a:pPr>
            <a:endParaRPr lang="en-US" altLang="en-US" dirty="0">
              <a:ea typeface="ＭＳ Ｐゴシック" panose="020B0600070205080204" pitchFamily="34" charset="-128"/>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685800" y="381000"/>
            <a:ext cx="7772400" cy="914400"/>
          </a:xfrm>
        </p:spPr>
        <p:txBody>
          <a:bodyPr/>
          <a:lstStyle/>
          <a:p>
            <a:r>
              <a:rPr lang="en-US" altLang="en-US">
                <a:ea typeface="ＭＳ Ｐゴシック" panose="020B0600070205080204" pitchFamily="34" charset="-128"/>
              </a:rPr>
              <a:t>What’s next?</a:t>
            </a:r>
          </a:p>
        </p:txBody>
      </p:sp>
      <p:sp>
        <p:nvSpPr>
          <p:cNvPr id="22531" name="Content Placeholder 3"/>
          <p:cNvSpPr>
            <a:spLocks noGrp="1"/>
          </p:cNvSpPr>
          <p:nvPr>
            <p:ph idx="1"/>
          </p:nvPr>
        </p:nvSpPr>
        <p:spPr>
          <a:xfrm>
            <a:off x="685800" y="1752600"/>
            <a:ext cx="8077200" cy="4495800"/>
          </a:xfrm>
        </p:spPr>
        <p:txBody>
          <a:bodyPr/>
          <a:lstStyle/>
          <a:p>
            <a:pPr>
              <a:buFont typeface="Wingdings" panose="05000000000000000000" pitchFamily="2" charset="2"/>
              <a:buNone/>
            </a:pPr>
            <a:endParaRPr lang="en-US" altLang="en-US">
              <a:ea typeface="ＭＳ Ｐゴシック" panose="020B0600070205080204" pitchFamily="34" charset="-128"/>
            </a:endParaRPr>
          </a:p>
          <a:p>
            <a:pPr>
              <a:buFont typeface="Wingdings" panose="05000000000000000000" pitchFamily="2" charset="2"/>
              <a:buNone/>
            </a:pPr>
            <a:r>
              <a:rPr lang="en-US" altLang="en-US">
                <a:ea typeface="ＭＳ Ｐゴシック" panose="020B0600070205080204" pitchFamily="34" charset="-128"/>
              </a:rPr>
              <a:t>Risky Bond = Risk-Free Bond + (Short Put)</a:t>
            </a:r>
          </a:p>
          <a:p>
            <a:pPr>
              <a:buFont typeface="Wingdings" panose="05000000000000000000" pitchFamily="2" charset="2"/>
              <a:buNone/>
            </a:pPr>
            <a:endParaRPr lang="en-US" altLang="en-US">
              <a:ea typeface="ＭＳ Ｐゴシック" panose="020B0600070205080204" pitchFamily="34" charset="-128"/>
            </a:endParaRPr>
          </a:p>
          <a:p>
            <a:pPr>
              <a:buFont typeface="Wingdings" panose="05000000000000000000" pitchFamily="2" charset="2"/>
              <a:buNone/>
            </a:pPr>
            <a:endParaRPr lang="en-US" altLang="en-US">
              <a:ea typeface="ＭＳ Ｐゴシック" panose="020B0600070205080204" pitchFamily="34" charset="-128"/>
            </a:endParaRPr>
          </a:p>
          <a:p>
            <a:pPr>
              <a:buFont typeface="Wingdings" panose="05000000000000000000" pitchFamily="2" charset="2"/>
              <a:buNone/>
            </a:pPr>
            <a:r>
              <a:rPr lang="en-US" altLang="en-US">
                <a:ea typeface="ＭＳ Ｐゴシック" panose="020B0600070205080204" pitchFamily="34" charset="-128"/>
              </a:rPr>
              <a:t>	</a:t>
            </a:r>
          </a:p>
          <a:p>
            <a:pPr>
              <a:buFont typeface="Wingdings" panose="05000000000000000000" pitchFamily="2" charset="2"/>
              <a:buNone/>
            </a:pPr>
            <a:endParaRPr lang="en-US" altLang="en-US">
              <a:ea typeface="ＭＳ Ｐゴシック" panose="020B0600070205080204" pitchFamily="34" charset="-128"/>
            </a:endParaRPr>
          </a:p>
          <a:p>
            <a:pPr>
              <a:buFont typeface="Wingdings" panose="05000000000000000000" pitchFamily="2" charset="2"/>
              <a:buNone/>
            </a:pPr>
            <a:endParaRPr lang="en-US" altLang="en-US">
              <a:ea typeface="ＭＳ Ｐゴシック" panose="020B0600070205080204" pitchFamily="34" charset="-128"/>
            </a:endParaRPr>
          </a:p>
        </p:txBody>
      </p:sp>
      <p:cxnSp>
        <p:nvCxnSpPr>
          <p:cNvPr id="22532" name="Straight Arrow Connector 4"/>
          <p:cNvCxnSpPr>
            <a:cxnSpLocks noChangeShapeType="1"/>
          </p:cNvCxnSpPr>
          <p:nvPr/>
        </p:nvCxnSpPr>
        <p:spPr bwMode="auto">
          <a:xfrm rot="5400000" flipH="1" flipV="1">
            <a:off x="6743701" y="3467100"/>
            <a:ext cx="1143000" cy="3175"/>
          </a:xfrm>
          <a:prstGeom prst="straightConnector1">
            <a:avLst/>
          </a:prstGeom>
          <a:noFill/>
          <a:ln w="38100">
            <a:solidFill>
              <a:schemeClr val="tx1"/>
            </a:solidFill>
            <a:round/>
            <a:headEnd type="none" w="sm" len="sm"/>
            <a:tailEnd type="arrow" w="med" len="med"/>
          </a:ln>
          <a:extLst>
            <a:ext uri="{909E8E84-426E-40DD-AFC4-6F175D3DCCD1}">
              <a14:hiddenFill xmlns:a14="http://schemas.microsoft.com/office/drawing/2010/main">
                <a:noFill/>
              </a14:hiddenFill>
            </a:ext>
          </a:extLst>
        </p:spPr>
      </p:cxnSp>
      <p:sp>
        <p:nvSpPr>
          <p:cNvPr id="22533" name="TextBox 5"/>
          <p:cNvSpPr txBox="1">
            <a:spLocks noChangeArrowheads="1"/>
          </p:cNvSpPr>
          <p:nvPr/>
        </p:nvSpPr>
        <p:spPr bwMode="auto">
          <a:xfrm>
            <a:off x="6629400" y="4114800"/>
            <a:ext cx="182880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n"/>
              <a:defRPr sz="3200">
                <a:solidFill>
                  <a:schemeClr val="tx1"/>
                </a:solidFill>
                <a:latin typeface="Book Antiqua" panose="02040602050305030304" pitchFamily="18" charset="0"/>
                <a:ea typeface="ＭＳ Ｐゴシック" panose="020B0600070205080204" pitchFamily="34" charset="-128"/>
              </a:defRPr>
            </a:lvl1pPr>
            <a:lvl2pPr marL="742950" indent="-285750">
              <a:spcBef>
                <a:spcPct val="20000"/>
              </a:spcBef>
              <a:buClr>
                <a:schemeClr val="accent2"/>
              </a:buClr>
              <a:buSzPct val="65000"/>
              <a:buFont typeface="Wingdings" panose="05000000000000000000" pitchFamily="2" charset="2"/>
              <a:buChar char="n"/>
              <a:defRPr sz="2800">
                <a:solidFill>
                  <a:schemeClr val="tx1"/>
                </a:solidFill>
                <a:latin typeface="Book Antiqua" panose="02040602050305030304" pitchFamily="18"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Book Antiqua" panose="02040602050305030304" pitchFamily="18" charset="0"/>
                <a:ea typeface="ＭＳ Ｐゴシック" panose="020B0600070205080204" pitchFamily="34" charset="-128"/>
              </a:defRPr>
            </a:lvl3pPr>
            <a:lvl4pPr marL="1600200" indent="-228600">
              <a:spcBef>
                <a:spcPct val="20000"/>
              </a:spcBef>
              <a:buClr>
                <a:schemeClr val="folHlink"/>
              </a:buClr>
              <a:buSzPct val="70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4pPr>
            <a:lvl5pPr marL="2057400" indent="-228600">
              <a:spcBef>
                <a:spcPct val="20000"/>
              </a:spcBef>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5pPr>
            <a:lvl6pPr marL="25146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6pPr>
            <a:lvl7pPr marL="29718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7pPr>
            <a:lvl8pPr marL="34290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8pPr>
            <a:lvl9pPr marL="38862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9pPr>
          </a:lstStyle>
          <a:p>
            <a:pPr eaLnBrk="1" hangingPunct="1">
              <a:spcBef>
                <a:spcPct val="0"/>
              </a:spcBef>
              <a:buClrTx/>
              <a:buSzTx/>
              <a:buFontTx/>
              <a:buNone/>
            </a:pPr>
            <a:r>
              <a:rPr lang="en-US" altLang="en-US" sz="2000">
                <a:latin typeface="Times New Roman" panose="02020603050405020304" pitchFamily="18" charset="0"/>
              </a:rPr>
              <a:t>Black-Scholes assumes no cash flows paid by the underlying asset.</a:t>
            </a:r>
          </a:p>
        </p:txBody>
      </p:sp>
      <p:sp>
        <p:nvSpPr>
          <p:cNvPr id="22534" name="TextBox 6"/>
          <p:cNvSpPr txBox="1">
            <a:spLocks noChangeArrowheads="1"/>
          </p:cNvSpPr>
          <p:nvPr/>
        </p:nvSpPr>
        <p:spPr bwMode="auto">
          <a:xfrm>
            <a:off x="990600" y="4191000"/>
            <a:ext cx="182880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n"/>
              <a:defRPr sz="3200">
                <a:solidFill>
                  <a:schemeClr val="tx1"/>
                </a:solidFill>
                <a:latin typeface="Book Antiqua" panose="02040602050305030304" pitchFamily="18" charset="0"/>
                <a:ea typeface="ＭＳ Ｐゴシック" panose="020B0600070205080204" pitchFamily="34" charset="-128"/>
              </a:defRPr>
            </a:lvl1pPr>
            <a:lvl2pPr marL="742950" indent="-285750">
              <a:spcBef>
                <a:spcPct val="20000"/>
              </a:spcBef>
              <a:buClr>
                <a:schemeClr val="accent2"/>
              </a:buClr>
              <a:buSzPct val="65000"/>
              <a:buFont typeface="Wingdings" panose="05000000000000000000" pitchFamily="2" charset="2"/>
              <a:buChar char="n"/>
              <a:defRPr sz="2800">
                <a:solidFill>
                  <a:schemeClr val="tx1"/>
                </a:solidFill>
                <a:latin typeface="Book Antiqua" panose="02040602050305030304" pitchFamily="18"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Book Antiqua" panose="02040602050305030304" pitchFamily="18" charset="0"/>
                <a:ea typeface="ＭＳ Ｐゴシック" panose="020B0600070205080204" pitchFamily="34" charset="-128"/>
              </a:defRPr>
            </a:lvl3pPr>
            <a:lvl4pPr marL="1600200" indent="-228600">
              <a:spcBef>
                <a:spcPct val="20000"/>
              </a:spcBef>
              <a:buClr>
                <a:schemeClr val="folHlink"/>
              </a:buClr>
              <a:buSzPct val="70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4pPr>
            <a:lvl5pPr marL="2057400" indent="-228600">
              <a:spcBef>
                <a:spcPct val="20000"/>
              </a:spcBef>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5pPr>
            <a:lvl6pPr marL="25146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6pPr>
            <a:lvl7pPr marL="29718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7pPr>
            <a:lvl8pPr marL="34290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8pPr>
            <a:lvl9pPr marL="38862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9pPr>
          </a:lstStyle>
          <a:p>
            <a:pPr eaLnBrk="1" hangingPunct="1">
              <a:spcBef>
                <a:spcPct val="0"/>
              </a:spcBef>
              <a:buClrTx/>
              <a:buSzTx/>
              <a:buFontTx/>
              <a:buNone/>
            </a:pPr>
            <a:r>
              <a:rPr lang="en-US" altLang="en-US" sz="1600">
                <a:latin typeface="Times New Roman" panose="02020603050405020304" pitchFamily="18" charset="0"/>
              </a:rPr>
              <a:t>CEU’s Risky Bonds Pay Cash Flows (coupons). We’ll need to convert risky debt to “equivalent” zero-coupon bonds.</a:t>
            </a:r>
          </a:p>
        </p:txBody>
      </p:sp>
      <p:cxnSp>
        <p:nvCxnSpPr>
          <p:cNvPr id="22535" name="Straight Arrow Connector 7"/>
          <p:cNvCxnSpPr>
            <a:cxnSpLocks noChangeShapeType="1"/>
          </p:cNvCxnSpPr>
          <p:nvPr/>
        </p:nvCxnSpPr>
        <p:spPr bwMode="auto">
          <a:xfrm rot="5400000" flipH="1" flipV="1">
            <a:off x="1258094" y="3466306"/>
            <a:ext cx="1143000" cy="1588"/>
          </a:xfrm>
          <a:prstGeom prst="straightConnector1">
            <a:avLst/>
          </a:prstGeom>
          <a:noFill/>
          <a:ln w="38100">
            <a:solidFill>
              <a:schemeClr val="tx1"/>
            </a:solidFill>
            <a:round/>
            <a:headEnd type="none" w="sm" len="sm"/>
            <a:tailEnd type="arrow" w="med" len="med"/>
          </a:ln>
          <a:extLst>
            <a:ext uri="{909E8E84-426E-40DD-AFC4-6F175D3DCCD1}">
              <a14:hiddenFill xmlns:a14="http://schemas.microsoft.com/office/drawing/2010/main">
                <a:noFill/>
              </a14:hiddenFill>
            </a:ext>
          </a:extLst>
        </p:spPr>
      </p:cxnSp>
      <p:sp>
        <p:nvSpPr>
          <p:cNvPr id="22536" name="TextBox 8"/>
          <p:cNvSpPr txBox="1">
            <a:spLocks noChangeArrowheads="1"/>
          </p:cNvSpPr>
          <p:nvPr/>
        </p:nvSpPr>
        <p:spPr bwMode="auto">
          <a:xfrm>
            <a:off x="3810000" y="4191000"/>
            <a:ext cx="18288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n"/>
              <a:defRPr sz="3200">
                <a:solidFill>
                  <a:schemeClr val="tx1"/>
                </a:solidFill>
                <a:latin typeface="Book Antiqua" panose="02040602050305030304" pitchFamily="18" charset="0"/>
                <a:ea typeface="ＭＳ Ｐゴシック" panose="020B0600070205080204" pitchFamily="34" charset="-128"/>
              </a:defRPr>
            </a:lvl1pPr>
            <a:lvl2pPr marL="742950" indent="-285750">
              <a:spcBef>
                <a:spcPct val="20000"/>
              </a:spcBef>
              <a:buClr>
                <a:schemeClr val="accent2"/>
              </a:buClr>
              <a:buSzPct val="65000"/>
              <a:buFont typeface="Wingdings" panose="05000000000000000000" pitchFamily="2" charset="2"/>
              <a:buChar char="n"/>
              <a:defRPr sz="2800">
                <a:solidFill>
                  <a:schemeClr val="tx1"/>
                </a:solidFill>
                <a:latin typeface="Book Antiqua" panose="02040602050305030304" pitchFamily="18"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Book Antiqua" panose="02040602050305030304" pitchFamily="18" charset="0"/>
                <a:ea typeface="ＭＳ Ｐゴシック" panose="020B0600070205080204" pitchFamily="34" charset="-128"/>
              </a:defRPr>
            </a:lvl3pPr>
            <a:lvl4pPr marL="1600200" indent="-228600">
              <a:spcBef>
                <a:spcPct val="20000"/>
              </a:spcBef>
              <a:buClr>
                <a:schemeClr val="folHlink"/>
              </a:buClr>
              <a:buSzPct val="70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4pPr>
            <a:lvl5pPr marL="2057400" indent="-228600">
              <a:spcBef>
                <a:spcPct val="20000"/>
              </a:spcBef>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5pPr>
            <a:lvl6pPr marL="25146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6pPr>
            <a:lvl7pPr marL="29718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7pPr>
            <a:lvl8pPr marL="34290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8pPr>
            <a:lvl9pPr marL="38862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9pPr>
          </a:lstStyle>
          <a:p>
            <a:pPr eaLnBrk="1" hangingPunct="1">
              <a:spcBef>
                <a:spcPct val="0"/>
              </a:spcBef>
              <a:buClrTx/>
              <a:buSzTx/>
              <a:buFontTx/>
              <a:buNone/>
            </a:pPr>
            <a:r>
              <a:rPr lang="en-US" altLang="en-US" sz="1600">
                <a:latin typeface="Times New Roman" panose="02020603050405020304" pitchFamily="18" charset="0"/>
              </a:rPr>
              <a:t>This will be the estimated market value of CEU’s “equivalent” zero-coupon bonds if they were Risk Free</a:t>
            </a:r>
          </a:p>
        </p:txBody>
      </p:sp>
      <p:cxnSp>
        <p:nvCxnSpPr>
          <p:cNvPr id="22537" name="Straight Arrow Connector 9"/>
          <p:cNvCxnSpPr>
            <a:cxnSpLocks noChangeShapeType="1"/>
          </p:cNvCxnSpPr>
          <p:nvPr/>
        </p:nvCxnSpPr>
        <p:spPr bwMode="auto">
          <a:xfrm rot="5400000" flipH="1" flipV="1">
            <a:off x="4077494" y="3466306"/>
            <a:ext cx="1143000" cy="1588"/>
          </a:xfrm>
          <a:prstGeom prst="straightConnector1">
            <a:avLst/>
          </a:prstGeom>
          <a:noFill/>
          <a:ln w="38100">
            <a:solidFill>
              <a:schemeClr val="tx1"/>
            </a:solidFill>
            <a:round/>
            <a:headEnd type="none" w="sm" len="sm"/>
            <a:tailEnd type="arrow" w="med" len="med"/>
          </a:ln>
          <a:extLst>
            <a:ext uri="{909E8E84-426E-40DD-AFC4-6F175D3DCCD1}">
              <a14:hiddenFill xmlns:a14="http://schemas.microsoft.com/office/drawing/2010/main">
                <a:noFill/>
              </a14:hiddenFill>
            </a:ext>
          </a:extLst>
        </p:spPr>
      </p:cxn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685800" y="381000"/>
            <a:ext cx="7772400" cy="914400"/>
          </a:xfrm>
        </p:spPr>
        <p:txBody>
          <a:bodyPr/>
          <a:lstStyle/>
          <a:p>
            <a:r>
              <a:rPr lang="en-US" altLang="en-US">
                <a:ea typeface="ＭＳ Ｐゴシック" panose="020B0600070205080204" pitchFamily="34" charset="-128"/>
              </a:rPr>
              <a:t>CEU Summary Data</a:t>
            </a:r>
          </a:p>
        </p:txBody>
      </p:sp>
      <p:sp>
        <p:nvSpPr>
          <p:cNvPr id="23555" name="Content Placeholder 3"/>
          <p:cNvSpPr>
            <a:spLocks noGrp="1"/>
          </p:cNvSpPr>
          <p:nvPr>
            <p:ph idx="1"/>
          </p:nvPr>
        </p:nvSpPr>
        <p:spPr>
          <a:xfrm>
            <a:off x="685800" y="1447800"/>
            <a:ext cx="7772400" cy="4800600"/>
          </a:xfrm>
        </p:spPr>
        <p:txBody>
          <a:bodyPr/>
          <a:lstStyle/>
          <a:p>
            <a:pPr marL="514350" indent="-514350">
              <a:buFont typeface="Wingdings" panose="05000000000000000000" pitchFamily="2" charset="2"/>
              <a:buAutoNum type="arabicPeriod"/>
            </a:pPr>
            <a:r>
              <a:rPr lang="en-US" altLang="en-US" sz="2800" dirty="0">
                <a:ea typeface="ＭＳ Ｐゴシック" panose="020B0600070205080204" pitchFamily="34" charset="-128"/>
              </a:rPr>
              <a:t>Face Value of Debt: $5 billion</a:t>
            </a:r>
          </a:p>
          <a:p>
            <a:pPr marL="514350" indent="-514350">
              <a:buFont typeface="Wingdings" panose="05000000000000000000" pitchFamily="2" charset="2"/>
              <a:buAutoNum type="arabicPeriod"/>
            </a:pPr>
            <a:r>
              <a:rPr lang="en-US" altLang="en-US" sz="2800" dirty="0">
                <a:ea typeface="ＭＳ Ｐゴシック" panose="020B0600070205080204" pitchFamily="34" charset="-128"/>
              </a:rPr>
              <a:t>Market Value of Debt: $4.1 billion</a:t>
            </a:r>
          </a:p>
          <a:p>
            <a:pPr marL="514350" indent="-514350">
              <a:buFont typeface="Wingdings" panose="05000000000000000000" pitchFamily="2" charset="2"/>
              <a:buAutoNum type="arabicPeriod"/>
            </a:pPr>
            <a:r>
              <a:rPr lang="en-US" altLang="en-US" sz="2800" dirty="0">
                <a:ea typeface="ＭＳ Ｐゴシック" panose="020B0600070205080204" pitchFamily="34" charset="-128"/>
              </a:rPr>
              <a:t>Maturity of Debt: 5 years</a:t>
            </a:r>
          </a:p>
          <a:p>
            <a:pPr marL="514350" indent="-514350">
              <a:buFont typeface="Wingdings" panose="05000000000000000000" pitchFamily="2" charset="2"/>
              <a:buAutoNum type="arabicPeriod"/>
            </a:pPr>
            <a:r>
              <a:rPr lang="en-US" altLang="en-US" sz="2800" dirty="0">
                <a:ea typeface="ＭＳ Ｐゴシック" panose="020B0600070205080204" pitchFamily="34" charset="-128"/>
              </a:rPr>
              <a:t>Semiannual Coupons $130 mil </a:t>
            </a:r>
          </a:p>
          <a:p>
            <a:pPr marL="514350" indent="-514350">
              <a:buFont typeface="Wingdings" panose="05000000000000000000" pitchFamily="2" charset="2"/>
              <a:buAutoNum type="arabicPeriod"/>
            </a:pPr>
            <a:r>
              <a:rPr lang="en-US" altLang="en-US" sz="2800" dirty="0">
                <a:ea typeface="ＭＳ Ｐゴシック" panose="020B0600070205080204" pitchFamily="34" charset="-128"/>
              </a:rPr>
              <a:t>Calculate YTM of Debt at 9.84%</a:t>
            </a:r>
          </a:p>
          <a:p>
            <a:pPr marL="514350" indent="-514350">
              <a:buFont typeface="Wingdings" panose="05000000000000000000" pitchFamily="2" charset="2"/>
              <a:buAutoNum type="arabicPeriod"/>
            </a:pPr>
            <a:r>
              <a:rPr lang="en-US" altLang="en-US" sz="2800" dirty="0">
                <a:ea typeface="ＭＳ Ｐゴシック" panose="020B0600070205080204" pitchFamily="34" charset="-128"/>
              </a:rPr>
              <a:t>Equity Market Value: $6.8 billion</a:t>
            </a:r>
          </a:p>
          <a:p>
            <a:pPr marL="514350" indent="-514350">
              <a:buFont typeface="Wingdings" panose="05000000000000000000" pitchFamily="2" charset="2"/>
              <a:buAutoNum type="arabicPeriod"/>
            </a:pPr>
            <a:r>
              <a:rPr lang="en-US" altLang="en-US" sz="2800" dirty="0">
                <a:ea typeface="ＭＳ Ｐゴシック" panose="020B0600070205080204" pitchFamily="34" charset="-128"/>
              </a:rPr>
              <a:t>Current CEU firm market value (V = D+E)… $4.1 + $6.8 = $10.9 billion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85800" y="228600"/>
            <a:ext cx="7772400" cy="914400"/>
          </a:xfrm>
        </p:spPr>
        <p:txBody>
          <a:bodyPr/>
          <a:lstStyle/>
          <a:p>
            <a:r>
              <a:rPr lang="en-US" altLang="en-US">
                <a:ea typeface="ＭＳ Ｐゴシック" panose="020B0600070205080204" pitchFamily="34" charset="-128"/>
              </a:rPr>
              <a:t>Who are the players in this Case?</a:t>
            </a:r>
          </a:p>
        </p:txBody>
      </p:sp>
      <p:sp>
        <p:nvSpPr>
          <p:cNvPr id="6147" name="Content Placeholder 2"/>
          <p:cNvSpPr>
            <a:spLocks noGrp="1"/>
          </p:cNvSpPr>
          <p:nvPr>
            <p:ph idx="1"/>
          </p:nvPr>
        </p:nvSpPr>
        <p:spPr>
          <a:xfrm>
            <a:off x="685800" y="1371600"/>
            <a:ext cx="7772400" cy="4495800"/>
          </a:xfrm>
        </p:spPr>
        <p:txBody>
          <a:bodyPr/>
          <a:lstStyle/>
          <a:p>
            <a:r>
              <a:rPr lang="en-US" altLang="en-US" sz="2400">
                <a:ea typeface="ＭＳ Ｐゴシック" panose="020B0600070205080204" pitchFamily="34" charset="-128"/>
              </a:rPr>
              <a:t>Charles Bank International (CBI) is a lending institution that has in place a limit regarding loan exposure with any one client (between $100 million and $150 million is the assumed limit). </a:t>
            </a:r>
          </a:p>
          <a:p>
            <a:endParaRPr lang="en-US" altLang="en-US" sz="2400">
              <a:ea typeface="ＭＳ Ｐゴシック" panose="020B0600070205080204" pitchFamily="34" charset="-128"/>
            </a:endParaRPr>
          </a:p>
          <a:p>
            <a:r>
              <a:rPr lang="en-US" altLang="en-US" sz="2400">
                <a:ea typeface="ＭＳ Ｐゴシック" panose="020B0600070205080204" pitchFamily="34" charset="-128"/>
              </a:rPr>
              <a:t>CapEx Unlimited (CEU) is a loyal banking client of CBI who wants an additional $50 million loan on top of the $100 million they already have with CBI.</a:t>
            </a:r>
          </a:p>
          <a:p>
            <a:endParaRPr lang="en-US" altLang="en-US" sz="2400">
              <a:ea typeface="ＭＳ Ｐゴシック" panose="020B0600070205080204" pitchFamily="34" charset="-128"/>
            </a:endParaRPr>
          </a:p>
          <a:p>
            <a:r>
              <a:rPr lang="en-US" altLang="en-US" sz="2400">
                <a:ea typeface="ＭＳ Ｐゴシック" panose="020B0600070205080204" pitchFamily="34" charset="-128"/>
              </a:rPr>
              <a:t>First American Bank (FAB) is a large financial services firm with a division that offers credit derivatives (First American Credit Derivatives – FACD).</a:t>
            </a:r>
          </a:p>
          <a:p>
            <a:endParaRPr lang="en-US" altLang="en-US" sz="2400">
              <a:ea typeface="ＭＳ Ｐゴシック" panose="020B0600070205080204" pitchFamily="34" charset="-128"/>
            </a:endParaRPr>
          </a:p>
          <a:p>
            <a:endParaRPr lang="en-US" altLang="en-US" sz="2400">
              <a:ea typeface="ＭＳ Ｐゴシック" panose="020B0600070205080204" pitchFamily="34" charset="-128"/>
            </a:endParaRPr>
          </a:p>
          <a:p>
            <a:endParaRPr lang="en-US" altLang="en-US" sz="2400">
              <a:ea typeface="ＭＳ Ｐゴシック" panose="020B0600070205080204" pitchFamily="34" charset="-128"/>
            </a:endParaRPr>
          </a:p>
          <a:p>
            <a:endParaRPr lang="en-US" altLang="en-US" sz="2400">
              <a:ea typeface="ＭＳ Ｐゴシック" panose="020B0600070205080204" pitchFamily="34" charset="-12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685800" y="381000"/>
            <a:ext cx="7772400" cy="914400"/>
          </a:xfrm>
        </p:spPr>
        <p:txBody>
          <a:bodyPr/>
          <a:lstStyle/>
          <a:p>
            <a:r>
              <a:rPr lang="en-US" altLang="en-US">
                <a:ea typeface="ＭＳ Ｐゴシック" panose="020B0600070205080204" pitchFamily="34" charset="-128"/>
              </a:rPr>
              <a:t>What’s next?</a:t>
            </a:r>
          </a:p>
        </p:txBody>
      </p:sp>
      <p:sp>
        <p:nvSpPr>
          <p:cNvPr id="24579" name="Content Placeholder 3"/>
          <p:cNvSpPr>
            <a:spLocks noGrp="1"/>
          </p:cNvSpPr>
          <p:nvPr>
            <p:ph idx="1"/>
          </p:nvPr>
        </p:nvSpPr>
        <p:spPr>
          <a:xfrm>
            <a:off x="685800" y="1752600"/>
            <a:ext cx="8077200" cy="4495800"/>
          </a:xfrm>
        </p:spPr>
        <p:txBody>
          <a:bodyPr/>
          <a:lstStyle/>
          <a:p>
            <a:pPr>
              <a:buFont typeface="Wingdings" panose="05000000000000000000" pitchFamily="2" charset="2"/>
              <a:buNone/>
            </a:pPr>
            <a:endParaRPr lang="en-US" altLang="en-US">
              <a:ea typeface="ＭＳ Ｐゴシック" panose="020B0600070205080204" pitchFamily="34" charset="-128"/>
            </a:endParaRPr>
          </a:p>
          <a:p>
            <a:pPr>
              <a:buFont typeface="Wingdings" panose="05000000000000000000" pitchFamily="2" charset="2"/>
              <a:buNone/>
            </a:pPr>
            <a:r>
              <a:rPr lang="en-US" altLang="en-US">
                <a:ea typeface="ＭＳ Ｐゴシック" panose="020B0600070205080204" pitchFamily="34" charset="-128"/>
              </a:rPr>
              <a:t>Risky Bond = Risk-Free Bond + (Short Put)</a:t>
            </a:r>
          </a:p>
          <a:p>
            <a:pPr>
              <a:buFont typeface="Wingdings" panose="05000000000000000000" pitchFamily="2" charset="2"/>
              <a:buNone/>
            </a:pPr>
            <a:endParaRPr lang="en-US" altLang="en-US">
              <a:ea typeface="ＭＳ Ｐゴシック" panose="020B0600070205080204" pitchFamily="34" charset="-128"/>
            </a:endParaRPr>
          </a:p>
          <a:p>
            <a:pPr>
              <a:buFont typeface="Wingdings" panose="05000000000000000000" pitchFamily="2" charset="2"/>
              <a:buNone/>
            </a:pPr>
            <a:endParaRPr lang="en-US" altLang="en-US">
              <a:ea typeface="ＭＳ Ｐゴシック" panose="020B0600070205080204" pitchFamily="34" charset="-128"/>
            </a:endParaRPr>
          </a:p>
          <a:p>
            <a:pPr>
              <a:buFont typeface="Wingdings" panose="05000000000000000000" pitchFamily="2" charset="2"/>
              <a:buNone/>
            </a:pPr>
            <a:r>
              <a:rPr lang="en-US" altLang="en-US">
                <a:ea typeface="ＭＳ Ｐゴシック" panose="020B0600070205080204" pitchFamily="34" charset="-128"/>
              </a:rPr>
              <a:t>	</a:t>
            </a:r>
          </a:p>
          <a:p>
            <a:pPr>
              <a:buFont typeface="Wingdings" panose="05000000000000000000" pitchFamily="2" charset="2"/>
              <a:buNone/>
            </a:pPr>
            <a:endParaRPr lang="en-US" altLang="en-US">
              <a:ea typeface="ＭＳ Ｐゴシック" panose="020B0600070205080204" pitchFamily="34" charset="-128"/>
            </a:endParaRPr>
          </a:p>
          <a:p>
            <a:pPr>
              <a:buFont typeface="Wingdings" panose="05000000000000000000" pitchFamily="2" charset="2"/>
              <a:buNone/>
            </a:pPr>
            <a:endParaRPr lang="en-US" altLang="en-US">
              <a:ea typeface="ＭＳ Ｐゴシック" panose="020B0600070205080204" pitchFamily="34" charset="-128"/>
            </a:endParaRPr>
          </a:p>
        </p:txBody>
      </p:sp>
      <p:cxnSp>
        <p:nvCxnSpPr>
          <p:cNvPr id="24580" name="Straight Arrow Connector 4"/>
          <p:cNvCxnSpPr>
            <a:cxnSpLocks noChangeShapeType="1"/>
          </p:cNvCxnSpPr>
          <p:nvPr/>
        </p:nvCxnSpPr>
        <p:spPr bwMode="auto">
          <a:xfrm rot="5400000" flipH="1" flipV="1">
            <a:off x="6743701" y="3467100"/>
            <a:ext cx="1143000" cy="3175"/>
          </a:xfrm>
          <a:prstGeom prst="straightConnector1">
            <a:avLst/>
          </a:prstGeom>
          <a:noFill/>
          <a:ln w="38100">
            <a:solidFill>
              <a:schemeClr val="tx1"/>
            </a:solidFill>
            <a:round/>
            <a:headEnd type="none" w="sm" len="sm"/>
            <a:tailEnd type="arrow" w="med" len="med"/>
          </a:ln>
          <a:extLst>
            <a:ext uri="{909E8E84-426E-40DD-AFC4-6F175D3DCCD1}">
              <a14:hiddenFill xmlns:a14="http://schemas.microsoft.com/office/drawing/2010/main">
                <a:noFill/>
              </a14:hiddenFill>
            </a:ext>
          </a:extLst>
        </p:spPr>
      </p:cxnSp>
      <p:sp>
        <p:nvSpPr>
          <p:cNvPr id="24581" name="TextBox 5"/>
          <p:cNvSpPr txBox="1">
            <a:spLocks noChangeArrowheads="1"/>
          </p:cNvSpPr>
          <p:nvPr/>
        </p:nvSpPr>
        <p:spPr bwMode="auto">
          <a:xfrm>
            <a:off x="6629400" y="4114800"/>
            <a:ext cx="182880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n"/>
              <a:defRPr sz="3200">
                <a:solidFill>
                  <a:schemeClr val="tx1"/>
                </a:solidFill>
                <a:latin typeface="Book Antiqua" panose="02040602050305030304" pitchFamily="18" charset="0"/>
                <a:ea typeface="ＭＳ Ｐゴシック" panose="020B0600070205080204" pitchFamily="34" charset="-128"/>
              </a:defRPr>
            </a:lvl1pPr>
            <a:lvl2pPr marL="742950" indent="-285750">
              <a:spcBef>
                <a:spcPct val="20000"/>
              </a:spcBef>
              <a:buClr>
                <a:schemeClr val="accent2"/>
              </a:buClr>
              <a:buSzPct val="65000"/>
              <a:buFont typeface="Wingdings" panose="05000000000000000000" pitchFamily="2" charset="2"/>
              <a:buChar char="n"/>
              <a:defRPr sz="2800">
                <a:solidFill>
                  <a:schemeClr val="tx1"/>
                </a:solidFill>
                <a:latin typeface="Book Antiqua" panose="02040602050305030304" pitchFamily="18"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Book Antiqua" panose="02040602050305030304" pitchFamily="18" charset="0"/>
                <a:ea typeface="ＭＳ Ｐゴシック" panose="020B0600070205080204" pitchFamily="34" charset="-128"/>
              </a:defRPr>
            </a:lvl3pPr>
            <a:lvl4pPr marL="1600200" indent="-228600">
              <a:spcBef>
                <a:spcPct val="20000"/>
              </a:spcBef>
              <a:buClr>
                <a:schemeClr val="folHlink"/>
              </a:buClr>
              <a:buSzPct val="70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4pPr>
            <a:lvl5pPr marL="2057400" indent="-228600">
              <a:spcBef>
                <a:spcPct val="20000"/>
              </a:spcBef>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5pPr>
            <a:lvl6pPr marL="25146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6pPr>
            <a:lvl7pPr marL="29718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7pPr>
            <a:lvl8pPr marL="34290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8pPr>
            <a:lvl9pPr marL="38862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9pPr>
          </a:lstStyle>
          <a:p>
            <a:pPr eaLnBrk="1" hangingPunct="1">
              <a:spcBef>
                <a:spcPct val="0"/>
              </a:spcBef>
              <a:buClrTx/>
              <a:buSzTx/>
              <a:buFontTx/>
              <a:buNone/>
            </a:pPr>
            <a:r>
              <a:rPr lang="en-US" altLang="en-US" sz="2000">
                <a:latin typeface="Times New Roman" panose="02020603050405020304" pitchFamily="18" charset="0"/>
              </a:rPr>
              <a:t>Black-Scholes assumes no cash flows paid by the underlying asset.</a:t>
            </a:r>
          </a:p>
        </p:txBody>
      </p:sp>
      <p:sp>
        <p:nvSpPr>
          <p:cNvPr id="24582" name="TextBox 6"/>
          <p:cNvSpPr txBox="1">
            <a:spLocks noChangeArrowheads="1"/>
          </p:cNvSpPr>
          <p:nvPr/>
        </p:nvSpPr>
        <p:spPr bwMode="auto">
          <a:xfrm>
            <a:off x="990600" y="4191000"/>
            <a:ext cx="182880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n"/>
              <a:defRPr sz="3200">
                <a:solidFill>
                  <a:schemeClr val="tx1"/>
                </a:solidFill>
                <a:latin typeface="Book Antiqua" panose="02040602050305030304" pitchFamily="18" charset="0"/>
                <a:ea typeface="ＭＳ Ｐゴシック" panose="020B0600070205080204" pitchFamily="34" charset="-128"/>
              </a:defRPr>
            </a:lvl1pPr>
            <a:lvl2pPr marL="742950" indent="-285750">
              <a:spcBef>
                <a:spcPct val="20000"/>
              </a:spcBef>
              <a:buClr>
                <a:schemeClr val="accent2"/>
              </a:buClr>
              <a:buSzPct val="65000"/>
              <a:buFont typeface="Wingdings" panose="05000000000000000000" pitchFamily="2" charset="2"/>
              <a:buChar char="n"/>
              <a:defRPr sz="2800">
                <a:solidFill>
                  <a:schemeClr val="tx1"/>
                </a:solidFill>
                <a:latin typeface="Book Antiqua" panose="02040602050305030304" pitchFamily="18"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Book Antiqua" panose="02040602050305030304" pitchFamily="18" charset="0"/>
                <a:ea typeface="ＭＳ Ｐゴシック" panose="020B0600070205080204" pitchFamily="34" charset="-128"/>
              </a:defRPr>
            </a:lvl3pPr>
            <a:lvl4pPr marL="1600200" indent="-228600">
              <a:spcBef>
                <a:spcPct val="20000"/>
              </a:spcBef>
              <a:buClr>
                <a:schemeClr val="folHlink"/>
              </a:buClr>
              <a:buSzPct val="70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4pPr>
            <a:lvl5pPr marL="2057400" indent="-228600">
              <a:spcBef>
                <a:spcPct val="20000"/>
              </a:spcBef>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5pPr>
            <a:lvl6pPr marL="25146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6pPr>
            <a:lvl7pPr marL="29718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7pPr>
            <a:lvl8pPr marL="34290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8pPr>
            <a:lvl9pPr marL="38862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9pPr>
          </a:lstStyle>
          <a:p>
            <a:pPr eaLnBrk="1" hangingPunct="1">
              <a:spcBef>
                <a:spcPct val="0"/>
              </a:spcBef>
              <a:buClrTx/>
              <a:buSzTx/>
              <a:buFontTx/>
              <a:buNone/>
            </a:pPr>
            <a:r>
              <a:rPr lang="en-US" altLang="en-US" sz="1600">
                <a:latin typeface="Times New Roman" panose="02020603050405020304" pitchFamily="18" charset="0"/>
              </a:rPr>
              <a:t>CEU’s Risky Bonds Pay Cash Flows (coupons). We’ll need to convert risky debt to “equivalent” zero-coupon bonds.</a:t>
            </a:r>
          </a:p>
        </p:txBody>
      </p:sp>
      <p:cxnSp>
        <p:nvCxnSpPr>
          <p:cNvPr id="24583" name="Straight Arrow Connector 7"/>
          <p:cNvCxnSpPr>
            <a:cxnSpLocks noChangeShapeType="1"/>
          </p:cNvCxnSpPr>
          <p:nvPr/>
        </p:nvCxnSpPr>
        <p:spPr bwMode="auto">
          <a:xfrm rot="5400000" flipH="1" flipV="1">
            <a:off x="1258094" y="3466306"/>
            <a:ext cx="1143000" cy="1588"/>
          </a:xfrm>
          <a:prstGeom prst="straightConnector1">
            <a:avLst/>
          </a:prstGeom>
          <a:noFill/>
          <a:ln w="38100">
            <a:solidFill>
              <a:schemeClr val="tx1"/>
            </a:solidFill>
            <a:round/>
            <a:headEnd type="none" w="sm" len="sm"/>
            <a:tailEnd type="arrow" w="med" len="med"/>
          </a:ln>
          <a:extLst>
            <a:ext uri="{909E8E84-426E-40DD-AFC4-6F175D3DCCD1}">
              <a14:hiddenFill xmlns:a14="http://schemas.microsoft.com/office/drawing/2010/main">
                <a:noFill/>
              </a14:hiddenFill>
            </a:ext>
          </a:extLst>
        </p:spPr>
      </p:cxnSp>
      <p:sp>
        <p:nvSpPr>
          <p:cNvPr id="24584" name="TextBox 8"/>
          <p:cNvSpPr txBox="1">
            <a:spLocks noChangeArrowheads="1"/>
          </p:cNvSpPr>
          <p:nvPr/>
        </p:nvSpPr>
        <p:spPr bwMode="auto">
          <a:xfrm>
            <a:off x="3810000" y="4191000"/>
            <a:ext cx="18288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n"/>
              <a:defRPr sz="3200">
                <a:solidFill>
                  <a:schemeClr val="tx1"/>
                </a:solidFill>
                <a:latin typeface="Book Antiqua" panose="02040602050305030304" pitchFamily="18" charset="0"/>
                <a:ea typeface="ＭＳ Ｐゴシック" panose="020B0600070205080204" pitchFamily="34" charset="-128"/>
              </a:defRPr>
            </a:lvl1pPr>
            <a:lvl2pPr marL="742950" indent="-285750">
              <a:spcBef>
                <a:spcPct val="20000"/>
              </a:spcBef>
              <a:buClr>
                <a:schemeClr val="accent2"/>
              </a:buClr>
              <a:buSzPct val="65000"/>
              <a:buFont typeface="Wingdings" panose="05000000000000000000" pitchFamily="2" charset="2"/>
              <a:buChar char="n"/>
              <a:defRPr sz="2800">
                <a:solidFill>
                  <a:schemeClr val="tx1"/>
                </a:solidFill>
                <a:latin typeface="Book Antiqua" panose="02040602050305030304" pitchFamily="18"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Book Antiqua" panose="02040602050305030304" pitchFamily="18" charset="0"/>
                <a:ea typeface="ＭＳ Ｐゴシック" panose="020B0600070205080204" pitchFamily="34" charset="-128"/>
              </a:defRPr>
            </a:lvl3pPr>
            <a:lvl4pPr marL="1600200" indent="-228600">
              <a:spcBef>
                <a:spcPct val="20000"/>
              </a:spcBef>
              <a:buClr>
                <a:schemeClr val="folHlink"/>
              </a:buClr>
              <a:buSzPct val="70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4pPr>
            <a:lvl5pPr marL="2057400" indent="-228600">
              <a:spcBef>
                <a:spcPct val="20000"/>
              </a:spcBef>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5pPr>
            <a:lvl6pPr marL="25146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6pPr>
            <a:lvl7pPr marL="29718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7pPr>
            <a:lvl8pPr marL="34290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8pPr>
            <a:lvl9pPr marL="38862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9pPr>
          </a:lstStyle>
          <a:p>
            <a:pPr eaLnBrk="1" hangingPunct="1">
              <a:spcBef>
                <a:spcPct val="0"/>
              </a:spcBef>
              <a:buClrTx/>
              <a:buSzTx/>
              <a:buFontTx/>
              <a:buNone/>
            </a:pPr>
            <a:r>
              <a:rPr lang="en-US" altLang="en-US" sz="1600">
                <a:latin typeface="Times New Roman" panose="02020603050405020304" pitchFamily="18" charset="0"/>
              </a:rPr>
              <a:t>This will be the estimated market value of CEU’s “equivalent” zero-coupon bonds if they were Risk Free</a:t>
            </a:r>
          </a:p>
        </p:txBody>
      </p:sp>
      <p:cxnSp>
        <p:nvCxnSpPr>
          <p:cNvPr id="24585" name="Straight Arrow Connector 9"/>
          <p:cNvCxnSpPr>
            <a:cxnSpLocks noChangeShapeType="1"/>
          </p:cNvCxnSpPr>
          <p:nvPr/>
        </p:nvCxnSpPr>
        <p:spPr bwMode="auto">
          <a:xfrm rot="5400000" flipH="1" flipV="1">
            <a:off x="4077494" y="3466306"/>
            <a:ext cx="1143000" cy="1588"/>
          </a:xfrm>
          <a:prstGeom prst="straightConnector1">
            <a:avLst/>
          </a:prstGeom>
          <a:noFill/>
          <a:ln w="38100">
            <a:solidFill>
              <a:schemeClr val="tx1"/>
            </a:solidFill>
            <a:round/>
            <a:headEnd type="none" w="sm" len="sm"/>
            <a:tailEnd type="arrow" w="med" len="med"/>
          </a:ln>
          <a:extLst>
            <a:ext uri="{909E8E84-426E-40DD-AFC4-6F175D3DCCD1}">
              <a14:hiddenFill xmlns:a14="http://schemas.microsoft.com/office/drawing/2010/main">
                <a:noFill/>
              </a14:hiddenFill>
            </a:ext>
          </a:extLst>
        </p:spPr>
      </p:cxnSp>
      <p:sp>
        <p:nvSpPr>
          <p:cNvPr id="24586" name="TextBox 10"/>
          <p:cNvSpPr txBox="1">
            <a:spLocks noChangeArrowheads="1"/>
          </p:cNvSpPr>
          <p:nvPr/>
        </p:nvSpPr>
        <p:spPr bwMode="auto">
          <a:xfrm>
            <a:off x="1066800" y="1447800"/>
            <a:ext cx="13716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n"/>
              <a:defRPr sz="3200">
                <a:solidFill>
                  <a:schemeClr val="tx1"/>
                </a:solidFill>
                <a:latin typeface="Book Antiqua" panose="02040602050305030304" pitchFamily="18" charset="0"/>
                <a:ea typeface="ＭＳ Ｐゴシック" panose="020B0600070205080204" pitchFamily="34" charset="-128"/>
              </a:defRPr>
            </a:lvl1pPr>
            <a:lvl2pPr marL="742950" indent="-285750">
              <a:spcBef>
                <a:spcPct val="20000"/>
              </a:spcBef>
              <a:buClr>
                <a:schemeClr val="accent2"/>
              </a:buClr>
              <a:buSzPct val="65000"/>
              <a:buFont typeface="Wingdings" panose="05000000000000000000" pitchFamily="2" charset="2"/>
              <a:buChar char="n"/>
              <a:defRPr sz="2800">
                <a:solidFill>
                  <a:schemeClr val="tx1"/>
                </a:solidFill>
                <a:latin typeface="Book Antiqua" panose="02040602050305030304" pitchFamily="18"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Book Antiqua" panose="02040602050305030304" pitchFamily="18" charset="0"/>
                <a:ea typeface="ＭＳ Ｐゴシック" panose="020B0600070205080204" pitchFamily="34" charset="-128"/>
              </a:defRPr>
            </a:lvl3pPr>
            <a:lvl4pPr marL="1600200" indent="-228600">
              <a:spcBef>
                <a:spcPct val="20000"/>
              </a:spcBef>
              <a:buClr>
                <a:schemeClr val="folHlink"/>
              </a:buClr>
              <a:buSzPct val="70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4pPr>
            <a:lvl5pPr marL="2057400" indent="-228600">
              <a:spcBef>
                <a:spcPct val="20000"/>
              </a:spcBef>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5pPr>
            <a:lvl6pPr marL="25146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6pPr>
            <a:lvl7pPr marL="29718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7pPr>
            <a:lvl8pPr marL="34290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8pPr>
            <a:lvl9pPr marL="38862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9pPr>
          </a:lstStyle>
          <a:p>
            <a:pPr algn="ctr" eaLnBrk="1" hangingPunct="1">
              <a:spcBef>
                <a:spcPct val="0"/>
              </a:spcBef>
              <a:buClrTx/>
              <a:buSzTx/>
              <a:buFontTx/>
              <a:buNone/>
            </a:pPr>
            <a:r>
              <a:rPr lang="en-US" altLang="en-US" sz="2400" dirty="0">
                <a:latin typeface="Times New Roman" panose="02020603050405020304" pitchFamily="18" charset="0"/>
              </a:rPr>
              <a:t>$4.1 billion</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685800" y="381000"/>
            <a:ext cx="7772400" cy="914400"/>
          </a:xfrm>
        </p:spPr>
        <p:txBody>
          <a:bodyPr/>
          <a:lstStyle/>
          <a:p>
            <a:r>
              <a:rPr lang="en-US" altLang="en-US">
                <a:ea typeface="ＭＳ Ｐゴシック" panose="020B0600070205080204" pitchFamily="34" charset="-128"/>
              </a:rPr>
              <a:t>Convert Risky Coupon-paying Debt to Risky Zero-Coupon Debt</a:t>
            </a:r>
          </a:p>
        </p:txBody>
      </p:sp>
      <p:sp>
        <p:nvSpPr>
          <p:cNvPr id="25603" name="Content Placeholder 3"/>
          <p:cNvSpPr>
            <a:spLocks noGrp="1"/>
          </p:cNvSpPr>
          <p:nvPr>
            <p:ph idx="1"/>
          </p:nvPr>
        </p:nvSpPr>
        <p:spPr/>
        <p:txBody>
          <a:bodyPr/>
          <a:lstStyle/>
          <a:p>
            <a:pPr marL="514350" indent="-514350">
              <a:buFont typeface="Wingdings" panose="05000000000000000000" pitchFamily="2" charset="2"/>
              <a:buAutoNum type="arabicPeriod"/>
            </a:pPr>
            <a:r>
              <a:rPr lang="en-US" altLang="en-US" sz="2200" dirty="0">
                <a:ea typeface="ＭＳ Ｐゴシック" panose="020B0600070205080204" pitchFamily="34" charset="-128"/>
              </a:rPr>
              <a:t>We must retain 1) the bond sensitivity to interest rate risk (duration), 2) current market value of debt, and 3) current YTM.</a:t>
            </a:r>
          </a:p>
          <a:p>
            <a:pPr marL="514350" indent="-514350">
              <a:buFont typeface="Wingdings" panose="05000000000000000000" pitchFamily="2" charset="2"/>
              <a:buAutoNum type="arabicPeriod"/>
            </a:pPr>
            <a:endParaRPr lang="en-US" altLang="en-US" sz="2200" dirty="0">
              <a:ea typeface="ＭＳ Ｐゴシック" panose="020B0600070205080204" pitchFamily="34" charset="-128"/>
            </a:endParaRPr>
          </a:p>
          <a:p>
            <a:pPr marL="0" indent="0">
              <a:buNone/>
            </a:pPr>
            <a:endParaRPr lang="en-US" altLang="en-US" sz="2200" dirty="0">
              <a:ea typeface="ＭＳ Ｐゴシック" panose="020B0600070205080204" pitchFamily="34" charset="-128"/>
            </a:endParaRPr>
          </a:p>
          <a:p>
            <a:pPr marL="514350" indent="-514350">
              <a:buFont typeface="Wingdings" panose="05000000000000000000" pitchFamily="2" charset="2"/>
              <a:buAutoNum type="arabicPeriod"/>
            </a:pPr>
            <a:r>
              <a:rPr lang="en-US" altLang="en-US" sz="2200" dirty="0">
                <a:ea typeface="ＭＳ Ｐゴシック" panose="020B0600070205080204" pitchFamily="34" charset="-128"/>
              </a:rPr>
              <a:t>At this point, we must take a detour to explain the concept of duration.</a:t>
            </a:r>
          </a:p>
          <a:p>
            <a:pPr marL="514350" indent="-514350">
              <a:buFont typeface="Wingdings" panose="05000000000000000000" pitchFamily="2" charset="2"/>
              <a:buAutoNum type="arabicPeriod"/>
            </a:pPr>
            <a:endParaRPr lang="en-US" altLang="en-US" sz="2200" dirty="0">
              <a:ea typeface="ＭＳ Ｐゴシック" panose="020B0600070205080204" pitchFamily="34" charset="-128"/>
            </a:endParaRPr>
          </a:p>
          <a:p>
            <a:pPr marL="514350" indent="-514350">
              <a:buFont typeface="Wingdings" panose="05000000000000000000" pitchFamily="2" charset="2"/>
              <a:buNone/>
            </a:pPr>
            <a:endParaRPr lang="en-US" altLang="en-US" sz="2200" dirty="0">
              <a:ea typeface="ＭＳ Ｐゴシック" panose="020B0600070205080204" pitchFamily="34" charset="-128"/>
            </a:endParaRPr>
          </a:p>
          <a:p>
            <a:pPr marL="514350" indent="-514350">
              <a:buFont typeface="Wingdings" panose="05000000000000000000" pitchFamily="2" charset="2"/>
              <a:buNone/>
            </a:pPr>
            <a:endParaRPr lang="en-US" altLang="en-US" sz="2200" dirty="0">
              <a:ea typeface="ＭＳ Ｐゴシック" panose="020B0600070205080204" pitchFamily="34" charset="-128"/>
            </a:endParaRPr>
          </a:p>
          <a:p>
            <a:pPr marL="514350" indent="-514350">
              <a:buFont typeface="Wingdings" panose="05000000000000000000" pitchFamily="2" charset="2"/>
              <a:buNone/>
            </a:pPr>
            <a:endParaRPr lang="en-US" altLang="en-US" sz="2200" dirty="0">
              <a:ea typeface="ＭＳ Ｐゴシック" panose="020B0600070205080204" pitchFamily="34" charset="-128"/>
            </a:endParaRPr>
          </a:p>
          <a:p>
            <a:pPr marL="514350" indent="-514350">
              <a:buFont typeface="Wingdings" panose="05000000000000000000" pitchFamily="2" charset="2"/>
              <a:buNone/>
            </a:pPr>
            <a:endParaRPr lang="en-US" altLang="en-US" sz="2200" dirty="0">
              <a:ea typeface="ＭＳ Ｐゴシック" panose="020B0600070205080204" pitchFamily="34"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304800" y="228600"/>
            <a:ext cx="8610600" cy="914400"/>
          </a:xfrm>
        </p:spPr>
        <p:txBody>
          <a:bodyPr/>
          <a:lstStyle/>
          <a:p>
            <a:r>
              <a:rPr lang="en-US" altLang="en-US">
                <a:ea typeface="ＭＳ Ｐゴシック" panose="020B0600070205080204" pitchFamily="34" charset="-128"/>
              </a:rPr>
              <a:t>What problem does each party have?</a:t>
            </a:r>
          </a:p>
        </p:txBody>
      </p:sp>
      <p:sp>
        <p:nvSpPr>
          <p:cNvPr id="7171" name="Content Placeholder 2"/>
          <p:cNvSpPr>
            <a:spLocks noGrp="1"/>
          </p:cNvSpPr>
          <p:nvPr>
            <p:ph idx="1"/>
          </p:nvPr>
        </p:nvSpPr>
        <p:spPr>
          <a:xfrm>
            <a:off x="685800" y="1295400"/>
            <a:ext cx="7772400" cy="4495800"/>
          </a:xfrm>
        </p:spPr>
        <p:txBody>
          <a:bodyPr/>
          <a:lstStyle/>
          <a:p>
            <a:r>
              <a:rPr lang="en-US" altLang="en-US" sz="2300">
                <a:ea typeface="ＭＳ Ｐゴシック" panose="020B0600070205080204" pitchFamily="34" charset="-128"/>
              </a:rPr>
              <a:t>CEU needs to borrow more money for expansion of its business enterprise. </a:t>
            </a:r>
          </a:p>
          <a:p>
            <a:endParaRPr lang="en-US" altLang="en-US" sz="2300">
              <a:ea typeface="ＭＳ Ｐゴシック" panose="020B0600070205080204" pitchFamily="34" charset="-128"/>
            </a:endParaRPr>
          </a:p>
          <a:p>
            <a:r>
              <a:rPr lang="en-US" altLang="en-US" sz="2300">
                <a:ea typeface="ＭＳ Ｐゴシック" panose="020B0600070205080204" pitchFamily="34" charset="-128"/>
              </a:rPr>
              <a:t>CBI wants to keep a loyal client (CEU) happy, but will have to turn away its additional business because of an internal risk practice that limits loan exposure. Wants to make loan, yet not face the risk of loan default.</a:t>
            </a:r>
          </a:p>
          <a:p>
            <a:endParaRPr lang="en-US" altLang="en-US" sz="2300">
              <a:ea typeface="ＭＳ Ｐゴシック" panose="020B0600070205080204" pitchFamily="34" charset="-128"/>
            </a:endParaRPr>
          </a:p>
          <a:p>
            <a:r>
              <a:rPr lang="en-US" altLang="en-US" sz="2300">
                <a:ea typeface="ＭＳ Ｐゴシック" panose="020B0600070205080204" pitchFamily="34" charset="-128"/>
              </a:rPr>
              <a:t>FAB can offer to secure the credit default risk of CEU so that it removes risk form CBI’s balance sheet. It must figure out how much to charge for this service and whether to keep or remove the risk from its own books.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85800" y="381000"/>
            <a:ext cx="7772400" cy="914400"/>
          </a:xfrm>
        </p:spPr>
        <p:txBody>
          <a:bodyPr/>
          <a:lstStyle/>
          <a:p>
            <a:r>
              <a:rPr lang="en-US" altLang="en-US">
                <a:ea typeface="ＭＳ Ｐゴシック" panose="020B0600070205080204" pitchFamily="34" charset="-128"/>
              </a:rPr>
              <a:t>Credit Default Swap</a:t>
            </a:r>
          </a:p>
        </p:txBody>
      </p:sp>
      <p:sp>
        <p:nvSpPr>
          <p:cNvPr id="8195" name="TextBox 6"/>
          <p:cNvSpPr txBox="1">
            <a:spLocks noChangeArrowheads="1"/>
          </p:cNvSpPr>
          <p:nvPr/>
        </p:nvSpPr>
        <p:spPr bwMode="auto">
          <a:xfrm>
            <a:off x="990600" y="2000250"/>
            <a:ext cx="2133600" cy="12001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hlink"/>
              </a:buClr>
              <a:buSzPct val="75000"/>
              <a:buFont typeface="Wingdings" panose="05000000000000000000" pitchFamily="2" charset="2"/>
              <a:buChar char="n"/>
              <a:defRPr sz="3200">
                <a:solidFill>
                  <a:schemeClr val="tx1"/>
                </a:solidFill>
                <a:latin typeface="Book Antiqua" panose="02040602050305030304" pitchFamily="18" charset="0"/>
                <a:ea typeface="ＭＳ Ｐゴシック" panose="020B0600070205080204" pitchFamily="34" charset="-128"/>
              </a:defRPr>
            </a:lvl1pPr>
            <a:lvl2pPr marL="742950" indent="-285750">
              <a:spcBef>
                <a:spcPct val="20000"/>
              </a:spcBef>
              <a:buClr>
                <a:schemeClr val="accent2"/>
              </a:buClr>
              <a:buSzPct val="65000"/>
              <a:buFont typeface="Wingdings" panose="05000000000000000000" pitchFamily="2" charset="2"/>
              <a:buChar char="n"/>
              <a:defRPr sz="2800">
                <a:solidFill>
                  <a:schemeClr val="tx1"/>
                </a:solidFill>
                <a:latin typeface="Book Antiqua" panose="02040602050305030304" pitchFamily="18"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Book Antiqua" panose="02040602050305030304" pitchFamily="18" charset="0"/>
                <a:ea typeface="ＭＳ Ｐゴシック" panose="020B0600070205080204" pitchFamily="34" charset="-128"/>
              </a:defRPr>
            </a:lvl3pPr>
            <a:lvl4pPr marL="1600200" indent="-228600">
              <a:spcBef>
                <a:spcPct val="20000"/>
              </a:spcBef>
              <a:buClr>
                <a:schemeClr val="folHlink"/>
              </a:buClr>
              <a:buSzPct val="70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4pPr>
            <a:lvl5pPr marL="2057400" indent="-228600">
              <a:spcBef>
                <a:spcPct val="20000"/>
              </a:spcBef>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5pPr>
            <a:lvl6pPr marL="25146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6pPr>
            <a:lvl7pPr marL="29718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7pPr>
            <a:lvl8pPr marL="34290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8pPr>
            <a:lvl9pPr marL="38862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9pPr>
          </a:lstStyle>
          <a:p>
            <a:pPr algn="ctr" eaLnBrk="1" hangingPunct="1">
              <a:spcBef>
                <a:spcPct val="0"/>
              </a:spcBef>
              <a:buClrTx/>
              <a:buSzTx/>
              <a:buFontTx/>
              <a:buNone/>
            </a:pPr>
            <a:endParaRPr lang="en-US" altLang="en-US" sz="2400">
              <a:latin typeface="Times New Roman" panose="02020603050405020304" pitchFamily="18" charset="0"/>
            </a:endParaRPr>
          </a:p>
          <a:p>
            <a:pPr algn="ctr" eaLnBrk="1" hangingPunct="1">
              <a:spcBef>
                <a:spcPct val="0"/>
              </a:spcBef>
              <a:buClrTx/>
              <a:buSzTx/>
              <a:buFontTx/>
              <a:buNone/>
            </a:pPr>
            <a:r>
              <a:rPr lang="en-US" altLang="en-US" sz="2400">
                <a:latin typeface="Times New Roman" panose="02020603050405020304" pitchFamily="18" charset="0"/>
              </a:rPr>
              <a:t>FAB</a:t>
            </a:r>
          </a:p>
          <a:p>
            <a:pPr algn="ctr" eaLnBrk="1" hangingPunct="1">
              <a:spcBef>
                <a:spcPct val="0"/>
              </a:spcBef>
              <a:buClrTx/>
              <a:buSzTx/>
              <a:buFontTx/>
              <a:buNone/>
            </a:pPr>
            <a:endParaRPr lang="en-US" altLang="en-US" sz="2400">
              <a:latin typeface="Times New Roman" panose="02020603050405020304" pitchFamily="18" charset="0"/>
            </a:endParaRPr>
          </a:p>
        </p:txBody>
      </p:sp>
      <p:sp>
        <p:nvSpPr>
          <p:cNvPr id="8196" name="TextBox 6"/>
          <p:cNvSpPr txBox="1">
            <a:spLocks noChangeArrowheads="1"/>
          </p:cNvSpPr>
          <p:nvPr/>
        </p:nvSpPr>
        <p:spPr bwMode="auto">
          <a:xfrm>
            <a:off x="5943600" y="2000250"/>
            <a:ext cx="2133600" cy="12001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hlink"/>
              </a:buClr>
              <a:buSzPct val="75000"/>
              <a:buFont typeface="Wingdings" panose="05000000000000000000" pitchFamily="2" charset="2"/>
              <a:buChar char="n"/>
              <a:defRPr sz="3200">
                <a:solidFill>
                  <a:schemeClr val="tx1"/>
                </a:solidFill>
                <a:latin typeface="Book Antiqua" panose="02040602050305030304" pitchFamily="18" charset="0"/>
                <a:ea typeface="ＭＳ Ｐゴシック" panose="020B0600070205080204" pitchFamily="34" charset="-128"/>
              </a:defRPr>
            </a:lvl1pPr>
            <a:lvl2pPr marL="742950" indent="-285750">
              <a:spcBef>
                <a:spcPct val="20000"/>
              </a:spcBef>
              <a:buClr>
                <a:schemeClr val="accent2"/>
              </a:buClr>
              <a:buSzPct val="65000"/>
              <a:buFont typeface="Wingdings" panose="05000000000000000000" pitchFamily="2" charset="2"/>
              <a:buChar char="n"/>
              <a:defRPr sz="2800">
                <a:solidFill>
                  <a:schemeClr val="tx1"/>
                </a:solidFill>
                <a:latin typeface="Book Antiqua" panose="02040602050305030304" pitchFamily="18"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Book Antiqua" panose="02040602050305030304" pitchFamily="18" charset="0"/>
                <a:ea typeface="ＭＳ Ｐゴシック" panose="020B0600070205080204" pitchFamily="34" charset="-128"/>
              </a:defRPr>
            </a:lvl3pPr>
            <a:lvl4pPr marL="1600200" indent="-228600">
              <a:spcBef>
                <a:spcPct val="20000"/>
              </a:spcBef>
              <a:buClr>
                <a:schemeClr val="folHlink"/>
              </a:buClr>
              <a:buSzPct val="70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4pPr>
            <a:lvl5pPr marL="2057400" indent="-228600">
              <a:spcBef>
                <a:spcPct val="20000"/>
              </a:spcBef>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5pPr>
            <a:lvl6pPr marL="25146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6pPr>
            <a:lvl7pPr marL="29718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7pPr>
            <a:lvl8pPr marL="34290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8pPr>
            <a:lvl9pPr marL="38862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9pPr>
          </a:lstStyle>
          <a:p>
            <a:pPr algn="ctr" eaLnBrk="1" hangingPunct="1">
              <a:spcBef>
                <a:spcPct val="0"/>
              </a:spcBef>
              <a:buClrTx/>
              <a:buSzTx/>
              <a:buFontTx/>
              <a:buNone/>
            </a:pPr>
            <a:endParaRPr lang="en-US" altLang="en-US" sz="2400">
              <a:latin typeface="Times New Roman" panose="02020603050405020304" pitchFamily="18" charset="0"/>
            </a:endParaRPr>
          </a:p>
          <a:p>
            <a:pPr algn="ctr" eaLnBrk="1" hangingPunct="1">
              <a:spcBef>
                <a:spcPct val="0"/>
              </a:spcBef>
              <a:buClrTx/>
              <a:buSzTx/>
              <a:buFontTx/>
              <a:buNone/>
            </a:pPr>
            <a:r>
              <a:rPr lang="en-US" altLang="en-US" sz="2400">
                <a:latin typeface="Times New Roman" panose="02020603050405020304" pitchFamily="18" charset="0"/>
              </a:rPr>
              <a:t>CBI</a:t>
            </a:r>
          </a:p>
          <a:p>
            <a:pPr algn="ctr" eaLnBrk="1" hangingPunct="1">
              <a:spcBef>
                <a:spcPct val="0"/>
              </a:spcBef>
              <a:buClrTx/>
              <a:buSzTx/>
              <a:buFontTx/>
              <a:buNone/>
            </a:pPr>
            <a:endParaRPr lang="en-US" altLang="en-US" sz="2400">
              <a:latin typeface="Times New Roman" panose="02020603050405020304" pitchFamily="18" charset="0"/>
            </a:endParaRPr>
          </a:p>
        </p:txBody>
      </p:sp>
      <p:sp>
        <p:nvSpPr>
          <p:cNvPr id="8197" name="TextBox 6"/>
          <p:cNvSpPr txBox="1">
            <a:spLocks noChangeArrowheads="1"/>
          </p:cNvSpPr>
          <p:nvPr/>
        </p:nvSpPr>
        <p:spPr bwMode="auto">
          <a:xfrm>
            <a:off x="990600" y="4362450"/>
            <a:ext cx="2133600" cy="12001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hlink"/>
              </a:buClr>
              <a:buSzPct val="75000"/>
              <a:buFont typeface="Wingdings" panose="05000000000000000000" pitchFamily="2" charset="2"/>
              <a:buChar char="n"/>
              <a:defRPr sz="3200">
                <a:solidFill>
                  <a:schemeClr val="tx1"/>
                </a:solidFill>
                <a:latin typeface="Book Antiqua" panose="02040602050305030304" pitchFamily="18" charset="0"/>
                <a:ea typeface="ＭＳ Ｐゴシック" panose="020B0600070205080204" pitchFamily="34" charset="-128"/>
              </a:defRPr>
            </a:lvl1pPr>
            <a:lvl2pPr marL="742950" indent="-285750">
              <a:spcBef>
                <a:spcPct val="20000"/>
              </a:spcBef>
              <a:buClr>
                <a:schemeClr val="accent2"/>
              </a:buClr>
              <a:buSzPct val="65000"/>
              <a:buFont typeface="Wingdings" panose="05000000000000000000" pitchFamily="2" charset="2"/>
              <a:buChar char="n"/>
              <a:defRPr sz="2800">
                <a:solidFill>
                  <a:schemeClr val="tx1"/>
                </a:solidFill>
                <a:latin typeface="Book Antiqua" panose="02040602050305030304" pitchFamily="18"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Book Antiqua" panose="02040602050305030304" pitchFamily="18" charset="0"/>
                <a:ea typeface="ＭＳ Ｐゴシック" panose="020B0600070205080204" pitchFamily="34" charset="-128"/>
              </a:defRPr>
            </a:lvl3pPr>
            <a:lvl4pPr marL="1600200" indent="-228600">
              <a:spcBef>
                <a:spcPct val="20000"/>
              </a:spcBef>
              <a:buClr>
                <a:schemeClr val="folHlink"/>
              </a:buClr>
              <a:buSzPct val="70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4pPr>
            <a:lvl5pPr marL="2057400" indent="-228600">
              <a:spcBef>
                <a:spcPct val="20000"/>
              </a:spcBef>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5pPr>
            <a:lvl6pPr marL="25146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6pPr>
            <a:lvl7pPr marL="29718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7pPr>
            <a:lvl8pPr marL="34290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8pPr>
            <a:lvl9pPr marL="38862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9pPr>
          </a:lstStyle>
          <a:p>
            <a:pPr algn="ctr" eaLnBrk="1" hangingPunct="1">
              <a:spcBef>
                <a:spcPct val="0"/>
              </a:spcBef>
              <a:buClrTx/>
              <a:buSzTx/>
              <a:buFontTx/>
              <a:buNone/>
            </a:pPr>
            <a:endParaRPr lang="en-US" altLang="en-US" sz="2400">
              <a:latin typeface="Times New Roman" panose="02020603050405020304" pitchFamily="18" charset="0"/>
            </a:endParaRPr>
          </a:p>
          <a:p>
            <a:pPr algn="ctr" eaLnBrk="1" hangingPunct="1">
              <a:spcBef>
                <a:spcPct val="0"/>
              </a:spcBef>
              <a:buClrTx/>
              <a:buSzTx/>
              <a:buFontTx/>
              <a:buNone/>
            </a:pPr>
            <a:r>
              <a:rPr lang="en-US" altLang="en-US" sz="2400">
                <a:latin typeface="Times New Roman" panose="02020603050405020304" pitchFamily="18" charset="0"/>
              </a:rPr>
              <a:t>????</a:t>
            </a:r>
          </a:p>
          <a:p>
            <a:pPr algn="ctr" eaLnBrk="1" hangingPunct="1">
              <a:spcBef>
                <a:spcPct val="0"/>
              </a:spcBef>
              <a:buClrTx/>
              <a:buSzTx/>
              <a:buFontTx/>
              <a:buNone/>
            </a:pPr>
            <a:endParaRPr lang="en-US" altLang="en-US" sz="2400">
              <a:latin typeface="Times New Roman" panose="02020603050405020304" pitchFamily="18" charset="0"/>
            </a:endParaRPr>
          </a:p>
        </p:txBody>
      </p:sp>
      <p:sp>
        <p:nvSpPr>
          <p:cNvPr id="8198" name="TextBox 8"/>
          <p:cNvSpPr txBox="1">
            <a:spLocks noChangeArrowheads="1"/>
          </p:cNvSpPr>
          <p:nvPr/>
        </p:nvSpPr>
        <p:spPr bwMode="auto">
          <a:xfrm>
            <a:off x="6019800" y="4362450"/>
            <a:ext cx="2133600" cy="12001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hlink"/>
              </a:buClr>
              <a:buSzPct val="75000"/>
              <a:buFont typeface="Wingdings" panose="05000000000000000000" pitchFamily="2" charset="2"/>
              <a:buChar char="n"/>
              <a:defRPr sz="3200">
                <a:solidFill>
                  <a:schemeClr val="tx1"/>
                </a:solidFill>
                <a:latin typeface="Book Antiqua" panose="02040602050305030304" pitchFamily="18" charset="0"/>
                <a:ea typeface="ＭＳ Ｐゴシック" panose="020B0600070205080204" pitchFamily="34" charset="-128"/>
              </a:defRPr>
            </a:lvl1pPr>
            <a:lvl2pPr marL="742950" indent="-285750">
              <a:spcBef>
                <a:spcPct val="20000"/>
              </a:spcBef>
              <a:buClr>
                <a:schemeClr val="accent2"/>
              </a:buClr>
              <a:buSzPct val="65000"/>
              <a:buFont typeface="Wingdings" panose="05000000000000000000" pitchFamily="2" charset="2"/>
              <a:buChar char="n"/>
              <a:defRPr sz="2800">
                <a:solidFill>
                  <a:schemeClr val="tx1"/>
                </a:solidFill>
                <a:latin typeface="Book Antiqua" panose="02040602050305030304" pitchFamily="18"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Book Antiqua" panose="02040602050305030304" pitchFamily="18" charset="0"/>
                <a:ea typeface="ＭＳ Ｐゴシック" panose="020B0600070205080204" pitchFamily="34" charset="-128"/>
              </a:defRPr>
            </a:lvl3pPr>
            <a:lvl4pPr marL="1600200" indent="-228600">
              <a:spcBef>
                <a:spcPct val="20000"/>
              </a:spcBef>
              <a:buClr>
                <a:schemeClr val="folHlink"/>
              </a:buClr>
              <a:buSzPct val="70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4pPr>
            <a:lvl5pPr marL="2057400" indent="-228600">
              <a:spcBef>
                <a:spcPct val="20000"/>
              </a:spcBef>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5pPr>
            <a:lvl6pPr marL="25146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6pPr>
            <a:lvl7pPr marL="29718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7pPr>
            <a:lvl8pPr marL="34290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8pPr>
            <a:lvl9pPr marL="38862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9pPr>
          </a:lstStyle>
          <a:p>
            <a:pPr algn="ctr" eaLnBrk="1" hangingPunct="1">
              <a:spcBef>
                <a:spcPct val="0"/>
              </a:spcBef>
              <a:buClrTx/>
              <a:buSzTx/>
              <a:buFontTx/>
              <a:buNone/>
            </a:pPr>
            <a:endParaRPr lang="en-US" altLang="en-US" sz="2400">
              <a:latin typeface="Times New Roman" panose="02020603050405020304" pitchFamily="18" charset="0"/>
            </a:endParaRPr>
          </a:p>
          <a:p>
            <a:pPr algn="ctr" eaLnBrk="1" hangingPunct="1">
              <a:spcBef>
                <a:spcPct val="0"/>
              </a:spcBef>
              <a:buClrTx/>
              <a:buSzTx/>
              <a:buFontTx/>
              <a:buNone/>
            </a:pPr>
            <a:r>
              <a:rPr lang="en-US" altLang="en-US" sz="2400">
                <a:latin typeface="Times New Roman" panose="02020603050405020304" pitchFamily="18" charset="0"/>
              </a:rPr>
              <a:t>CEU</a:t>
            </a:r>
          </a:p>
          <a:p>
            <a:pPr algn="ctr" eaLnBrk="1" hangingPunct="1">
              <a:spcBef>
                <a:spcPct val="0"/>
              </a:spcBef>
              <a:buClrTx/>
              <a:buSzTx/>
              <a:buFontTx/>
              <a:buNone/>
            </a:pPr>
            <a:endParaRPr lang="en-US" altLang="en-US" sz="2400">
              <a:latin typeface="Times New Roman" panose="02020603050405020304" pitchFamily="18" charset="0"/>
            </a:endParaRPr>
          </a:p>
        </p:txBody>
      </p:sp>
      <p:cxnSp>
        <p:nvCxnSpPr>
          <p:cNvPr id="8199" name="Straight Arrow Connector 12"/>
          <p:cNvCxnSpPr>
            <a:cxnSpLocks noChangeShapeType="1"/>
          </p:cNvCxnSpPr>
          <p:nvPr/>
        </p:nvCxnSpPr>
        <p:spPr bwMode="auto">
          <a:xfrm>
            <a:off x="3124200" y="2895600"/>
            <a:ext cx="2819400" cy="1588"/>
          </a:xfrm>
          <a:prstGeom prst="straightConnector1">
            <a:avLst/>
          </a:prstGeom>
          <a:noFill/>
          <a:ln w="9525">
            <a:solidFill>
              <a:schemeClr val="tx1"/>
            </a:solidFill>
            <a:round/>
            <a:headEnd type="none" w="sm" len="sm"/>
            <a:tailEnd type="arrow" w="med" len="med"/>
          </a:ln>
          <a:extLst>
            <a:ext uri="{909E8E84-426E-40DD-AFC4-6F175D3DCCD1}">
              <a14:hiddenFill xmlns:a14="http://schemas.microsoft.com/office/drawing/2010/main">
                <a:noFill/>
              </a14:hiddenFill>
            </a:ext>
          </a:extLst>
        </p:spPr>
      </p:cxnSp>
      <p:cxnSp>
        <p:nvCxnSpPr>
          <p:cNvPr id="8200" name="Straight Arrow Connector 14"/>
          <p:cNvCxnSpPr>
            <a:cxnSpLocks noChangeShapeType="1"/>
          </p:cNvCxnSpPr>
          <p:nvPr/>
        </p:nvCxnSpPr>
        <p:spPr bwMode="auto">
          <a:xfrm rot="10800000">
            <a:off x="3124200" y="2286000"/>
            <a:ext cx="2819400" cy="1588"/>
          </a:xfrm>
          <a:prstGeom prst="straightConnector1">
            <a:avLst/>
          </a:prstGeom>
          <a:noFill/>
          <a:ln w="9525">
            <a:solidFill>
              <a:schemeClr val="tx1"/>
            </a:solidFill>
            <a:round/>
            <a:headEnd type="none" w="sm" len="sm"/>
            <a:tailEnd type="arrow" w="med" len="med"/>
          </a:ln>
          <a:extLst>
            <a:ext uri="{909E8E84-426E-40DD-AFC4-6F175D3DCCD1}">
              <a14:hiddenFill xmlns:a14="http://schemas.microsoft.com/office/drawing/2010/main">
                <a:noFill/>
              </a14:hiddenFill>
            </a:ext>
          </a:extLst>
        </p:spPr>
      </p:cxnSp>
      <p:sp>
        <p:nvSpPr>
          <p:cNvPr id="8201" name="TextBox 15"/>
          <p:cNvSpPr txBox="1">
            <a:spLocks noChangeArrowheads="1"/>
          </p:cNvSpPr>
          <p:nvPr/>
        </p:nvSpPr>
        <p:spPr bwMode="auto">
          <a:xfrm>
            <a:off x="3429000" y="1676400"/>
            <a:ext cx="2209800"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n"/>
              <a:defRPr sz="3200">
                <a:solidFill>
                  <a:schemeClr val="tx1"/>
                </a:solidFill>
                <a:latin typeface="Book Antiqua" panose="02040602050305030304" pitchFamily="18" charset="0"/>
                <a:ea typeface="ＭＳ Ｐゴシック" panose="020B0600070205080204" pitchFamily="34" charset="-128"/>
              </a:defRPr>
            </a:lvl1pPr>
            <a:lvl2pPr marL="742950" indent="-285750">
              <a:spcBef>
                <a:spcPct val="20000"/>
              </a:spcBef>
              <a:buClr>
                <a:schemeClr val="accent2"/>
              </a:buClr>
              <a:buSzPct val="65000"/>
              <a:buFont typeface="Wingdings" panose="05000000000000000000" pitchFamily="2" charset="2"/>
              <a:buChar char="n"/>
              <a:defRPr sz="2800">
                <a:solidFill>
                  <a:schemeClr val="tx1"/>
                </a:solidFill>
                <a:latin typeface="Book Antiqua" panose="02040602050305030304" pitchFamily="18"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Book Antiqua" panose="02040602050305030304" pitchFamily="18" charset="0"/>
                <a:ea typeface="ＭＳ Ｐゴシック" panose="020B0600070205080204" pitchFamily="34" charset="-128"/>
              </a:defRPr>
            </a:lvl3pPr>
            <a:lvl4pPr marL="1600200" indent="-228600">
              <a:spcBef>
                <a:spcPct val="20000"/>
              </a:spcBef>
              <a:buClr>
                <a:schemeClr val="folHlink"/>
              </a:buClr>
              <a:buSzPct val="70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4pPr>
            <a:lvl5pPr marL="2057400" indent="-228600">
              <a:spcBef>
                <a:spcPct val="20000"/>
              </a:spcBef>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5pPr>
            <a:lvl6pPr marL="25146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6pPr>
            <a:lvl7pPr marL="29718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7pPr>
            <a:lvl8pPr marL="34290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8pPr>
            <a:lvl9pPr marL="38862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9pPr>
          </a:lstStyle>
          <a:p>
            <a:pPr algn="ctr" eaLnBrk="1" hangingPunct="1">
              <a:spcBef>
                <a:spcPct val="0"/>
              </a:spcBef>
              <a:buClrTx/>
              <a:buSzTx/>
              <a:buFontTx/>
              <a:buNone/>
            </a:pPr>
            <a:r>
              <a:rPr lang="en-US" altLang="en-US" sz="2200">
                <a:latin typeface="Times New Roman" panose="02020603050405020304" pitchFamily="18" charset="0"/>
              </a:rPr>
              <a:t>Periodic Fee</a:t>
            </a:r>
          </a:p>
        </p:txBody>
      </p:sp>
      <p:sp>
        <p:nvSpPr>
          <p:cNvPr id="8202" name="TextBox 16"/>
          <p:cNvSpPr txBox="1">
            <a:spLocks noChangeArrowheads="1"/>
          </p:cNvSpPr>
          <p:nvPr/>
        </p:nvSpPr>
        <p:spPr bwMode="auto">
          <a:xfrm>
            <a:off x="3124200" y="2998788"/>
            <a:ext cx="2819400"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n"/>
              <a:defRPr sz="3200">
                <a:solidFill>
                  <a:schemeClr val="tx1"/>
                </a:solidFill>
                <a:latin typeface="Book Antiqua" panose="02040602050305030304" pitchFamily="18" charset="0"/>
                <a:ea typeface="ＭＳ Ｐゴシック" panose="020B0600070205080204" pitchFamily="34" charset="-128"/>
              </a:defRPr>
            </a:lvl1pPr>
            <a:lvl2pPr marL="742950" indent="-285750">
              <a:spcBef>
                <a:spcPct val="20000"/>
              </a:spcBef>
              <a:buClr>
                <a:schemeClr val="accent2"/>
              </a:buClr>
              <a:buSzPct val="65000"/>
              <a:buFont typeface="Wingdings" panose="05000000000000000000" pitchFamily="2" charset="2"/>
              <a:buChar char="n"/>
              <a:defRPr sz="2800">
                <a:solidFill>
                  <a:schemeClr val="tx1"/>
                </a:solidFill>
                <a:latin typeface="Book Antiqua" panose="02040602050305030304" pitchFamily="18"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Book Antiqua" panose="02040602050305030304" pitchFamily="18" charset="0"/>
                <a:ea typeface="ＭＳ Ｐゴシック" panose="020B0600070205080204" pitchFamily="34" charset="-128"/>
              </a:defRPr>
            </a:lvl3pPr>
            <a:lvl4pPr marL="1600200" indent="-228600">
              <a:spcBef>
                <a:spcPct val="20000"/>
              </a:spcBef>
              <a:buClr>
                <a:schemeClr val="folHlink"/>
              </a:buClr>
              <a:buSzPct val="70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4pPr>
            <a:lvl5pPr marL="2057400" indent="-228600">
              <a:spcBef>
                <a:spcPct val="20000"/>
              </a:spcBef>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5pPr>
            <a:lvl6pPr marL="25146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6pPr>
            <a:lvl7pPr marL="29718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7pPr>
            <a:lvl8pPr marL="34290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8pPr>
            <a:lvl9pPr marL="38862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9pPr>
          </a:lstStyle>
          <a:p>
            <a:pPr algn="ctr" eaLnBrk="1" hangingPunct="1">
              <a:spcBef>
                <a:spcPct val="0"/>
              </a:spcBef>
              <a:buClrTx/>
              <a:buSzTx/>
              <a:buFontTx/>
              <a:buNone/>
            </a:pPr>
            <a:r>
              <a:rPr lang="en-US" altLang="en-US" sz="2200">
                <a:latin typeface="Times New Roman" panose="02020603050405020304" pitchFamily="18" charset="0"/>
              </a:rPr>
              <a:t>$ If Default Occurs</a:t>
            </a:r>
          </a:p>
        </p:txBody>
      </p:sp>
      <p:cxnSp>
        <p:nvCxnSpPr>
          <p:cNvPr id="8203" name="Straight Arrow Connector 18"/>
          <p:cNvCxnSpPr>
            <a:cxnSpLocks noChangeShapeType="1"/>
          </p:cNvCxnSpPr>
          <p:nvPr/>
        </p:nvCxnSpPr>
        <p:spPr bwMode="auto">
          <a:xfrm rot="5400000">
            <a:off x="7200901" y="3771900"/>
            <a:ext cx="1143000" cy="3175"/>
          </a:xfrm>
          <a:prstGeom prst="straightConnector1">
            <a:avLst/>
          </a:prstGeom>
          <a:noFill/>
          <a:ln w="9525">
            <a:solidFill>
              <a:schemeClr val="tx1"/>
            </a:solidFill>
            <a:round/>
            <a:headEnd type="none" w="sm" len="sm"/>
            <a:tailEnd type="arrow" w="med" len="med"/>
          </a:ln>
          <a:extLst>
            <a:ext uri="{909E8E84-426E-40DD-AFC4-6F175D3DCCD1}">
              <a14:hiddenFill xmlns:a14="http://schemas.microsoft.com/office/drawing/2010/main">
                <a:noFill/>
              </a14:hiddenFill>
            </a:ext>
          </a:extLst>
        </p:spPr>
      </p:cxnSp>
      <p:cxnSp>
        <p:nvCxnSpPr>
          <p:cNvPr id="8204" name="Straight Arrow Connector 20"/>
          <p:cNvCxnSpPr>
            <a:cxnSpLocks noChangeShapeType="1"/>
          </p:cNvCxnSpPr>
          <p:nvPr/>
        </p:nvCxnSpPr>
        <p:spPr bwMode="auto">
          <a:xfrm rot="5400000" flipH="1" flipV="1">
            <a:off x="5981701" y="3771900"/>
            <a:ext cx="1143000" cy="3175"/>
          </a:xfrm>
          <a:prstGeom prst="straightConnector1">
            <a:avLst/>
          </a:prstGeom>
          <a:noFill/>
          <a:ln w="9525">
            <a:solidFill>
              <a:schemeClr val="tx1"/>
            </a:solidFill>
            <a:round/>
            <a:headEnd type="none" w="sm" len="sm"/>
            <a:tailEnd type="arrow" w="med" len="med"/>
          </a:ln>
          <a:extLst>
            <a:ext uri="{909E8E84-426E-40DD-AFC4-6F175D3DCCD1}">
              <a14:hiddenFill xmlns:a14="http://schemas.microsoft.com/office/drawing/2010/main">
                <a:noFill/>
              </a14:hiddenFill>
            </a:ext>
          </a:extLst>
        </p:spPr>
      </p:cxnSp>
      <p:sp>
        <p:nvSpPr>
          <p:cNvPr id="8205" name="TextBox 22"/>
          <p:cNvSpPr txBox="1">
            <a:spLocks noChangeArrowheads="1"/>
          </p:cNvSpPr>
          <p:nvPr/>
        </p:nvSpPr>
        <p:spPr bwMode="auto">
          <a:xfrm>
            <a:off x="7696200" y="3497263"/>
            <a:ext cx="1219200"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n"/>
              <a:defRPr sz="3200">
                <a:solidFill>
                  <a:schemeClr val="tx1"/>
                </a:solidFill>
                <a:latin typeface="Book Antiqua" panose="02040602050305030304" pitchFamily="18" charset="0"/>
                <a:ea typeface="ＭＳ Ｐゴシック" panose="020B0600070205080204" pitchFamily="34" charset="-128"/>
              </a:defRPr>
            </a:lvl1pPr>
            <a:lvl2pPr marL="742950" indent="-285750">
              <a:spcBef>
                <a:spcPct val="20000"/>
              </a:spcBef>
              <a:buClr>
                <a:schemeClr val="accent2"/>
              </a:buClr>
              <a:buSzPct val="65000"/>
              <a:buFont typeface="Wingdings" panose="05000000000000000000" pitchFamily="2" charset="2"/>
              <a:buChar char="n"/>
              <a:defRPr sz="2800">
                <a:solidFill>
                  <a:schemeClr val="tx1"/>
                </a:solidFill>
                <a:latin typeface="Book Antiqua" panose="02040602050305030304" pitchFamily="18"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Book Antiqua" panose="02040602050305030304" pitchFamily="18" charset="0"/>
                <a:ea typeface="ＭＳ Ｐゴシック" panose="020B0600070205080204" pitchFamily="34" charset="-128"/>
              </a:defRPr>
            </a:lvl3pPr>
            <a:lvl4pPr marL="1600200" indent="-228600">
              <a:spcBef>
                <a:spcPct val="20000"/>
              </a:spcBef>
              <a:buClr>
                <a:schemeClr val="folHlink"/>
              </a:buClr>
              <a:buSzPct val="70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4pPr>
            <a:lvl5pPr marL="2057400" indent="-228600">
              <a:spcBef>
                <a:spcPct val="20000"/>
              </a:spcBef>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5pPr>
            <a:lvl6pPr marL="25146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6pPr>
            <a:lvl7pPr marL="29718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7pPr>
            <a:lvl8pPr marL="34290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8pPr>
            <a:lvl9pPr marL="38862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9pPr>
          </a:lstStyle>
          <a:p>
            <a:pPr algn="ctr" eaLnBrk="1" hangingPunct="1">
              <a:spcBef>
                <a:spcPct val="0"/>
              </a:spcBef>
              <a:buClrTx/>
              <a:buSzTx/>
              <a:buFontTx/>
              <a:buNone/>
            </a:pPr>
            <a:r>
              <a:rPr lang="en-US" altLang="en-US" sz="2200">
                <a:latin typeface="Times New Roman" panose="02020603050405020304" pitchFamily="18" charset="0"/>
              </a:rPr>
              <a:t>$50 mil loan</a:t>
            </a:r>
          </a:p>
        </p:txBody>
      </p:sp>
      <p:sp>
        <p:nvSpPr>
          <p:cNvPr id="8206" name="TextBox 23"/>
          <p:cNvSpPr txBox="1">
            <a:spLocks noChangeArrowheads="1"/>
          </p:cNvSpPr>
          <p:nvPr/>
        </p:nvSpPr>
        <p:spPr bwMode="auto">
          <a:xfrm>
            <a:off x="5486400" y="3497263"/>
            <a:ext cx="1219200"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n"/>
              <a:defRPr sz="3200">
                <a:solidFill>
                  <a:schemeClr val="tx1"/>
                </a:solidFill>
                <a:latin typeface="Book Antiqua" panose="02040602050305030304" pitchFamily="18" charset="0"/>
                <a:ea typeface="ＭＳ Ｐゴシック" panose="020B0600070205080204" pitchFamily="34" charset="-128"/>
              </a:defRPr>
            </a:lvl1pPr>
            <a:lvl2pPr marL="742950" indent="-285750">
              <a:spcBef>
                <a:spcPct val="20000"/>
              </a:spcBef>
              <a:buClr>
                <a:schemeClr val="accent2"/>
              </a:buClr>
              <a:buSzPct val="65000"/>
              <a:buFont typeface="Wingdings" panose="05000000000000000000" pitchFamily="2" charset="2"/>
              <a:buChar char="n"/>
              <a:defRPr sz="2800">
                <a:solidFill>
                  <a:schemeClr val="tx1"/>
                </a:solidFill>
                <a:latin typeface="Book Antiqua" panose="02040602050305030304" pitchFamily="18"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Book Antiqua" panose="02040602050305030304" pitchFamily="18" charset="0"/>
                <a:ea typeface="ＭＳ Ｐゴシック" panose="020B0600070205080204" pitchFamily="34" charset="-128"/>
              </a:defRPr>
            </a:lvl3pPr>
            <a:lvl4pPr marL="1600200" indent="-228600">
              <a:spcBef>
                <a:spcPct val="20000"/>
              </a:spcBef>
              <a:buClr>
                <a:schemeClr val="folHlink"/>
              </a:buClr>
              <a:buSzPct val="70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4pPr>
            <a:lvl5pPr marL="2057400" indent="-228600">
              <a:spcBef>
                <a:spcPct val="20000"/>
              </a:spcBef>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5pPr>
            <a:lvl6pPr marL="25146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6pPr>
            <a:lvl7pPr marL="29718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7pPr>
            <a:lvl8pPr marL="34290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8pPr>
            <a:lvl9pPr marL="38862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9pPr>
          </a:lstStyle>
          <a:p>
            <a:pPr algn="ctr" eaLnBrk="1" hangingPunct="1">
              <a:spcBef>
                <a:spcPct val="0"/>
              </a:spcBef>
              <a:buClrTx/>
              <a:buSzTx/>
              <a:buFontTx/>
              <a:buNone/>
            </a:pPr>
            <a:r>
              <a:rPr lang="en-US" altLang="en-US" sz="2200">
                <a:latin typeface="Times New Roman" panose="02020603050405020304" pitchFamily="18" charset="0"/>
              </a:rPr>
              <a:t>Loan Pmts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685800" y="381000"/>
            <a:ext cx="7772400" cy="914400"/>
          </a:xfrm>
        </p:spPr>
        <p:txBody>
          <a:bodyPr/>
          <a:lstStyle/>
          <a:p>
            <a:r>
              <a:rPr lang="en-US" altLang="en-US">
                <a:ea typeface="ＭＳ Ｐゴシック" panose="020B0600070205080204" pitchFamily="34" charset="-128"/>
              </a:rPr>
              <a:t>What if default occurs?</a:t>
            </a:r>
          </a:p>
        </p:txBody>
      </p:sp>
      <p:sp>
        <p:nvSpPr>
          <p:cNvPr id="9219" name="Content Placeholder 2"/>
          <p:cNvSpPr>
            <a:spLocks noGrp="1"/>
          </p:cNvSpPr>
          <p:nvPr>
            <p:ph idx="1"/>
          </p:nvPr>
        </p:nvSpPr>
        <p:spPr>
          <a:xfrm>
            <a:off x="685800" y="1524000"/>
            <a:ext cx="7772400" cy="4495800"/>
          </a:xfrm>
        </p:spPr>
        <p:txBody>
          <a:bodyPr/>
          <a:lstStyle/>
          <a:p>
            <a:r>
              <a:rPr lang="en-US" altLang="en-US" sz="2400">
                <a:ea typeface="ＭＳ Ｐゴシック" panose="020B0600070205080204" pitchFamily="34" charset="-128"/>
              </a:rPr>
              <a:t>If default occurs, CBI will approach FAB to claim their “insurance.”</a:t>
            </a:r>
          </a:p>
          <a:p>
            <a:endParaRPr lang="en-US" altLang="en-US" sz="2400">
              <a:ea typeface="ＭＳ Ｐゴシック" panose="020B0600070205080204" pitchFamily="34" charset="-128"/>
            </a:endParaRPr>
          </a:p>
          <a:p>
            <a:r>
              <a:rPr lang="en-US" altLang="en-US" sz="2400">
                <a:ea typeface="ＭＳ Ｐゴシック" panose="020B0600070205080204" pitchFamily="34" charset="-128"/>
              </a:rPr>
              <a:t>CBI will deliver the loan to FAB and collect a payment to cover their loss from the loan (physical delivery).</a:t>
            </a:r>
          </a:p>
          <a:p>
            <a:endParaRPr lang="en-US" altLang="en-US" sz="2400">
              <a:ea typeface="ＭＳ Ｐゴシック" panose="020B0600070205080204" pitchFamily="34" charset="-128"/>
            </a:endParaRPr>
          </a:p>
          <a:p>
            <a:r>
              <a:rPr lang="en-US" altLang="en-US" sz="2400">
                <a:ea typeface="ＭＳ Ｐゴシック" panose="020B0600070205080204" pitchFamily="34" charset="-128"/>
              </a:rPr>
              <a:t>FAB will then retain the loan and wait for the bankruptcy courts to decide if any assets are available to repay the loan (recovery).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381000"/>
            <a:ext cx="7772400" cy="914400"/>
          </a:xfrm>
        </p:spPr>
        <p:txBody>
          <a:bodyPr/>
          <a:lstStyle/>
          <a:p>
            <a:r>
              <a:rPr lang="en-US" altLang="en-US">
                <a:ea typeface="ＭＳ Ｐゴシック" panose="020B0600070205080204" pitchFamily="34" charset="-128"/>
              </a:rPr>
              <a:t>Should FAB keep or</a:t>
            </a:r>
            <a:br>
              <a:rPr lang="en-US" altLang="en-US">
                <a:ea typeface="ＭＳ Ｐゴシック" panose="020B0600070205080204" pitchFamily="34" charset="-128"/>
              </a:rPr>
            </a:br>
            <a:r>
              <a:rPr lang="en-US" altLang="en-US">
                <a:ea typeface="ＭＳ Ｐゴシック" panose="020B0600070205080204" pitchFamily="34" charset="-128"/>
              </a:rPr>
              <a:t>transfer the risk from the CDS?</a:t>
            </a:r>
          </a:p>
        </p:txBody>
      </p:sp>
      <p:sp>
        <p:nvSpPr>
          <p:cNvPr id="10243" name="Content Placeholder 3"/>
          <p:cNvSpPr>
            <a:spLocks noGrp="1"/>
          </p:cNvSpPr>
          <p:nvPr>
            <p:ph idx="1"/>
          </p:nvPr>
        </p:nvSpPr>
        <p:spPr>
          <a:xfrm>
            <a:off x="685800" y="1752600"/>
            <a:ext cx="8001000" cy="4495800"/>
          </a:xfrm>
        </p:spPr>
        <p:txBody>
          <a:bodyPr/>
          <a:lstStyle/>
          <a:p>
            <a:r>
              <a:rPr lang="en-US" altLang="en-US" sz="2800" dirty="0">
                <a:ea typeface="ＭＳ Ｐゴシック" panose="020B0600070205080204" pitchFamily="34" charset="-128"/>
              </a:rPr>
              <a:t>Keep:  FAB holds on to the CDS and may eventually find another partially or fully offsetting position. Or, they may simply hold the risk (bet against the default happening). </a:t>
            </a:r>
          </a:p>
          <a:p>
            <a:pPr marL="0" indent="0">
              <a:buNone/>
            </a:pPr>
            <a:endParaRPr lang="en-US" altLang="en-US" sz="2800" dirty="0">
              <a:ea typeface="ＭＳ Ｐゴシック" panose="020B0600070205080204" pitchFamily="34" charset="-128"/>
            </a:endParaRPr>
          </a:p>
          <a:p>
            <a:r>
              <a:rPr lang="en-US" altLang="en-US" sz="2800" dirty="0">
                <a:ea typeface="ＭＳ Ｐゴシック" panose="020B0600070205080204" pitchFamily="34" charset="-128"/>
              </a:rPr>
              <a:t>Transfer: FAB tries to get someone on the “other side” of the trade and just play facilitator. No (or little) risk kept on FAB’s books.</a:t>
            </a:r>
            <a:endParaRPr lang="en-US" altLang="en-US" sz="2000" dirty="0">
              <a:ea typeface="ＭＳ Ｐゴシック" panose="020B0600070205080204" pitchFamily="34" charset="-12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85800" y="76200"/>
            <a:ext cx="7772400" cy="914400"/>
          </a:xfrm>
        </p:spPr>
        <p:txBody>
          <a:bodyPr/>
          <a:lstStyle/>
          <a:p>
            <a:r>
              <a:rPr lang="en-US" altLang="en-US">
                <a:ea typeface="ＭＳ Ｐゴシック" panose="020B0600070205080204" pitchFamily="34" charset="-128"/>
              </a:rPr>
              <a:t>If they transfer risk…</a:t>
            </a:r>
          </a:p>
        </p:txBody>
      </p:sp>
      <p:sp>
        <p:nvSpPr>
          <p:cNvPr id="11267" name="Content Placeholder 3"/>
          <p:cNvSpPr>
            <a:spLocks noGrp="1"/>
          </p:cNvSpPr>
          <p:nvPr>
            <p:ph idx="1"/>
          </p:nvPr>
        </p:nvSpPr>
        <p:spPr>
          <a:xfrm>
            <a:off x="685800" y="1219200"/>
            <a:ext cx="8001000" cy="4495800"/>
          </a:xfrm>
        </p:spPr>
        <p:txBody>
          <a:bodyPr/>
          <a:lstStyle/>
          <a:p>
            <a:pPr>
              <a:buFont typeface="Wingdings" panose="05000000000000000000" pitchFamily="2" charset="2"/>
              <a:buNone/>
            </a:pPr>
            <a:r>
              <a:rPr lang="en-US" altLang="en-US" sz="2500">
                <a:ea typeface="ＭＳ Ｐゴシック" panose="020B0600070205080204" pitchFamily="34" charset="-128"/>
              </a:rPr>
              <a:t>FAB’s Problem with transferring:</a:t>
            </a:r>
          </a:p>
          <a:p>
            <a:pPr>
              <a:buFont typeface="Wingdings" panose="05000000000000000000" pitchFamily="2" charset="2"/>
              <a:buNone/>
            </a:pPr>
            <a:endParaRPr lang="en-US" altLang="en-US" sz="2500">
              <a:ea typeface="ＭＳ Ｐゴシック" panose="020B0600070205080204" pitchFamily="34" charset="-128"/>
            </a:endParaRPr>
          </a:p>
          <a:p>
            <a:r>
              <a:rPr lang="en-US" altLang="en-US" sz="2500">
                <a:ea typeface="ＭＳ Ｐゴシック" panose="020B0600070205080204" pitchFamily="34" charset="-128"/>
              </a:rPr>
              <a:t>There is only one client willing to buy this position off of FAB. And their credit isn’t great… so you could have a situation in which CEU folds at the same time that this other firm folds. So, FAB would be stuck with the “hot potato” of risk exposure. </a:t>
            </a:r>
          </a:p>
          <a:p>
            <a:endParaRPr lang="en-US" altLang="en-US" sz="2500">
              <a:ea typeface="ＭＳ Ｐゴシック" panose="020B0600070205080204" pitchFamily="34" charset="-128"/>
            </a:endParaRPr>
          </a:p>
          <a:p>
            <a:pPr>
              <a:buFont typeface="Wingdings" panose="05000000000000000000" pitchFamily="2" charset="2"/>
              <a:buNone/>
            </a:pPr>
            <a:endParaRPr lang="en-US" altLang="en-US" sz="2500">
              <a:ea typeface="ＭＳ Ｐゴシック" panose="020B0600070205080204" pitchFamily="34" charset="-128"/>
            </a:endParaRPr>
          </a:p>
          <a:p>
            <a:pPr>
              <a:buFont typeface="Wingdings" panose="05000000000000000000" pitchFamily="2" charset="2"/>
              <a:buNone/>
            </a:pPr>
            <a:endParaRPr lang="en-US" altLang="en-US" sz="2500">
              <a:ea typeface="ＭＳ Ｐゴシック" panose="020B0600070205080204" pitchFamily="34" charset="-128"/>
            </a:endParaRPr>
          </a:p>
          <a:p>
            <a:endParaRPr lang="en-US" altLang="en-US" sz="2500">
              <a:ea typeface="ＭＳ Ｐゴシック" panose="020B0600070205080204" pitchFamily="34"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685800" y="76200"/>
            <a:ext cx="7772400" cy="914400"/>
          </a:xfrm>
        </p:spPr>
        <p:txBody>
          <a:bodyPr/>
          <a:lstStyle/>
          <a:p>
            <a:r>
              <a:rPr lang="en-US" altLang="en-US">
                <a:ea typeface="ＭＳ Ｐゴシック" panose="020B0600070205080204" pitchFamily="34" charset="-128"/>
              </a:rPr>
              <a:t>Possible Solution: </a:t>
            </a:r>
            <a:br>
              <a:rPr lang="en-US" altLang="en-US">
                <a:ea typeface="ＭＳ Ｐゴシック" panose="020B0600070205080204" pitchFamily="34" charset="-128"/>
              </a:rPr>
            </a:br>
            <a:r>
              <a:rPr lang="en-US" altLang="en-US">
                <a:ea typeface="ＭＳ Ｐゴシック" panose="020B0600070205080204" pitchFamily="34" charset="-128"/>
              </a:rPr>
              <a:t>Credit Linked Note</a:t>
            </a:r>
          </a:p>
        </p:txBody>
      </p:sp>
      <p:sp>
        <p:nvSpPr>
          <p:cNvPr id="12291" name="Content Placeholder 3"/>
          <p:cNvSpPr>
            <a:spLocks noGrp="1"/>
          </p:cNvSpPr>
          <p:nvPr>
            <p:ph idx="1"/>
          </p:nvPr>
        </p:nvSpPr>
        <p:spPr>
          <a:xfrm>
            <a:off x="685800" y="1219200"/>
            <a:ext cx="8001000" cy="4953000"/>
          </a:xfrm>
        </p:spPr>
        <p:txBody>
          <a:bodyPr/>
          <a:lstStyle/>
          <a:p>
            <a:pPr>
              <a:buFont typeface="Wingdings" panose="05000000000000000000" pitchFamily="2" charset="2"/>
              <a:buNone/>
            </a:pPr>
            <a:r>
              <a:rPr lang="en-US" altLang="en-US" sz="2800" dirty="0">
                <a:ea typeface="ＭＳ Ｐゴシック" panose="020B0600070205080204" pitchFamily="34" charset="-128"/>
              </a:rPr>
              <a:t>FAB could issue a credit linked note that will raise money from the counterparty. FAB will promise to pay a high return on this bond. The high return comes from the payments that CBI is paying.</a:t>
            </a:r>
          </a:p>
          <a:p>
            <a:pPr>
              <a:buFont typeface="Wingdings" panose="05000000000000000000" pitchFamily="2" charset="2"/>
              <a:buNone/>
            </a:pPr>
            <a:endParaRPr lang="en-US" altLang="en-US" sz="2800" dirty="0">
              <a:ea typeface="ＭＳ Ｐゴシック" panose="020B0600070205080204" pitchFamily="34" charset="-128"/>
            </a:endParaRPr>
          </a:p>
          <a:p>
            <a:pPr>
              <a:buFont typeface="Wingdings" panose="05000000000000000000" pitchFamily="2" charset="2"/>
              <a:buNone/>
            </a:pPr>
            <a:r>
              <a:rPr lang="en-US" altLang="en-US" sz="2800" dirty="0">
                <a:ea typeface="ＭＳ Ｐゴシック" panose="020B0600070205080204" pitchFamily="34" charset="-128"/>
              </a:rPr>
              <a:t>If CEU defaults and so does the new counterparty, FAB will deduct any losses from the principal of the credit linked note and will no longer be responsible for payments on the note. </a:t>
            </a:r>
            <a:endParaRPr lang="en-US" altLang="en-US" sz="2000" dirty="0">
              <a:ea typeface="ＭＳ Ｐゴシック" panose="020B0600070205080204" pitchFamily="34"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381000"/>
            <a:ext cx="7772400" cy="914400"/>
          </a:xfrm>
        </p:spPr>
        <p:txBody>
          <a:bodyPr/>
          <a:lstStyle/>
          <a:p>
            <a:r>
              <a:rPr lang="en-US" altLang="en-US">
                <a:ea typeface="ＭＳ Ｐゴシック" panose="020B0600070205080204" pitchFamily="34" charset="-128"/>
              </a:rPr>
              <a:t>Credit Linked Note</a:t>
            </a:r>
          </a:p>
        </p:txBody>
      </p:sp>
      <p:sp>
        <p:nvSpPr>
          <p:cNvPr id="13315" name="TextBox 6"/>
          <p:cNvSpPr txBox="1">
            <a:spLocks noChangeArrowheads="1"/>
          </p:cNvSpPr>
          <p:nvPr/>
        </p:nvSpPr>
        <p:spPr bwMode="auto">
          <a:xfrm>
            <a:off x="990600" y="2000250"/>
            <a:ext cx="2133600" cy="12001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hlink"/>
              </a:buClr>
              <a:buSzPct val="75000"/>
              <a:buFont typeface="Wingdings" panose="05000000000000000000" pitchFamily="2" charset="2"/>
              <a:buChar char="n"/>
              <a:defRPr sz="3200">
                <a:solidFill>
                  <a:schemeClr val="tx1"/>
                </a:solidFill>
                <a:latin typeface="Book Antiqua" panose="02040602050305030304" pitchFamily="18" charset="0"/>
                <a:ea typeface="ＭＳ Ｐゴシック" panose="020B0600070205080204" pitchFamily="34" charset="-128"/>
              </a:defRPr>
            </a:lvl1pPr>
            <a:lvl2pPr marL="742950" indent="-285750">
              <a:spcBef>
                <a:spcPct val="20000"/>
              </a:spcBef>
              <a:buClr>
                <a:schemeClr val="accent2"/>
              </a:buClr>
              <a:buSzPct val="65000"/>
              <a:buFont typeface="Wingdings" panose="05000000000000000000" pitchFamily="2" charset="2"/>
              <a:buChar char="n"/>
              <a:defRPr sz="2800">
                <a:solidFill>
                  <a:schemeClr val="tx1"/>
                </a:solidFill>
                <a:latin typeface="Book Antiqua" panose="02040602050305030304" pitchFamily="18"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Book Antiqua" panose="02040602050305030304" pitchFamily="18" charset="0"/>
                <a:ea typeface="ＭＳ Ｐゴシック" panose="020B0600070205080204" pitchFamily="34" charset="-128"/>
              </a:defRPr>
            </a:lvl3pPr>
            <a:lvl4pPr marL="1600200" indent="-228600">
              <a:spcBef>
                <a:spcPct val="20000"/>
              </a:spcBef>
              <a:buClr>
                <a:schemeClr val="folHlink"/>
              </a:buClr>
              <a:buSzPct val="70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4pPr>
            <a:lvl5pPr marL="2057400" indent="-228600">
              <a:spcBef>
                <a:spcPct val="20000"/>
              </a:spcBef>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5pPr>
            <a:lvl6pPr marL="25146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6pPr>
            <a:lvl7pPr marL="29718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7pPr>
            <a:lvl8pPr marL="34290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8pPr>
            <a:lvl9pPr marL="38862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9pPr>
          </a:lstStyle>
          <a:p>
            <a:pPr algn="ctr" eaLnBrk="1" hangingPunct="1">
              <a:spcBef>
                <a:spcPct val="0"/>
              </a:spcBef>
              <a:buClrTx/>
              <a:buSzTx/>
              <a:buFontTx/>
              <a:buNone/>
            </a:pPr>
            <a:endParaRPr lang="en-US" altLang="en-US" sz="2400">
              <a:latin typeface="Times New Roman" panose="02020603050405020304" pitchFamily="18" charset="0"/>
            </a:endParaRPr>
          </a:p>
          <a:p>
            <a:pPr algn="ctr" eaLnBrk="1" hangingPunct="1">
              <a:spcBef>
                <a:spcPct val="0"/>
              </a:spcBef>
              <a:buClrTx/>
              <a:buSzTx/>
              <a:buFontTx/>
              <a:buNone/>
            </a:pPr>
            <a:r>
              <a:rPr lang="en-US" altLang="en-US" sz="2400">
                <a:latin typeface="Times New Roman" panose="02020603050405020304" pitchFamily="18" charset="0"/>
              </a:rPr>
              <a:t>FAB</a:t>
            </a:r>
          </a:p>
          <a:p>
            <a:pPr algn="ctr" eaLnBrk="1" hangingPunct="1">
              <a:spcBef>
                <a:spcPct val="0"/>
              </a:spcBef>
              <a:buClrTx/>
              <a:buSzTx/>
              <a:buFontTx/>
              <a:buNone/>
            </a:pPr>
            <a:endParaRPr lang="en-US" altLang="en-US" sz="2400">
              <a:latin typeface="Times New Roman" panose="02020603050405020304" pitchFamily="18" charset="0"/>
            </a:endParaRPr>
          </a:p>
        </p:txBody>
      </p:sp>
      <p:sp>
        <p:nvSpPr>
          <p:cNvPr id="13316" name="TextBox 6"/>
          <p:cNvSpPr txBox="1">
            <a:spLocks noChangeArrowheads="1"/>
          </p:cNvSpPr>
          <p:nvPr/>
        </p:nvSpPr>
        <p:spPr bwMode="auto">
          <a:xfrm>
            <a:off x="5943600" y="2000250"/>
            <a:ext cx="2133600" cy="12001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hlink"/>
              </a:buClr>
              <a:buSzPct val="75000"/>
              <a:buFont typeface="Wingdings" panose="05000000000000000000" pitchFamily="2" charset="2"/>
              <a:buChar char="n"/>
              <a:defRPr sz="3200">
                <a:solidFill>
                  <a:schemeClr val="tx1"/>
                </a:solidFill>
                <a:latin typeface="Book Antiqua" panose="02040602050305030304" pitchFamily="18" charset="0"/>
                <a:ea typeface="ＭＳ Ｐゴシック" panose="020B0600070205080204" pitchFamily="34" charset="-128"/>
              </a:defRPr>
            </a:lvl1pPr>
            <a:lvl2pPr marL="742950" indent="-285750">
              <a:spcBef>
                <a:spcPct val="20000"/>
              </a:spcBef>
              <a:buClr>
                <a:schemeClr val="accent2"/>
              </a:buClr>
              <a:buSzPct val="65000"/>
              <a:buFont typeface="Wingdings" panose="05000000000000000000" pitchFamily="2" charset="2"/>
              <a:buChar char="n"/>
              <a:defRPr sz="2800">
                <a:solidFill>
                  <a:schemeClr val="tx1"/>
                </a:solidFill>
                <a:latin typeface="Book Antiqua" panose="02040602050305030304" pitchFamily="18"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Book Antiqua" panose="02040602050305030304" pitchFamily="18" charset="0"/>
                <a:ea typeface="ＭＳ Ｐゴシック" panose="020B0600070205080204" pitchFamily="34" charset="-128"/>
              </a:defRPr>
            </a:lvl3pPr>
            <a:lvl4pPr marL="1600200" indent="-228600">
              <a:spcBef>
                <a:spcPct val="20000"/>
              </a:spcBef>
              <a:buClr>
                <a:schemeClr val="folHlink"/>
              </a:buClr>
              <a:buSzPct val="70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4pPr>
            <a:lvl5pPr marL="2057400" indent="-228600">
              <a:spcBef>
                <a:spcPct val="20000"/>
              </a:spcBef>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5pPr>
            <a:lvl6pPr marL="25146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6pPr>
            <a:lvl7pPr marL="29718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7pPr>
            <a:lvl8pPr marL="34290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8pPr>
            <a:lvl9pPr marL="38862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9pPr>
          </a:lstStyle>
          <a:p>
            <a:pPr algn="ctr" eaLnBrk="1" hangingPunct="1">
              <a:spcBef>
                <a:spcPct val="0"/>
              </a:spcBef>
              <a:buClrTx/>
              <a:buSzTx/>
              <a:buFontTx/>
              <a:buNone/>
            </a:pPr>
            <a:endParaRPr lang="en-US" altLang="en-US" sz="2400">
              <a:latin typeface="Times New Roman" panose="02020603050405020304" pitchFamily="18" charset="0"/>
            </a:endParaRPr>
          </a:p>
          <a:p>
            <a:pPr algn="ctr" eaLnBrk="1" hangingPunct="1">
              <a:spcBef>
                <a:spcPct val="0"/>
              </a:spcBef>
              <a:buClrTx/>
              <a:buSzTx/>
              <a:buFontTx/>
              <a:buNone/>
            </a:pPr>
            <a:r>
              <a:rPr lang="en-US" altLang="en-US" sz="2400">
                <a:latin typeface="Times New Roman" panose="02020603050405020304" pitchFamily="18" charset="0"/>
              </a:rPr>
              <a:t>CBI</a:t>
            </a:r>
          </a:p>
          <a:p>
            <a:pPr algn="ctr" eaLnBrk="1" hangingPunct="1">
              <a:spcBef>
                <a:spcPct val="0"/>
              </a:spcBef>
              <a:buClrTx/>
              <a:buSzTx/>
              <a:buFontTx/>
              <a:buNone/>
            </a:pPr>
            <a:endParaRPr lang="en-US" altLang="en-US" sz="2400">
              <a:latin typeface="Times New Roman" panose="02020603050405020304" pitchFamily="18" charset="0"/>
            </a:endParaRPr>
          </a:p>
        </p:txBody>
      </p:sp>
      <p:sp>
        <p:nvSpPr>
          <p:cNvPr id="13317" name="TextBox 6"/>
          <p:cNvSpPr txBox="1">
            <a:spLocks noChangeArrowheads="1"/>
          </p:cNvSpPr>
          <p:nvPr/>
        </p:nvSpPr>
        <p:spPr bwMode="auto">
          <a:xfrm>
            <a:off x="990600" y="4362450"/>
            <a:ext cx="2133600" cy="15700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hlink"/>
              </a:buClr>
              <a:buSzPct val="75000"/>
              <a:buFont typeface="Wingdings" panose="05000000000000000000" pitchFamily="2" charset="2"/>
              <a:buChar char="n"/>
              <a:defRPr sz="3200">
                <a:solidFill>
                  <a:schemeClr val="tx1"/>
                </a:solidFill>
                <a:latin typeface="Book Antiqua" panose="02040602050305030304" pitchFamily="18" charset="0"/>
                <a:ea typeface="ＭＳ Ｐゴシック" panose="020B0600070205080204" pitchFamily="34" charset="-128"/>
              </a:defRPr>
            </a:lvl1pPr>
            <a:lvl2pPr marL="742950" indent="-285750">
              <a:spcBef>
                <a:spcPct val="20000"/>
              </a:spcBef>
              <a:buClr>
                <a:schemeClr val="accent2"/>
              </a:buClr>
              <a:buSzPct val="65000"/>
              <a:buFont typeface="Wingdings" panose="05000000000000000000" pitchFamily="2" charset="2"/>
              <a:buChar char="n"/>
              <a:defRPr sz="2800">
                <a:solidFill>
                  <a:schemeClr val="tx1"/>
                </a:solidFill>
                <a:latin typeface="Book Antiqua" panose="02040602050305030304" pitchFamily="18"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Book Antiqua" panose="02040602050305030304" pitchFamily="18" charset="0"/>
                <a:ea typeface="ＭＳ Ｐゴシック" panose="020B0600070205080204" pitchFamily="34" charset="-128"/>
              </a:defRPr>
            </a:lvl3pPr>
            <a:lvl4pPr marL="1600200" indent="-228600">
              <a:spcBef>
                <a:spcPct val="20000"/>
              </a:spcBef>
              <a:buClr>
                <a:schemeClr val="folHlink"/>
              </a:buClr>
              <a:buSzPct val="70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4pPr>
            <a:lvl5pPr marL="2057400" indent="-228600">
              <a:spcBef>
                <a:spcPct val="20000"/>
              </a:spcBef>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5pPr>
            <a:lvl6pPr marL="25146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6pPr>
            <a:lvl7pPr marL="29718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7pPr>
            <a:lvl8pPr marL="34290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8pPr>
            <a:lvl9pPr marL="38862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9pPr>
          </a:lstStyle>
          <a:p>
            <a:pPr algn="ctr" eaLnBrk="1" hangingPunct="1">
              <a:spcBef>
                <a:spcPct val="0"/>
              </a:spcBef>
              <a:buClrTx/>
              <a:buSzTx/>
              <a:buFontTx/>
              <a:buNone/>
            </a:pPr>
            <a:endParaRPr lang="en-US" altLang="en-US" sz="2400" dirty="0">
              <a:latin typeface="Times New Roman" panose="02020603050405020304" pitchFamily="18" charset="0"/>
            </a:endParaRPr>
          </a:p>
          <a:p>
            <a:pPr algn="ctr" eaLnBrk="1" hangingPunct="1">
              <a:spcBef>
                <a:spcPct val="0"/>
              </a:spcBef>
              <a:buClrTx/>
              <a:buSzTx/>
              <a:buFontTx/>
              <a:buNone/>
            </a:pPr>
            <a:r>
              <a:rPr lang="en-US" altLang="en-US" sz="2400" dirty="0">
                <a:latin typeface="Times New Roman" panose="02020603050405020304" pitchFamily="18" charset="0"/>
              </a:rPr>
              <a:t>New Counterparty</a:t>
            </a:r>
          </a:p>
          <a:p>
            <a:pPr algn="ctr" eaLnBrk="1" hangingPunct="1">
              <a:spcBef>
                <a:spcPct val="0"/>
              </a:spcBef>
              <a:buClrTx/>
              <a:buSzTx/>
              <a:buFontTx/>
              <a:buNone/>
            </a:pPr>
            <a:endParaRPr lang="en-US" altLang="en-US" sz="2400" dirty="0">
              <a:latin typeface="Times New Roman" panose="02020603050405020304" pitchFamily="18" charset="0"/>
            </a:endParaRPr>
          </a:p>
        </p:txBody>
      </p:sp>
      <p:sp>
        <p:nvSpPr>
          <p:cNvPr id="13318" name="TextBox 8"/>
          <p:cNvSpPr txBox="1">
            <a:spLocks noChangeArrowheads="1"/>
          </p:cNvSpPr>
          <p:nvPr/>
        </p:nvSpPr>
        <p:spPr bwMode="auto">
          <a:xfrm>
            <a:off x="6019800" y="4362450"/>
            <a:ext cx="2133600" cy="12001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hlink"/>
              </a:buClr>
              <a:buSzPct val="75000"/>
              <a:buFont typeface="Wingdings" panose="05000000000000000000" pitchFamily="2" charset="2"/>
              <a:buChar char="n"/>
              <a:defRPr sz="3200">
                <a:solidFill>
                  <a:schemeClr val="tx1"/>
                </a:solidFill>
                <a:latin typeface="Book Antiqua" panose="02040602050305030304" pitchFamily="18" charset="0"/>
                <a:ea typeface="ＭＳ Ｐゴシック" panose="020B0600070205080204" pitchFamily="34" charset="-128"/>
              </a:defRPr>
            </a:lvl1pPr>
            <a:lvl2pPr marL="742950" indent="-285750">
              <a:spcBef>
                <a:spcPct val="20000"/>
              </a:spcBef>
              <a:buClr>
                <a:schemeClr val="accent2"/>
              </a:buClr>
              <a:buSzPct val="65000"/>
              <a:buFont typeface="Wingdings" panose="05000000000000000000" pitchFamily="2" charset="2"/>
              <a:buChar char="n"/>
              <a:defRPr sz="2800">
                <a:solidFill>
                  <a:schemeClr val="tx1"/>
                </a:solidFill>
                <a:latin typeface="Book Antiqua" panose="02040602050305030304" pitchFamily="18"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Book Antiqua" panose="02040602050305030304" pitchFamily="18" charset="0"/>
                <a:ea typeface="ＭＳ Ｐゴシック" panose="020B0600070205080204" pitchFamily="34" charset="-128"/>
              </a:defRPr>
            </a:lvl3pPr>
            <a:lvl4pPr marL="1600200" indent="-228600">
              <a:spcBef>
                <a:spcPct val="20000"/>
              </a:spcBef>
              <a:buClr>
                <a:schemeClr val="folHlink"/>
              </a:buClr>
              <a:buSzPct val="70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4pPr>
            <a:lvl5pPr marL="2057400" indent="-228600">
              <a:spcBef>
                <a:spcPct val="20000"/>
              </a:spcBef>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5pPr>
            <a:lvl6pPr marL="25146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6pPr>
            <a:lvl7pPr marL="29718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7pPr>
            <a:lvl8pPr marL="34290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8pPr>
            <a:lvl9pPr marL="38862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9pPr>
          </a:lstStyle>
          <a:p>
            <a:pPr algn="ctr" eaLnBrk="1" hangingPunct="1">
              <a:spcBef>
                <a:spcPct val="0"/>
              </a:spcBef>
              <a:buClrTx/>
              <a:buSzTx/>
              <a:buFontTx/>
              <a:buNone/>
            </a:pPr>
            <a:endParaRPr lang="en-US" altLang="en-US" sz="2400">
              <a:latin typeface="Times New Roman" panose="02020603050405020304" pitchFamily="18" charset="0"/>
            </a:endParaRPr>
          </a:p>
          <a:p>
            <a:pPr algn="ctr" eaLnBrk="1" hangingPunct="1">
              <a:spcBef>
                <a:spcPct val="0"/>
              </a:spcBef>
              <a:buClrTx/>
              <a:buSzTx/>
              <a:buFontTx/>
              <a:buNone/>
            </a:pPr>
            <a:r>
              <a:rPr lang="en-US" altLang="en-US" sz="2400">
                <a:latin typeface="Times New Roman" panose="02020603050405020304" pitchFamily="18" charset="0"/>
              </a:rPr>
              <a:t>CEU</a:t>
            </a:r>
          </a:p>
          <a:p>
            <a:pPr algn="ctr" eaLnBrk="1" hangingPunct="1">
              <a:spcBef>
                <a:spcPct val="0"/>
              </a:spcBef>
              <a:buClrTx/>
              <a:buSzTx/>
              <a:buFontTx/>
              <a:buNone/>
            </a:pPr>
            <a:endParaRPr lang="en-US" altLang="en-US" sz="2400">
              <a:latin typeface="Times New Roman" panose="02020603050405020304" pitchFamily="18" charset="0"/>
            </a:endParaRPr>
          </a:p>
        </p:txBody>
      </p:sp>
      <p:cxnSp>
        <p:nvCxnSpPr>
          <p:cNvPr id="13319" name="Straight Arrow Connector 12"/>
          <p:cNvCxnSpPr>
            <a:cxnSpLocks noChangeShapeType="1"/>
          </p:cNvCxnSpPr>
          <p:nvPr/>
        </p:nvCxnSpPr>
        <p:spPr bwMode="auto">
          <a:xfrm>
            <a:off x="3124200" y="2895600"/>
            <a:ext cx="2819400" cy="1588"/>
          </a:xfrm>
          <a:prstGeom prst="straightConnector1">
            <a:avLst/>
          </a:prstGeom>
          <a:noFill/>
          <a:ln w="9525">
            <a:solidFill>
              <a:schemeClr val="tx1"/>
            </a:solidFill>
            <a:round/>
            <a:headEnd type="none" w="sm" len="sm"/>
            <a:tailEnd type="arrow" w="med" len="med"/>
          </a:ln>
          <a:extLst>
            <a:ext uri="{909E8E84-426E-40DD-AFC4-6F175D3DCCD1}">
              <a14:hiddenFill xmlns:a14="http://schemas.microsoft.com/office/drawing/2010/main">
                <a:noFill/>
              </a14:hiddenFill>
            </a:ext>
          </a:extLst>
        </p:spPr>
      </p:cxnSp>
      <p:cxnSp>
        <p:nvCxnSpPr>
          <p:cNvPr id="13320" name="Straight Arrow Connector 14"/>
          <p:cNvCxnSpPr>
            <a:cxnSpLocks noChangeShapeType="1"/>
          </p:cNvCxnSpPr>
          <p:nvPr/>
        </p:nvCxnSpPr>
        <p:spPr bwMode="auto">
          <a:xfrm rot="10800000">
            <a:off x="3124200" y="2286000"/>
            <a:ext cx="2819400" cy="1588"/>
          </a:xfrm>
          <a:prstGeom prst="straightConnector1">
            <a:avLst/>
          </a:prstGeom>
          <a:noFill/>
          <a:ln w="9525">
            <a:solidFill>
              <a:schemeClr val="tx1"/>
            </a:solidFill>
            <a:round/>
            <a:headEnd type="none" w="sm" len="sm"/>
            <a:tailEnd type="arrow" w="med" len="med"/>
          </a:ln>
          <a:extLst>
            <a:ext uri="{909E8E84-426E-40DD-AFC4-6F175D3DCCD1}">
              <a14:hiddenFill xmlns:a14="http://schemas.microsoft.com/office/drawing/2010/main">
                <a:noFill/>
              </a14:hiddenFill>
            </a:ext>
          </a:extLst>
        </p:spPr>
      </p:cxnSp>
      <p:sp>
        <p:nvSpPr>
          <p:cNvPr id="13321" name="TextBox 15"/>
          <p:cNvSpPr txBox="1">
            <a:spLocks noChangeArrowheads="1"/>
          </p:cNvSpPr>
          <p:nvPr/>
        </p:nvSpPr>
        <p:spPr bwMode="auto">
          <a:xfrm>
            <a:off x="3429000" y="1676400"/>
            <a:ext cx="2209800"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n"/>
              <a:defRPr sz="3200">
                <a:solidFill>
                  <a:schemeClr val="tx1"/>
                </a:solidFill>
                <a:latin typeface="Book Antiqua" panose="02040602050305030304" pitchFamily="18" charset="0"/>
                <a:ea typeface="ＭＳ Ｐゴシック" panose="020B0600070205080204" pitchFamily="34" charset="-128"/>
              </a:defRPr>
            </a:lvl1pPr>
            <a:lvl2pPr marL="742950" indent="-285750">
              <a:spcBef>
                <a:spcPct val="20000"/>
              </a:spcBef>
              <a:buClr>
                <a:schemeClr val="accent2"/>
              </a:buClr>
              <a:buSzPct val="65000"/>
              <a:buFont typeface="Wingdings" panose="05000000000000000000" pitchFamily="2" charset="2"/>
              <a:buChar char="n"/>
              <a:defRPr sz="2800">
                <a:solidFill>
                  <a:schemeClr val="tx1"/>
                </a:solidFill>
                <a:latin typeface="Book Antiqua" panose="02040602050305030304" pitchFamily="18"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Book Antiqua" panose="02040602050305030304" pitchFamily="18" charset="0"/>
                <a:ea typeface="ＭＳ Ｐゴシック" panose="020B0600070205080204" pitchFamily="34" charset="-128"/>
              </a:defRPr>
            </a:lvl3pPr>
            <a:lvl4pPr marL="1600200" indent="-228600">
              <a:spcBef>
                <a:spcPct val="20000"/>
              </a:spcBef>
              <a:buClr>
                <a:schemeClr val="folHlink"/>
              </a:buClr>
              <a:buSzPct val="70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4pPr>
            <a:lvl5pPr marL="2057400" indent="-228600">
              <a:spcBef>
                <a:spcPct val="20000"/>
              </a:spcBef>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5pPr>
            <a:lvl6pPr marL="25146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6pPr>
            <a:lvl7pPr marL="29718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7pPr>
            <a:lvl8pPr marL="34290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8pPr>
            <a:lvl9pPr marL="38862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9pPr>
          </a:lstStyle>
          <a:p>
            <a:pPr algn="ctr" eaLnBrk="1" hangingPunct="1">
              <a:spcBef>
                <a:spcPct val="0"/>
              </a:spcBef>
              <a:buClrTx/>
              <a:buSzTx/>
              <a:buFontTx/>
              <a:buNone/>
            </a:pPr>
            <a:r>
              <a:rPr lang="en-US" altLang="en-US" sz="2200">
                <a:latin typeface="Times New Roman" panose="02020603050405020304" pitchFamily="18" charset="0"/>
              </a:rPr>
              <a:t>Periodic Fee</a:t>
            </a:r>
          </a:p>
        </p:txBody>
      </p:sp>
      <p:sp>
        <p:nvSpPr>
          <p:cNvPr id="13322" name="TextBox 16"/>
          <p:cNvSpPr txBox="1">
            <a:spLocks noChangeArrowheads="1"/>
          </p:cNvSpPr>
          <p:nvPr/>
        </p:nvSpPr>
        <p:spPr bwMode="auto">
          <a:xfrm>
            <a:off x="3124200" y="2998788"/>
            <a:ext cx="2819400"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n"/>
              <a:defRPr sz="3200">
                <a:solidFill>
                  <a:schemeClr val="tx1"/>
                </a:solidFill>
                <a:latin typeface="Book Antiqua" panose="02040602050305030304" pitchFamily="18" charset="0"/>
                <a:ea typeface="ＭＳ Ｐゴシック" panose="020B0600070205080204" pitchFamily="34" charset="-128"/>
              </a:defRPr>
            </a:lvl1pPr>
            <a:lvl2pPr marL="742950" indent="-285750">
              <a:spcBef>
                <a:spcPct val="20000"/>
              </a:spcBef>
              <a:buClr>
                <a:schemeClr val="accent2"/>
              </a:buClr>
              <a:buSzPct val="65000"/>
              <a:buFont typeface="Wingdings" panose="05000000000000000000" pitchFamily="2" charset="2"/>
              <a:buChar char="n"/>
              <a:defRPr sz="2800">
                <a:solidFill>
                  <a:schemeClr val="tx1"/>
                </a:solidFill>
                <a:latin typeface="Book Antiqua" panose="02040602050305030304" pitchFamily="18"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Book Antiqua" panose="02040602050305030304" pitchFamily="18" charset="0"/>
                <a:ea typeface="ＭＳ Ｐゴシック" panose="020B0600070205080204" pitchFamily="34" charset="-128"/>
              </a:defRPr>
            </a:lvl3pPr>
            <a:lvl4pPr marL="1600200" indent="-228600">
              <a:spcBef>
                <a:spcPct val="20000"/>
              </a:spcBef>
              <a:buClr>
                <a:schemeClr val="folHlink"/>
              </a:buClr>
              <a:buSzPct val="70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4pPr>
            <a:lvl5pPr marL="2057400" indent="-228600">
              <a:spcBef>
                <a:spcPct val="20000"/>
              </a:spcBef>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5pPr>
            <a:lvl6pPr marL="25146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6pPr>
            <a:lvl7pPr marL="29718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7pPr>
            <a:lvl8pPr marL="34290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8pPr>
            <a:lvl9pPr marL="38862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9pPr>
          </a:lstStyle>
          <a:p>
            <a:pPr algn="ctr" eaLnBrk="1" hangingPunct="1">
              <a:spcBef>
                <a:spcPct val="0"/>
              </a:spcBef>
              <a:buClrTx/>
              <a:buSzTx/>
              <a:buFontTx/>
              <a:buNone/>
            </a:pPr>
            <a:r>
              <a:rPr lang="en-US" altLang="en-US" sz="2200">
                <a:latin typeface="Times New Roman" panose="02020603050405020304" pitchFamily="18" charset="0"/>
              </a:rPr>
              <a:t>$ If Default Occurs</a:t>
            </a:r>
          </a:p>
        </p:txBody>
      </p:sp>
      <p:cxnSp>
        <p:nvCxnSpPr>
          <p:cNvPr id="13323" name="Straight Arrow Connector 18"/>
          <p:cNvCxnSpPr>
            <a:cxnSpLocks noChangeShapeType="1"/>
          </p:cNvCxnSpPr>
          <p:nvPr/>
        </p:nvCxnSpPr>
        <p:spPr bwMode="auto">
          <a:xfrm rot="5400000">
            <a:off x="7200901" y="3771900"/>
            <a:ext cx="1143000" cy="3175"/>
          </a:xfrm>
          <a:prstGeom prst="straightConnector1">
            <a:avLst/>
          </a:prstGeom>
          <a:noFill/>
          <a:ln w="9525">
            <a:solidFill>
              <a:schemeClr val="tx1"/>
            </a:solidFill>
            <a:round/>
            <a:headEnd type="none" w="sm" len="sm"/>
            <a:tailEnd type="arrow" w="med" len="med"/>
          </a:ln>
          <a:extLst>
            <a:ext uri="{909E8E84-426E-40DD-AFC4-6F175D3DCCD1}">
              <a14:hiddenFill xmlns:a14="http://schemas.microsoft.com/office/drawing/2010/main">
                <a:noFill/>
              </a14:hiddenFill>
            </a:ext>
          </a:extLst>
        </p:spPr>
      </p:cxnSp>
      <p:cxnSp>
        <p:nvCxnSpPr>
          <p:cNvPr id="13324" name="Straight Arrow Connector 20"/>
          <p:cNvCxnSpPr>
            <a:cxnSpLocks noChangeShapeType="1"/>
          </p:cNvCxnSpPr>
          <p:nvPr/>
        </p:nvCxnSpPr>
        <p:spPr bwMode="auto">
          <a:xfrm rot="5400000" flipH="1" flipV="1">
            <a:off x="5981701" y="3771900"/>
            <a:ext cx="1143000" cy="3175"/>
          </a:xfrm>
          <a:prstGeom prst="straightConnector1">
            <a:avLst/>
          </a:prstGeom>
          <a:noFill/>
          <a:ln w="9525">
            <a:solidFill>
              <a:schemeClr val="tx1"/>
            </a:solidFill>
            <a:round/>
            <a:headEnd type="none" w="sm" len="sm"/>
            <a:tailEnd type="arrow" w="med" len="med"/>
          </a:ln>
          <a:extLst>
            <a:ext uri="{909E8E84-426E-40DD-AFC4-6F175D3DCCD1}">
              <a14:hiddenFill xmlns:a14="http://schemas.microsoft.com/office/drawing/2010/main">
                <a:noFill/>
              </a14:hiddenFill>
            </a:ext>
          </a:extLst>
        </p:spPr>
      </p:cxnSp>
      <p:sp>
        <p:nvSpPr>
          <p:cNvPr id="13325" name="TextBox 22"/>
          <p:cNvSpPr txBox="1">
            <a:spLocks noChangeArrowheads="1"/>
          </p:cNvSpPr>
          <p:nvPr/>
        </p:nvSpPr>
        <p:spPr bwMode="auto">
          <a:xfrm>
            <a:off x="7696200" y="3497263"/>
            <a:ext cx="1219200"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n"/>
              <a:defRPr sz="3200">
                <a:solidFill>
                  <a:schemeClr val="tx1"/>
                </a:solidFill>
                <a:latin typeface="Book Antiqua" panose="02040602050305030304" pitchFamily="18" charset="0"/>
                <a:ea typeface="ＭＳ Ｐゴシック" panose="020B0600070205080204" pitchFamily="34" charset="-128"/>
              </a:defRPr>
            </a:lvl1pPr>
            <a:lvl2pPr marL="742950" indent="-285750">
              <a:spcBef>
                <a:spcPct val="20000"/>
              </a:spcBef>
              <a:buClr>
                <a:schemeClr val="accent2"/>
              </a:buClr>
              <a:buSzPct val="65000"/>
              <a:buFont typeface="Wingdings" panose="05000000000000000000" pitchFamily="2" charset="2"/>
              <a:buChar char="n"/>
              <a:defRPr sz="2800">
                <a:solidFill>
                  <a:schemeClr val="tx1"/>
                </a:solidFill>
                <a:latin typeface="Book Antiqua" panose="02040602050305030304" pitchFamily="18"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Book Antiqua" panose="02040602050305030304" pitchFamily="18" charset="0"/>
                <a:ea typeface="ＭＳ Ｐゴシック" panose="020B0600070205080204" pitchFamily="34" charset="-128"/>
              </a:defRPr>
            </a:lvl3pPr>
            <a:lvl4pPr marL="1600200" indent="-228600">
              <a:spcBef>
                <a:spcPct val="20000"/>
              </a:spcBef>
              <a:buClr>
                <a:schemeClr val="folHlink"/>
              </a:buClr>
              <a:buSzPct val="70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4pPr>
            <a:lvl5pPr marL="2057400" indent="-228600">
              <a:spcBef>
                <a:spcPct val="20000"/>
              </a:spcBef>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5pPr>
            <a:lvl6pPr marL="25146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6pPr>
            <a:lvl7pPr marL="29718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7pPr>
            <a:lvl8pPr marL="34290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8pPr>
            <a:lvl9pPr marL="38862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9pPr>
          </a:lstStyle>
          <a:p>
            <a:pPr algn="ctr" eaLnBrk="1" hangingPunct="1">
              <a:spcBef>
                <a:spcPct val="0"/>
              </a:spcBef>
              <a:buClrTx/>
              <a:buSzTx/>
              <a:buFontTx/>
              <a:buNone/>
            </a:pPr>
            <a:r>
              <a:rPr lang="en-US" altLang="en-US" sz="2200">
                <a:latin typeface="Times New Roman" panose="02020603050405020304" pitchFamily="18" charset="0"/>
              </a:rPr>
              <a:t>$50 mil loan</a:t>
            </a:r>
          </a:p>
        </p:txBody>
      </p:sp>
      <p:sp>
        <p:nvSpPr>
          <p:cNvPr id="13326" name="TextBox 23"/>
          <p:cNvSpPr txBox="1">
            <a:spLocks noChangeArrowheads="1"/>
          </p:cNvSpPr>
          <p:nvPr/>
        </p:nvSpPr>
        <p:spPr bwMode="auto">
          <a:xfrm>
            <a:off x="5486400" y="3497263"/>
            <a:ext cx="1219200"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n"/>
              <a:defRPr sz="3200">
                <a:solidFill>
                  <a:schemeClr val="tx1"/>
                </a:solidFill>
                <a:latin typeface="Book Antiqua" panose="02040602050305030304" pitchFamily="18" charset="0"/>
                <a:ea typeface="ＭＳ Ｐゴシック" panose="020B0600070205080204" pitchFamily="34" charset="-128"/>
              </a:defRPr>
            </a:lvl1pPr>
            <a:lvl2pPr marL="742950" indent="-285750">
              <a:spcBef>
                <a:spcPct val="20000"/>
              </a:spcBef>
              <a:buClr>
                <a:schemeClr val="accent2"/>
              </a:buClr>
              <a:buSzPct val="65000"/>
              <a:buFont typeface="Wingdings" panose="05000000000000000000" pitchFamily="2" charset="2"/>
              <a:buChar char="n"/>
              <a:defRPr sz="2800">
                <a:solidFill>
                  <a:schemeClr val="tx1"/>
                </a:solidFill>
                <a:latin typeface="Book Antiqua" panose="02040602050305030304" pitchFamily="18"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Book Antiqua" panose="02040602050305030304" pitchFamily="18" charset="0"/>
                <a:ea typeface="ＭＳ Ｐゴシック" panose="020B0600070205080204" pitchFamily="34" charset="-128"/>
              </a:defRPr>
            </a:lvl3pPr>
            <a:lvl4pPr marL="1600200" indent="-228600">
              <a:spcBef>
                <a:spcPct val="20000"/>
              </a:spcBef>
              <a:buClr>
                <a:schemeClr val="folHlink"/>
              </a:buClr>
              <a:buSzPct val="70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4pPr>
            <a:lvl5pPr marL="2057400" indent="-228600">
              <a:spcBef>
                <a:spcPct val="20000"/>
              </a:spcBef>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5pPr>
            <a:lvl6pPr marL="25146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6pPr>
            <a:lvl7pPr marL="29718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7pPr>
            <a:lvl8pPr marL="34290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8pPr>
            <a:lvl9pPr marL="38862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9pPr>
          </a:lstStyle>
          <a:p>
            <a:pPr algn="ctr" eaLnBrk="1" hangingPunct="1">
              <a:spcBef>
                <a:spcPct val="0"/>
              </a:spcBef>
              <a:buClrTx/>
              <a:buSzTx/>
              <a:buFontTx/>
              <a:buNone/>
            </a:pPr>
            <a:r>
              <a:rPr lang="en-US" altLang="en-US" sz="2200">
                <a:latin typeface="Times New Roman" panose="02020603050405020304" pitchFamily="18" charset="0"/>
              </a:rPr>
              <a:t>Loan Pmts</a:t>
            </a:r>
          </a:p>
        </p:txBody>
      </p:sp>
      <p:cxnSp>
        <p:nvCxnSpPr>
          <p:cNvPr id="13327" name="Straight Arrow Connector 18"/>
          <p:cNvCxnSpPr>
            <a:cxnSpLocks noChangeShapeType="1"/>
          </p:cNvCxnSpPr>
          <p:nvPr/>
        </p:nvCxnSpPr>
        <p:spPr bwMode="auto">
          <a:xfrm rot="5400000">
            <a:off x="1563688" y="3770312"/>
            <a:ext cx="1143000" cy="3175"/>
          </a:xfrm>
          <a:prstGeom prst="straightConnector1">
            <a:avLst/>
          </a:prstGeom>
          <a:noFill/>
          <a:ln w="9525">
            <a:solidFill>
              <a:schemeClr val="tx1"/>
            </a:solidFill>
            <a:round/>
            <a:headEnd type="none" w="sm" len="sm"/>
            <a:tailEnd type="arrow" w="med" len="med"/>
          </a:ln>
          <a:extLst>
            <a:ext uri="{909E8E84-426E-40DD-AFC4-6F175D3DCCD1}">
              <a14:hiddenFill xmlns:a14="http://schemas.microsoft.com/office/drawing/2010/main">
                <a:noFill/>
              </a14:hiddenFill>
            </a:ext>
          </a:extLst>
        </p:spPr>
      </p:cxnSp>
      <p:cxnSp>
        <p:nvCxnSpPr>
          <p:cNvPr id="13328" name="Straight Arrow Connector 20"/>
          <p:cNvCxnSpPr>
            <a:cxnSpLocks noChangeShapeType="1"/>
          </p:cNvCxnSpPr>
          <p:nvPr/>
        </p:nvCxnSpPr>
        <p:spPr bwMode="auto">
          <a:xfrm flipH="1" flipV="1">
            <a:off x="1166465" y="3200400"/>
            <a:ext cx="793" cy="1143000"/>
          </a:xfrm>
          <a:prstGeom prst="straightConnector1">
            <a:avLst/>
          </a:prstGeom>
          <a:noFill/>
          <a:ln w="9525">
            <a:solidFill>
              <a:schemeClr val="tx1"/>
            </a:solidFill>
            <a:round/>
            <a:headEnd type="none" w="sm" len="sm"/>
            <a:tailEnd type="arrow" w="med" len="med"/>
          </a:ln>
          <a:extLst>
            <a:ext uri="{909E8E84-426E-40DD-AFC4-6F175D3DCCD1}">
              <a14:hiddenFill xmlns:a14="http://schemas.microsoft.com/office/drawing/2010/main">
                <a:noFill/>
              </a14:hiddenFill>
            </a:ext>
          </a:extLst>
        </p:spPr>
      </p:cxnSp>
      <p:sp>
        <p:nvSpPr>
          <p:cNvPr id="13329" name="TextBox 22"/>
          <p:cNvSpPr txBox="1">
            <a:spLocks noChangeArrowheads="1"/>
          </p:cNvSpPr>
          <p:nvPr/>
        </p:nvSpPr>
        <p:spPr bwMode="auto">
          <a:xfrm>
            <a:off x="2057400" y="3276600"/>
            <a:ext cx="1219200"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n"/>
              <a:defRPr sz="3200">
                <a:solidFill>
                  <a:schemeClr val="tx1"/>
                </a:solidFill>
                <a:latin typeface="Book Antiqua" panose="02040602050305030304" pitchFamily="18" charset="0"/>
                <a:ea typeface="ＭＳ Ｐゴシック" panose="020B0600070205080204" pitchFamily="34" charset="-128"/>
              </a:defRPr>
            </a:lvl1pPr>
            <a:lvl2pPr marL="742950" indent="-285750">
              <a:spcBef>
                <a:spcPct val="20000"/>
              </a:spcBef>
              <a:buClr>
                <a:schemeClr val="accent2"/>
              </a:buClr>
              <a:buSzPct val="65000"/>
              <a:buFont typeface="Wingdings" panose="05000000000000000000" pitchFamily="2" charset="2"/>
              <a:buChar char="n"/>
              <a:defRPr sz="2800">
                <a:solidFill>
                  <a:schemeClr val="tx1"/>
                </a:solidFill>
                <a:latin typeface="Book Antiqua" panose="02040602050305030304" pitchFamily="18"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Book Antiqua" panose="02040602050305030304" pitchFamily="18" charset="0"/>
                <a:ea typeface="ＭＳ Ｐゴシック" panose="020B0600070205080204" pitchFamily="34" charset="-128"/>
              </a:defRPr>
            </a:lvl3pPr>
            <a:lvl4pPr marL="1600200" indent="-228600">
              <a:spcBef>
                <a:spcPct val="20000"/>
              </a:spcBef>
              <a:buClr>
                <a:schemeClr val="folHlink"/>
              </a:buClr>
              <a:buSzPct val="70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4pPr>
            <a:lvl5pPr marL="2057400" indent="-228600">
              <a:spcBef>
                <a:spcPct val="20000"/>
              </a:spcBef>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5pPr>
            <a:lvl6pPr marL="25146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6pPr>
            <a:lvl7pPr marL="29718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7pPr>
            <a:lvl8pPr marL="34290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8pPr>
            <a:lvl9pPr marL="38862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9pPr>
          </a:lstStyle>
          <a:p>
            <a:pPr algn="ctr" eaLnBrk="1" hangingPunct="1">
              <a:spcBef>
                <a:spcPct val="0"/>
              </a:spcBef>
              <a:buClrTx/>
              <a:buSzTx/>
              <a:buFontTx/>
              <a:buNone/>
            </a:pPr>
            <a:r>
              <a:rPr lang="en-US" altLang="en-US" sz="1600">
                <a:latin typeface="Times New Roman" panose="02020603050405020304" pitchFamily="18" charset="0"/>
              </a:rPr>
              <a:t>Pays periodic Interest on Note</a:t>
            </a:r>
          </a:p>
        </p:txBody>
      </p:sp>
      <p:sp>
        <p:nvSpPr>
          <p:cNvPr id="13330" name="TextBox 23"/>
          <p:cNvSpPr txBox="1">
            <a:spLocks noChangeArrowheads="1"/>
          </p:cNvSpPr>
          <p:nvPr/>
        </p:nvSpPr>
        <p:spPr bwMode="auto">
          <a:xfrm>
            <a:off x="254445" y="3153836"/>
            <a:ext cx="8382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n"/>
              <a:defRPr sz="3200">
                <a:solidFill>
                  <a:schemeClr val="tx1"/>
                </a:solidFill>
                <a:latin typeface="Book Antiqua" panose="02040602050305030304" pitchFamily="18" charset="0"/>
                <a:ea typeface="ＭＳ Ｐゴシック" panose="020B0600070205080204" pitchFamily="34" charset="-128"/>
              </a:defRPr>
            </a:lvl1pPr>
            <a:lvl2pPr marL="742950" indent="-285750">
              <a:spcBef>
                <a:spcPct val="20000"/>
              </a:spcBef>
              <a:buClr>
                <a:schemeClr val="accent2"/>
              </a:buClr>
              <a:buSzPct val="65000"/>
              <a:buFont typeface="Wingdings" panose="05000000000000000000" pitchFamily="2" charset="2"/>
              <a:buChar char="n"/>
              <a:defRPr sz="2800">
                <a:solidFill>
                  <a:schemeClr val="tx1"/>
                </a:solidFill>
                <a:latin typeface="Book Antiqua" panose="02040602050305030304" pitchFamily="18"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Book Antiqua" panose="02040602050305030304" pitchFamily="18" charset="0"/>
                <a:ea typeface="ＭＳ Ｐゴシック" panose="020B0600070205080204" pitchFamily="34" charset="-128"/>
              </a:defRPr>
            </a:lvl3pPr>
            <a:lvl4pPr marL="1600200" indent="-228600">
              <a:spcBef>
                <a:spcPct val="20000"/>
              </a:spcBef>
              <a:buClr>
                <a:schemeClr val="folHlink"/>
              </a:buClr>
              <a:buSzPct val="70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4pPr>
            <a:lvl5pPr marL="2057400" indent="-228600">
              <a:spcBef>
                <a:spcPct val="20000"/>
              </a:spcBef>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5pPr>
            <a:lvl6pPr marL="25146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6pPr>
            <a:lvl7pPr marL="29718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7pPr>
            <a:lvl8pPr marL="34290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8pPr>
            <a:lvl9pPr marL="38862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9pPr>
          </a:lstStyle>
          <a:p>
            <a:pPr algn="ctr" eaLnBrk="1" hangingPunct="1">
              <a:spcBef>
                <a:spcPct val="0"/>
              </a:spcBef>
              <a:buClrTx/>
              <a:buSzTx/>
              <a:buFontTx/>
              <a:buNone/>
            </a:pPr>
            <a:r>
              <a:rPr lang="en-US" altLang="en-US" sz="1600" dirty="0">
                <a:latin typeface="Times New Roman" panose="02020603050405020304" pitchFamily="18" charset="0"/>
              </a:rPr>
              <a:t>FAB Issues Credit Linked Note</a:t>
            </a:r>
          </a:p>
        </p:txBody>
      </p:sp>
    </p:spTree>
  </p:cSld>
  <p:clrMapOvr>
    <a:masterClrMapping/>
  </p:clrMapOvr>
</p:sld>
</file>

<file path=ppt/theme/theme1.xml><?xml version="1.0" encoding="utf-8"?>
<a:theme xmlns:a="http://schemas.openxmlformats.org/drawingml/2006/main" name="Citrus">
  <a:themeElements>
    <a:clrScheme name="Citrus 2">
      <a:dk1>
        <a:srgbClr val="000000"/>
      </a:dk1>
      <a:lt1>
        <a:srgbClr val="FFFFFF"/>
      </a:lt1>
      <a:dk2>
        <a:srgbClr val="000000"/>
      </a:dk2>
      <a:lt2>
        <a:srgbClr val="777777"/>
      </a:lt2>
      <a:accent1>
        <a:srgbClr val="00CC00"/>
      </a:accent1>
      <a:accent2>
        <a:srgbClr val="FF822D"/>
      </a:accent2>
      <a:accent3>
        <a:srgbClr val="FFFFFF"/>
      </a:accent3>
      <a:accent4>
        <a:srgbClr val="000000"/>
      </a:accent4>
      <a:accent5>
        <a:srgbClr val="AAE2AA"/>
      </a:accent5>
      <a:accent6>
        <a:srgbClr val="E77528"/>
      </a:accent6>
      <a:hlink>
        <a:srgbClr val="FF63B1"/>
      </a:hlink>
      <a:folHlink>
        <a:srgbClr val="B2B2B2"/>
      </a:folHlink>
    </a:clrScheme>
    <a:fontScheme name="Citrus">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pitchFamily="-112" charset="0"/>
          </a:defRPr>
        </a:defPPr>
      </a:lstStyle>
    </a:lnDef>
  </a:objectDefaults>
  <a:extraClrSchemeLst>
    <a:extraClrScheme>
      <a:clrScheme name="Citrus 1">
        <a:dk1>
          <a:srgbClr val="FC6600"/>
        </a:dk1>
        <a:lt1>
          <a:srgbClr val="C6FE82"/>
        </a:lt1>
        <a:dk2>
          <a:srgbClr val="FFFFFF"/>
        </a:dk2>
        <a:lt2>
          <a:srgbClr val="000000"/>
        </a:lt2>
        <a:accent1>
          <a:srgbClr val="00CC00"/>
        </a:accent1>
        <a:accent2>
          <a:srgbClr val="FF822D"/>
        </a:accent2>
        <a:accent3>
          <a:srgbClr val="DFFEC1"/>
        </a:accent3>
        <a:accent4>
          <a:srgbClr val="D75600"/>
        </a:accent4>
        <a:accent5>
          <a:srgbClr val="AAE2AA"/>
        </a:accent5>
        <a:accent6>
          <a:srgbClr val="E77528"/>
        </a:accent6>
        <a:hlink>
          <a:srgbClr val="FF63B1"/>
        </a:hlink>
        <a:folHlink>
          <a:srgbClr val="DDDDDD"/>
        </a:folHlink>
      </a:clrScheme>
      <a:clrMap bg1="lt1" tx1="dk1" bg2="lt2" tx2="dk2" accent1="accent1" accent2="accent2" accent3="accent3" accent4="accent4" accent5="accent5" accent6="accent6" hlink="hlink" folHlink="folHlink"/>
    </a:extraClrScheme>
    <a:extraClrScheme>
      <a:clrScheme name="Citrus 2">
        <a:dk1>
          <a:srgbClr val="000000"/>
        </a:dk1>
        <a:lt1>
          <a:srgbClr val="FFFFFF"/>
        </a:lt1>
        <a:dk2>
          <a:srgbClr val="000000"/>
        </a:dk2>
        <a:lt2>
          <a:srgbClr val="777777"/>
        </a:lt2>
        <a:accent1>
          <a:srgbClr val="00CC00"/>
        </a:accent1>
        <a:accent2>
          <a:srgbClr val="FF822D"/>
        </a:accent2>
        <a:accent3>
          <a:srgbClr val="FFFFFF"/>
        </a:accent3>
        <a:accent4>
          <a:srgbClr val="000000"/>
        </a:accent4>
        <a:accent5>
          <a:srgbClr val="AAE2AA"/>
        </a:accent5>
        <a:accent6>
          <a:srgbClr val="E77528"/>
        </a:accent6>
        <a:hlink>
          <a:srgbClr val="FF63B1"/>
        </a:hlink>
        <a:folHlink>
          <a:srgbClr val="B2B2B2"/>
        </a:folHlink>
      </a:clrScheme>
      <a:clrMap bg1="lt1" tx1="dk1" bg2="lt2" tx2="dk2" accent1="accent1" accent2="accent2" accent3="accent3" accent4="accent4" accent5="accent5" accent6="accent6" hlink="hlink" folHlink="folHlink"/>
    </a:extraClrScheme>
    <a:extraClrScheme>
      <a:clrScheme name="Citrus 3">
        <a:dk1>
          <a:srgbClr val="000000"/>
        </a:dk1>
        <a:lt1>
          <a:srgbClr val="FFFFFF"/>
        </a:lt1>
        <a:dk2>
          <a:srgbClr val="000000"/>
        </a:dk2>
        <a:lt2>
          <a:srgbClr val="4D4D4D"/>
        </a:lt2>
        <a:accent1>
          <a:srgbClr val="C0C0C0"/>
        </a:accent1>
        <a:accent2>
          <a:srgbClr val="808080"/>
        </a:accent2>
        <a:accent3>
          <a:srgbClr val="FFFFFF"/>
        </a:accent3>
        <a:accent4>
          <a:srgbClr val="000000"/>
        </a:accent4>
        <a:accent5>
          <a:srgbClr val="DCDCDC"/>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itrus 4">
        <a:dk1>
          <a:srgbClr val="000000"/>
        </a:dk1>
        <a:lt1>
          <a:srgbClr val="FFFFFF"/>
        </a:lt1>
        <a:dk2>
          <a:srgbClr val="000000"/>
        </a:dk2>
        <a:lt2>
          <a:srgbClr val="777777"/>
        </a:lt2>
        <a:accent1>
          <a:srgbClr val="72CE86"/>
        </a:accent1>
        <a:accent2>
          <a:srgbClr val="F6B070"/>
        </a:accent2>
        <a:accent3>
          <a:srgbClr val="FFFFFF"/>
        </a:accent3>
        <a:accent4>
          <a:srgbClr val="000000"/>
        </a:accent4>
        <a:accent5>
          <a:srgbClr val="BCE3C3"/>
        </a:accent5>
        <a:accent6>
          <a:srgbClr val="DF9F65"/>
        </a:accent6>
        <a:hlink>
          <a:srgbClr val="EB9DC4"/>
        </a:hlink>
        <a:folHlink>
          <a:srgbClr val="B2B2B2"/>
        </a:folHlink>
      </a:clrScheme>
      <a:clrMap bg1="lt1" tx1="dk1" bg2="lt2" tx2="dk2" accent1="accent1" accent2="accent2" accent3="accent3" accent4="accent4" accent5="accent5" accent6="accent6" hlink="hlink" folHlink="folHlink"/>
    </a:extraClrScheme>
    <a:extraClrScheme>
      <a:clrScheme name="Citrus 5">
        <a:dk1>
          <a:srgbClr val="000000"/>
        </a:dk1>
        <a:lt1>
          <a:srgbClr val="FFFFFF"/>
        </a:lt1>
        <a:dk2>
          <a:srgbClr val="000000"/>
        </a:dk2>
        <a:lt2>
          <a:srgbClr val="777777"/>
        </a:lt2>
        <a:accent1>
          <a:srgbClr val="F58F91"/>
        </a:accent1>
        <a:accent2>
          <a:srgbClr val="CE7162"/>
        </a:accent2>
        <a:accent3>
          <a:srgbClr val="FFFFFF"/>
        </a:accent3>
        <a:accent4>
          <a:srgbClr val="000000"/>
        </a:accent4>
        <a:accent5>
          <a:srgbClr val="F9C6C7"/>
        </a:accent5>
        <a:accent6>
          <a:srgbClr val="BA6658"/>
        </a:accent6>
        <a:hlink>
          <a:srgbClr val="F6CA7C"/>
        </a:hlink>
        <a:folHlink>
          <a:srgbClr val="C0C0C0"/>
        </a:folHlink>
      </a:clrScheme>
      <a:clrMap bg1="lt1" tx1="dk1" bg2="lt2" tx2="dk2" accent1="accent1" accent2="accent2" accent3="accent3" accent4="accent4" accent5="accent5" accent6="accent6" hlink="hlink" folHlink="folHlink"/>
    </a:extraClrScheme>
    <a:extraClrScheme>
      <a:clrScheme name="Citrus 6">
        <a:dk1>
          <a:srgbClr val="000000"/>
        </a:dk1>
        <a:lt1>
          <a:srgbClr val="FFFFFF"/>
        </a:lt1>
        <a:dk2>
          <a:srgbClr val="000000"/>
        </a:dk2>
        <a:lt2>
          <a:srgbClr val="777777"/>
        </a:lt2>
        <a:accent1>
          <a:srgbClr val="FAB774"/>
        </a:accent1>
        <a:accent2>
          <a:srgbClr val="CBACD4"/>
        </a:accent2>
        <a:accent3>
          <a:srgbClr val="FFFFFF"/>
        </a:accent3>
        <a:accent4>
          <a:srgbClr val="000000"/>
        </a:accent4>
        <a:accent5>
          <a:srgbClr val="FCD8BC"/>
        </a:accent5>
        <a:accent6>
          <a:srgbClr val="B89BC0"/>
        </a:accent6>
        <a:hlink>
          <a:srgbClr val="C2EB77"/>
        </a:hlink>
        <a:folHlink>
          <a:srgbClr val="C0C0C0"/>
        </a:folHlink>
      </a:clrScheme>
      <a:clrMap bg1="lt1" tx1="dk1" bg2="lt2" tx2="dk2" accent1="accent1" accent2="accent2" accent3="accent3" accent4="accent4" accent5="accent5" accent6="accent6" hlink="hlink" folHlink="folHlink"/>
    </a:extraClrScheme>
    <a:extraClrScheme>
      <a:clrScheme name="Citrus 7">
        <a:dk1>
          <a:srgbClr val="3B6147"/>
        </a:dk1>
        <a:lt1>
          <a:srgbClr val="CED5E8"/>
        </a:lt1>
        <a:dk2>
          <a:srgbClr val="FFFFFF"/>
        </a:dk2>
        <a:lt2>
          <a:srgbClr val="777777"/>
        </a:lt2>
        <a:accent1>
          <a:srgbClr val="FEA868"/>
        </a:accent1>
        <a:accent2>
          <a:srgbClr val="9AA8D0"/>
        </a:accent2>
        <a:accent3>
          <a:srgbClr val="E3E7F2"/>
        </a:accent3>
        <a:accent4>
          <a:srgbClr val="31523B"/>
        </a:accent4>
        <a:accent5>
          <a:srgbClr val="FED1B9"/>
        </a:accent5>
        <a:accent6>
          <a:srgbClr val="8B98BC"/>
        </a:accent6>
        <a:hlink>
          <a:srgbClr val="9CE157"/>
        </a:hlink>
        <a:folHlink>
          <a:srgbClr val="969696"/>
        </a:folHlink>
      </a:clrScheme>
      <a:clrMap bg1="lt1" tx1="dk1" bg2="lt2" tx2="dk2" accent1="accent1" accent2="accent2" accent3="accent3" accent4="accent4" accent5="accent5" accent6="accent6" hlink="hlink" folHlink="folHlink"/>
    </a:extraClrScheme>
    <a:extraClrScheme>
      <a:clrScheme name="Citrus 8">
        <a:dk1>
          <a:srgbClr val="2C395E"/>
        </a:dk1>
        <a:lt1>
          <a:srgbClr val="8798C7"/>
        </a:lt1>
        <a:dk2>
          <a:srgbClr val="FFFFFF"/>
        </a:dk2>
        <a:lt2>
          <a:srgbClr val="000000"/>
        </a:lt2>
        <a:accent1>
          <a:srgbClr val="FEE168"/>
        </a:accent1>
        <a:accent2>
          <a:srgbClr val="BAE482"/>
        </a:accent2>
        <a:accent3>
          <a:srgbClr val="C3CAE0"/>
        </a:accent3>
        <a:accent4>
          <a:srgbClr val="242F4F"/>
        </a:accent4>
        <a:accent5>
          <a:srgbClr val="FEEEB9"/>
        </a:accent5>
        <a:accent6>
          <a:srgbClr val="A8CF75"/>
        </a:accent6>
        <a:hlink>
          <a:srgbClr val="EFAD6B"/>
        </a:hlink>
        <a:folHlink>
          <a:srgbClr val="C0C0C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Designs\Citrus.pot</Template>
  <TotalTime>49671</TotalTime>
  <Words>1198</Words>
  <Application>Microsoft Office PowerPoint</Application>
  <PresentationFormat>On-screen Show (4:3)</PresentationFormat>
  <Paragraphs>176</Paragraphs>
  <Slides>21</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ＭＳ Ｐゴシック</vt:lpstr>
      <vt:lpstr>Book Antiqua</vt:lpstr>
      <vt:lpstr>Tahoma</vt:lpstr>
      <vt:lpstr>Times New Roman</vt:lpstr>
      <vt:lpstr>Wingdings</vt:lpstr>
      <vt:lpstr>Citrus</vt:lpstr>
      <vt:lpstr>Equation</vt:lpstr>
      <vt:lpstr>PowerPoint Presentation</vt:lpstr>
      <vt:lpstr>Who are the players in this Case?</vt:lpstr>
      <vt:lpstr>What problem does each party have?</vt:lpstr>
      <vt:lpstr>Credit Default Swap</vt:lpstr>
      <vt:lpstr>What if default occurs?</vt:lpstr>
      <vt:lpstr>Should FAB keep or transfer the risk from the CDS?</vt:lpstr>
      <vt:lpstr>If they transfer risk…</vt:lpstr>
      <vt:lpstr>Possible Solution:  Credit Linked Note</vt:lpstr>
      <vt:lpstr>Credit Linked Note</vt:lpstr>
      <vt:lpstr>What if Default Occurs with CEU?</vt:lpstr>
      <vt:lpstr>What Periodic Fee should FAB charge for a Credit Default Swap?</vt:lpstr>
      <vt:lpstr>Our Roadmap for Fee Calculation</vt:lpstr>
      <vt:lpstr>Our plan of attack:</vt:lpstr>
      <vt:lpstr>Probability of default for CEU</vt:lpstr>
      <vt:lpstr>Can we Relate a Risky Bond to a Put Option?</vt:lpstr>
      <vt:lpstr>How is a Risky Bond like a Risk Free Bond + a Short Put?</vt:lpstr>
      <vt:lpstr>The Put Represents the Credit Risk of the Risky Bond</vt:lpstr>
      <vt:lpstr>What’s next?</vt:lpstr>
      <vt:lpstr>CEU Summary Data</vt:lpstr>
      <vt:lpstr>What’s next?</vt:lpstr>
      <vt:lpstr>Convert Risky Coupon-paying Debt to Risky Zero-Coupon Debt</vt:lpstr>
    </vt:vector>
  </TitlesOfParts>
  <Company>tualne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455_O1 Financial Markets  Prof. Suman Banerjee Fall 1999</dc:title>
  <dc:creator>Suman Banerje</dc:creator>
  <cp:lastModifiedBy>wreese</cp:lastModifiedBy>
  <cp:revision>342</cp:revision>
  <cp:lastPrinted>2008-11-11T06:10:39Z</cp:lastPrinted>
  <dcterms:created xsi:type="dcterms:W3CDTF">2010-03-05T02:42:36Z</dcterms:created>
  <dcterms:modified xsi:type="dcterms:W3CDTF">2017-06-05T17:52:19Z</dcterms:modified>
</cp:coreProperties>
</file>