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4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59C995C-01D0-46CB-9072-2721F5297677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4B163A-DB3B-420A-AB74-342952B799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026AC-6D7F-4AB7-8737-F6B7A78EA99D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07120-212E-466D-BF8A-F6F4F4993E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93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2C421-75EE-4C2D-B04C-3F7DB1F97FCA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DB153-AA14-4A93-B8E8-6C26DAF04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27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7DC1C-C07C-4BB9-B1FD-F87CBE014DCE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E2899-055D-4FD7-A425-E684DC8F1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3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C013-6D66-40AD-92E0-D2CA662F0D62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70622-5E27-4C97-808A-F99AED4BD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53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73187-6A14-48A8-8314-DEDA33DE797F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A4526-134F-47E8-BFAF-06AC0D6F1B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39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E3F8-7537-4DA5-BB8E-8D55058171E7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15413-6AE5-4A70-96C1-C4CB1546B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57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7369-E457-44A6-AF03-58BC44E4C11F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F0DE0-B3B1-4193-9F55-FAFBD4EFE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24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23F9-0F8D-472F-B04C-E44D29F4DF13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03BBE-021F-4362-A744-9DD365766B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76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2EF4-C6A1-496D-97D8-5D361A91F2C9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D96C8-B345-4CA3-A601-96064B893B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92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7FF11-E379-49B2-BE4A-D8C9CEF7CAF0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390CB-2FC8-4AE5-9D01-C5BB953FC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21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DE187-0E7A-4CC3-B641-4CAE842E1C9C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0D095-98C8-46A9-8725-6189DB4CF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30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27D37D9-B0B8-48AD-A1F8-4BEE859DF83B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9873221-E904-4913-A923-98E82702FA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www.negotiationlawblog.com/enron.jpg&amp;imgrefurl=http://www.negotiationlawblog.com/2007/12/articles/conflict-resolution/disputing-settlement-clash-over-distribution-of-78-billion-in-enron-settlement-funds/&amp;h=480&amp;w=494&amp;sz=92&amp;tbnid=t3ugOmwYP7xF5M:&amp;tbnh=126&amp;tbnw=130&amp;prev=/images%3Fq%3Denron&amp;hl=en&amp;usg=__BYTrLcjHktMBhUNT4QyMV3GxNIk=&amp;ei=jHWSS_jlNYPWNaKGnf4M&amp;sa=X&amp;oi=image_result&amp;resnum=7&amp;ct=image&amp;ved=0CCQQ9QEwB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3304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Enron Corporation’s Weather Derivatives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2052" name="Picture 5" descr="http://www.google.com/images?q=tbn:t3ugOmwYP7xF5M::www.negotiationlawblog.com/enron.jpg&amp;h=78&amp;w=80&amp;usg=__9hO_6XKN1GTyzr48KIGZMSN7D6Q=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4286250"/>
            <a:ext cx="1681163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Show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587375"/>
            <a:ext cx="15430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Partly Cloud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587375"/>
            <a:ext cx="15430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Who is PNW and what problem is it facing?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Pacific Northwest Electric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Facing the 2000-2001 winter season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Recent warmer-than-average winters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Hurts revenues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Deregulation doesn’t allow them to pass costs on to customers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PNW’s stock has lagged benchmarks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Borrowing costs increasing because lower rating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Example of how weather can affect a business adversely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Too warm of winters reducing a utility’s revenues from less heating usage</a:t>
            </a: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Too mild of summer reducing a utility’s revenues from less air conditioning usage</a:t>
            </a: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Storms keeping shoppers indoors</a:t>
            </a: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Lack of snow affecting ski resorts</a:t>
            </a: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Too rainy / too cool summer affecting beach destinations</a:t>
            </a: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Too hot of a summer might lead to too much demand of a product and stockouts might occur (turn people away)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How could weather insurance help?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Smooth Revenues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Cover Excess Costs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Reimburse lost-opportunity costs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Stimulate Sales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Diversify investment portfolios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Some Utility lingo…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Heating Degree Days (HDD)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Cooling Degree Days (CDD)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Based on deviations from 65 degrees Fahrenheit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Possible weather-protection products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Floor (too warm of winter and HDDs fall)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Ceiling Cap (too much snow – city expenses)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Collar (long one contract, short another)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Swap (receive fixed revenue stream; pay floating payments based on HDD/CDD)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Futures Contract (cash settlement based on several airport temps)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contract at hand… (Exhibit 1)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Draw its payoff diagram (to PNW)</a:t>
            </a:r>
          </a:p>
        </p:txBody>
      </p:sp>
      <p:cxnSp>
        <p:nvCxnSpPr>
          <p:cNvPr id="8196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-722312" y="4295775"/>
            <a:ext cx="3960812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7" name="Straight Arrow Connector 6"/>
          <p:cNvCxnSpPr>
            <a:cxnSpLocks noChangeShapeType="1"/>
          </p:cNvCxnSpPr>
          <p:nvPr/>
        </p:nvCxnSpPr>
        <p:spPr bwMode="auto">
          <a:xfrm>
            <a:off x="1244600" y="6264275"/>
            <a:ext cx="6756400" cy="12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/>
          <p:nvPr/>
        </p:nvCxnSpPr>
        <p:spPr>
          <a:xfrm rot="5400000">
            <a:off x="3191669" y="6277769"/>
            <a:ext cx="3032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306093" y="6279357"/>
            <a:ext cx="3032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3067050" y="6430963"/>
            <a:ext cx="58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360</a:t>
            </a:r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4167188" y="6430963"/>
            <a:ext cx="58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400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57700" y="6226175"/>
            <a:ext cx="2933700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58888" y="2895600"/>
            <a:ext cx="2084387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2229644" y="4010819"/>
            <a:ext cx="3341687" cy="1114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5" name="TextBox 16"/>
          <p:cNvSpPr txBox="1">
            <a:spLocks noChangeArrowheads="1"/>
          </p:cNvSpPr>
          <p:nvPr/>
        </p:nvSpPr>
        <p:spPr bwMode="auto">
          <a:xfrm>
            <a:off x="180975" y="2713038"/>
            <a:ext cx="1038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800,000</a:t>
            </a:r>
          </a:p>
        </p:txBody>
      </p:sp>
      <p:sp>
        <p:nvSpPr>
          <p:cNvPr id="8206" name="TextBox 17"/>
          <p:cNvSpPr txBox="1">
            <a:spLocks noChangeArrowheads="1"/>
          </p:cNvSpPr>
          <p:nvPr/>
        </p:nvSpPr>
        <p:spPr bwMode="auto">
          <a:xfrm>
            <a:off x="5057775" y="2316163"/>
            <a:ext cx="246697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800,000 Max Payout</a:t>
            </a:r>
          </a:p>
          <a:p>
            <a:pPr eaLnBrk="1" hangingPunct="1"/>
            <a:r>
              <a:rPr lang="en-US" altLang="en-US"/>
              <a:t>$20,000 notional amount per HDD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800,000 / 20,000 = 40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400 – 40 = 360 is the HDD where they would cap out at.</a:t>
            </a:r>
          </a:p>
        </p:txBody>
      </p:sp>
      <p:sp>
        <p:nvSpPr>
          <p:cNvPr id="8207" name="TextBox 18"/>
          <p:cNvSpPr txBox="1">
            <a:spLocks noChangeArrowheads="1"/>
          </p:cNvSpPr>
          <p:nvPr/>
        </p:nvSpPr>
        <p:spPr bwMode="auto">
          <a:xfrm>
            <a:off x="180975" y="2132013"/>
            <a:ext cx="1038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$ Payoff</a:t>
            </a:r>
          </a:p>
        </p:txBody>
      </p:sp>
      <p:sp>
        <p:nvSpPr>
          <p:cNvPr id="8208" name="TextBox 19"/>
          <p:cNvSpPr txBox="1">
            <a:spLocks noChangeArrowheads="1"/>
          </p:cNvSpPr>
          <p:nvPr/>
        </p:nvSpPr>
        <p:spPr bwMode="auto">
          <a:xfrm>
            <a:off x="6353175" y="6429375"/>
            <a:ext cx="1038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HDDs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Pros and Cons of this contract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86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4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Reduce</a:t>
                      </a:r>
                      <a:r>
                        <a:rPr lang="en-US" baseline="0" dirty="0" smtClean="0"/>
                        <a:t> Downside 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Truly serious outcomes only</a:t>
                      </a:r>
                      <a:r>
                        <a:rPr lang="en-US" baseline="0" dirty="0" smtClean="0"/>
                        <a:t> partially covered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4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Keep Stock Price Less Volatile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Premium</a:t>
                      </a:r>
                      <a:r>
                        <a:rPr lang="en-US" baseline="0" dirty="0" smtClean="0"/>
                        <a:t> has to be paid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4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Contribute to Better Bond 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4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Reduce the cost of financing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Can Black-Scholes be used to price?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>
                <a:ea typeface="ＭＳ Ｐゴシック" panose="020B0600070205080204" pitchFamily="34" charset="-128"/>
              </a:rPr>
              <a:t>No.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Black-Scholes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assumes a random walk in the price of the underlying asset over a period of time</a:t>
            </a:r>
          </a:p>
          <a:p>
            <a:pPr eaLnBrk="1" hangingPunct="1"/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dirty="0" smtClean="0">
                <a:ea typeface="ＭＳ Ｐゴシック" panose="020B0600070205080204" pitchFamily="34" charset="-128"/>
              </a:rPr>
              <a:t>Here, we have a cumulative level as our underlying, so their “walk” through time is not random. It is based on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prior days’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events.</a:t>
            </a:r>
          </a:p>
          <a:p>
            <a:pPr eaLnBrk="1" hangingPunct="1"/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dirty="0" smtClean="0">
                <a:ea typeface="ＭＳ Ｐゴシック" panose="020B0600070205080204" pitchFamily="34" charset="-128"/>
              </a:rPr>
              <a:t>A simulation tool like Crystal Ball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would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have to be used to simulate possible payouts under a large number of trials. An expected payout would then be found and a premium set above that level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.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dirty="0" smtClean="0">
                <a:ea typeface="ＭＳ Ｐゴシック" panose="020B0600070205080204" pitchFamily="34" charset="-128"/>
              </a:rPr>
              <a:t>You need to look at a reasonably large sample of historical records to find the average HDDs and CDDs and their standard deviations. Then you need determine if there is a trend to consider.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442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Calibri</vt:lpstr>
      <vt:lpstr>Office Theme</vt:lpstr>
      <vt:lpstr>Enron Corporation’s Weather Derivatives</vt:lpstr>
      <vt:lpstr>Who is PNW and what problem is it facing?</vt:lpstr>
      <vt:lpstr>Example of how weather can affect a business adversely</vt:lpstr>
      <vt:lpstr>How could weather insurance help?</vt:lpstr>
      <vt:lpstr>Some Utility lingo…</vt:lpstr>
      <vt:lpstr>Possible weather-protection products</vt:lpstr>
      <vt:lpstr>The contract at hand… (Exhibit 1)</vt:lpstr>
      <vt:lpstr>Pros and Cons of this contract</vt:lpstr>
      <vt:lpstr>Can Black-Scholes be used to price?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Enron Corporation’s Weather Derivatives</dc:title>
  <dc:creator>Michael Yest</dc:creator>
  <cp:lastModifiedBy>wreese</cp:lastModifiedBy>
  <cp:revision>10</cp:revision>
  <dcterms:created xsi:type="dcterms:W3CDTF">2010-03-06T05:24:57Z</dcterms:created>
  <dcterms:modified xsi:type="dcterms:W3CDTF">2017-04-19T20:07:02Z</dcterms:modified>
</cp:coreProperties>
</file>