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62" r:id="rId4"/>
    <p:sldId id="263" r:id="rId5"/>
    <p:sldId id="265" r:id="rId6"/>
    <p:sldId id="264" r:id="rId7"/>
    <p:sldId id="260" r:id="rId8"/>
    <p:sldId id="261" r:id="rId9"/>
    <p:sldId id="266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59C995C-01D0-46CB-9072-2721F5297677}" type="datetimeFigureOut">
              <a:rPr lang="en-US"/>
              <a:pPr>
                <a:defRPr/>
              </a:pPr>
              <a:t>4/19/2017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B4B163A-DB3B-420A-AB74-342952B7991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026AC-6D7F-4AB7-8737-F6B7A78EA99D}" type="datetime1">
              <a:rPr lang="en-US"/>
              <a:pPr>
                <a:defRPr/>
              </a:pPr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207120-212E-466D-BF8A-F6F4F4993E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9931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2C421-75EE-4C2D-B04C-3F7DB1F97FCA}" type="datetime1">
              <a:rPr lang="en-US"/>
              <a:pPr>
                <a:defRPr/>
              </a:pPr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DB153-AA14-4A93-B8E8-6C26DAF045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327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7DC1C-C07C-4BB9-B1FD-F87CBE014DCE}" type="datetime1">
              <a:rPr lang="en-US"/>
              <a:pPr>
                <a:defRPr/>
              </a:pPr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5E2899-055D-4FD7-A425-E684DC8F1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7318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C013-6D66-40AD-92E0-D2CA662F0D62}" type="datetime1">
              <a:rPr lang="en-US"/>
              <a:pPr>
                <a:defRPr/>
              </a:pPr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470622-5E27-4C97-808A-F99AED4BD3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1531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73187-6A14-48A8-8314-DEDA33DE797F}" type="datetime1">
              <a:rPr lang="en-US"/>
              <a:pPr>
                <a:defRPr/>
              </a:pPr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AA4526-134F-47E8-BFAF-06AC0D6F1B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5390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1E3F8-7537-4DA5-BB8E-8D55058171E7}" type="datetime1">
              <a:rPr lang="en-US"/>
              <a:pPr>
                <a:defRPr/>
              </a:pPr>
              <a:t>4/19/2017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15413-6AE5-4A70-96C1-C4CB1546B6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9575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97369-E457-44A6-AF03-58BC44E4C11F}" type="datetime1">
              <a:rPr lang="en-US"/>
              <a:pPr>
                <a:defRPr/>
              </a:pPr>
              <a:t>4/19/2017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F0DE0-B3B1-4193-9F55-FAFBD4EFE6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6248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D23F9-0F8D-472F-B04C-E44D29F4DF13}" type="datetime1">
              <a:rPr lang="en-US"/>
              <a:pPr>
                <a:defRPr/>
              </a:pPr>
              <a:t>4/19/2017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503BBE-021F-4362-A744-9DD365766B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276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22EF4-C6A1-496D-97D8-5D361A91F2C9}" type="datetime1">
              <a:rPr lang="en-US"/>
              <a:pPr>
                <a:defRPr/>
              </a:pPr>
              <a:t>4/19/2017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7D96C8-B345-4CA3-A601-96064B893B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5923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7FF11-E379-49B2-BE4A-D8C9CEF7CAF0}" type="datetime1">
              <a:rPr lang="en-US"/>
              <a:pPr>
                <a:defRPr/>
              </a:pPr>
              <a:t>4/19/2017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390CB-2FC8-4AE5-9D01-C5BB953FC0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0212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DE187-0E7A-4CC3-B641-4CAE842E1C9C}" type="datetime1">
              <a:rPr lang="en-US"/>
              <a:pPr>
                <a:defRPr/>
              </a:pPr>
              <a:t>4/19/2017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0D095-98C8-46A9-8725-6189DB4CFE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5307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27D37D9-B0B8-48AD-A1F8-4BEE859DF83B}" type="datetime1">
              <a:rPr lang="en-US"/>
              <a:pPr>
                <a:defRPr/>
              </a:pPr>
              <a:t>4/19/2017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9873221-E904-4913-A923-98E82702FAC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imgres?imgurl=http://www.negotiationlawblog.com/enron.jpg&amp;imgrefurl=http://www.negotiationlawblog.com/2007/12/articles/conflict-resolution/disputing-settlement-clash-over-distribution-of-78-billion-in-enron-settlement-funds/&amp;h=480&amp;w=494&amp;sz=92&amp;tbnid=t3ugOmwYP7xF5M:&amp;tbnh=126&amp;tbnw=130&amp;prev=/images%3Fq%3Denron&amp;hl=en&amp;usg=__BYTrLcjHktMBhUNT4QyMV3GxNIk=&amp;ei=jHWSS_jlNYPWNaKGnf4M&amp;sa=X&amp;oi=image_result&amp;resnum=7&amp;ct=image&amp;ved=0CCQQ9QEwB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233045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Enron Corporation’s Weather Derivatives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dirty="0" smtClean="0">
              <a:ea typeface="+mn-ea"/>
              <a:cs typeface="+mn-cs"/>
            </a:endParaRPr>
          </a:p>
        </p:txBody>
      </p:sp>
      <p:pic>
        <p:nvPicPr>
          <p:cNvPr id="2052" name="Picture 5" descr="http://www.google.com/images?q=tbn:t3ugOmwYP7xF5M::www.negotiationlawblog.com/enron.jpg&amp;h=78&amp;w=80&amp;usg=__9hO_6XKN1GTyzr48KIGZMSN7D6Q=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275" y="4286250"/>
            <a:ext cx="1681163" cy="16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7" descr="Shower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850" y="587375"/>
            <a:ext cx="154305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9" descr="Partly Cloud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813" y="587375"/>
            <a:ext cx="154305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Who is PNW and what problem is it facing?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Pacific Northwest Electric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Facing the 2000-2001 winter season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Recent warmer-than-average winters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Hurts revenues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Deregulation doesn’t allow them to pass costs on to customers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PNW’s stock has lagged benchmarks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Borrowing costs increasing because lower rating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dirty="0" smtClean="0"/>
              <a:t>Example of how weather can affect a business adversely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Too warm of winters reducing a utility’s revenues from less heating usage</a:t>
            </a:r>
          </a:p>
          <a:p>
            <a:pPr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Too mild of summer reducing a utility’s revenues from less air conditioning usage</a:t>
            </a:r>
          </a:p>
          <a:p>
            <a:pPr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Storms keeping shoppers indoors</a:t>
            </a:r>
          </a:p>
          <a:p>
            <a:pPr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Lack of snow affecting ski resorts</a:t>
            </a:r>
          </a:p>
          <a:p>
            <a:pPr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Too rainy / too cool summer affecting beach destinations</a:t>
            </a:r>
          </a:p>
          <a:p>
            <a:pPr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Too hot of a summer might lead to too much demand of a product and stockouts might occur (turn people away)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ea typeface="ＭＳ Ｐゴシック" panose="020B0600070205080204" pitchFamily="34" charset="-128"/>
              </a:rPr>
              <a:t>How could weather insurance help?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Smooth Revenues</a:t>
            </a:r>
          </a:p>
          <a:p>
            <a:pPr eaLnBrk="1" hangingPunct="1"/>
            <a:endParaRPr lang="en-US" altLang="en-US" sz="24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Cover Excess Costs</a:t>
            </a:r>
          </a:p>
          <a:p>
            <a:pPr eaLnBrk="1" hangingPunct="1"/>
            <a:endParaRPr lang="en-US" altLang="en-US" sz="24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Reimburse lost-opportunity costs</a:t>
            </a:r>
          </a:p>
          <a:p>
            <a:pPr eaLnBrk="1" hangingPunct="1"/>
            <a:endParaRPr lang="en-US" altLang="en-US" sz="24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Stimulate Sales</a:t>
            </a:r>
          </a:p>
          <a:p>
            <a:pPr eaLnBrk="1" hangingPunct="1"/>
            <a:endParaRPr lang="en-US" altLang="en-US" sz="24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Diversify investment portfolios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ea typeface="ＭＳ Ｐゴシック" panose="020B0600070205080204" pitchFamily="34" charset="-128"/>
              </a:rPr>
              <a:t>Some Utility lingo…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Heating Degree Days (HDD)</a:t>
            </a:r>
          </a:p>
          <a:p>
            <a:pPr eaLnBrk="1" hangingPunct="1"/>
            <a:endParaRPr lang="en-US" altLang="en-US" sz="2400" smtClean="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2400" smtClean="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24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Cooling Degree Days (CDD)</a:t>
            </a:r>
          </a:p>
          <a:p>
            <a:pPr eaLnBrk="1" hangingPunct="1"/>
            <a:endParaRPr lang="en-US" altLang="en-US" sz="2400" smtClean="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2400" smtClean="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24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Based on deviations from 65 degrees Fahrenheit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ea typeface="ＭＳ Ｐゴシック" panose="020B0600070205080204" pitchFamily="34" charset="-128"/>
              </a:rPr>
              <a:t>Possible weather-protection products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Floor (too warm of winter and HDDs fall)</a:t>
            </a:r>
          </a:p>
          <a:p>
            <a:pPr eaLnBrk="1" hangingPunct="1"/>
            <a:endParaRPr lang="en-US" altLang="en-US" sz="24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Ceiling Cap (too much snow – city expenses)</a:t>
            </a:r>
          </a:p>
          <a:p>
            <a:pPr eaLnBrk="1" hangingPunct="1"/>
            <a:endParaRPr lang="en-US" altLang="en-US" sz="24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Collar (long one contract, short another)</a:t>
            </a:r>
          </a:p>
          <a:p>
            <a:pPr eaLnBrk="1" hangingPunct="1"/>
            <a:endParaRPr lang="en-US" altLang="en-US" sz="24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Swap (receive fixed revenue stream; pay floating payments based on HDD/CDD)</a:t>
            </a:r>
          </a:p>
          <a:p>
            <a:pPr eaLnBrk="1" hangingPunct="1"/>
            <a:endParaRPr lang="en-US" altLang="en-US" sz="24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Futures Contract (cash settlement based on several airport temps)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The contract at hand… (Exhibit 1)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Draw its payoff diagram (to PNW)</a:t>
            </a:r>
          </a:p>
        </p:txBody>
      </p:sp>
      <p:cxnSp>
        <p:nvCxnSpPr>
          <p:cNvPr id="8196" name="Straight Arrow Connector 5"/>
          <p:cNvCxnSpPr>
            <a:cxnSpLocks noChangeShapeType="1"/>
          </p:cNvCxnSpPr>
          <p:nvPr/>
        </p:nvCxnSpPr>
        <p:spPr bwMode="auto">
          <a:xfrm rot="5400000" flipH="1" flipV="1">
            <a:off x="-722312" y="4295775"/>
            <a:ext cx="3960812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197" name="Straight Arrow Connector 6"/>
          <p:cNvCxnSpPr>
            <a:cxnSpLocks noChangeShapeType="1"/>
          </p:cNvCxnSpPr>
          <p:nvPr/>
        </p:nvCxnSpPr>
        <p:spPr bwMode="auto">
          <a:xfrm>
            <a:off x="1244600" y="6264275"/>
            <a:ext cx="6756400" cy="127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Connector 6"/>
          <p:cNvCxnSpPr/>
          <p:nvPr/>
        </p:nvCxnSpPr>
        <p:spPr>
          <a:xfrm rot="5400000">
            <a:off x="3191669" y="6277769"/>
            <a:ext cx="3032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4306093" y="6279357"/>
            <a:ext cx="30321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00" name="TextBox 8"/>
          <p:cNvSpPr txBox="1">
            <a:spLocks noChangeArrowheads="1"/>
          </p:cNvSpPr>
          <p:nvPr/>
        </p:nvSpPr>
        <p:spPr bwMode="auto">
          <a:xfrm>
            <a:off x="3067050" y="6430963"/>
            <a:ext cx="581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360</a:t>
            </a:r>
          </a:p>
        </p:txBody>
      </p:sp>
      <p:sp>
        <p:nvSpPr>
          <p:cNvPr id="8201" name="TextBox 9"/>
          <p:cNvSpPr txBox="1">
            <a:spLocks noChangeArrowheads="1"/>
          </p:cNvSpPr>
          <p:nvPr/>
        </p:nvSpPr>
        <p:spPr bwMode="auto">
          <a:xfrm>
            <a:off x="4167188" y="6430963"/>
            <a:ext cx="581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400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457700" y="6226175"/>
            <a:ext cx="2933700" cy="127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258888" y="2895600"/>
            <a:ext cx="2084387" cy="1588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H="1">
            <a:off x="2229644" y="4010819"/>
            <a:ext cx="3341687" cy="11144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05" name="TextBox 16"/>
          <p:cNvSpPr txBox="1">
            <a:spLocks noChangeArrowheads="1"/>
          </p:cNvSpPr>
          <p:nvPr/>
        </p:nvSpPr>
        <p:spPr bwMode="auto">
          <a:xfrm>
            <a:off x="180975" y="2713038"/>
            <a:ext cx="10382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800,000</a:t>
            </a:r>
          </a:p>
        </p:txBody>
      </p:sp>
      <p:sp>
        <p:nvSpPr>
          <p:cNvPr id="8206" name="TextBox 17"/>
          <p:cNvSpPr txBox="1">
            <a:spLocks noChangeArrowheads="1"/>
          </p:cNvSpPr>
          <p:nvPr/>
        </p:nvSpPr>
        <p:spPr bwMode="auto">
          <a:xfrm>
            <a:off x="5057775" y="2316163"/>
            <a:ext cx="2466975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800,000 Max Payout</a:t>
            </a:r>
          </a:p>
          <a:p>
            <a:pPr eaLnBrk="1" hangingPunct="1"/>
            <a:r>
              <a:rPr lang="en-US" altLang="en-US"/>
              <a:t>$20,000 notional amount per HDD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800,000 / 20,000 = 40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400 – 40 = 360 is the HDD where they would cap out at.</a:t>
            </a:r>
          </a:p>
        </p:txBody>
      </p:sp>
      <p:sp>
        <p:nvSpPr>
          <p:cNvPr id="8207" name="TextBox 18"/>
          <p:cNvSpPr txBox="1">
            <a:spLocks noChangeArrowheads="1"/>
          </p:cNvSpPr>
          <p:nvPr/>
        </p:nvSpPr>
        <p:spPr bwMode="auto">
          <a:xfrm>
            <a:off x="180975" y="2132013"/>
            <a:ext cx="10382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$ Payoff</a:t>
            </a:r>
          </a:p>
        </p:txBody>
      </p:sp>
      <p:sp>
        <p:nvSpPr>
          <p:cNvPr id="8208" name="TextBox 19"/>
          <p:cNvSpPr txBox="1">
            <a:spLocks noChangeArrowheads="1"/>
          </p:cNvSpPr>
          <p:nvPr/>
        </p:nvSpPr>
        <p:spPr bwMode="auto">
          <a:xfrm>
            <a:off x="6353175" y="6429375"/>
            <a:ext cx="1038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HDDs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Pros and Cons of this contract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00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86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46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Reduce</a:t>
                      </a:r>
                      <a:r>
                        <a:rPr lang="en-US" baseline="0" dirty="0" smtClean="0"/>
                        <a:t> Downside Risk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Truly serious outcomes only</a:t>
                      </a:r>
                      <a:r>
                        <a:rPr lang="en-US" baseline="0" dirty="0" smtClean="0"/>
                        <a:t> partially covered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46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Keep Stock Price Less Volatile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Premium</a:t>
                      </a:r>
                      <a:r>
                        <a:rPr lang="en-US" baseline="0" dirty="0" smtClean="0"/>
                        <a:t> has to be paid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46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Contribute to Better Bond Rating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46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Reduce the cost of financing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ea typeface="ＭＳ Ｐゴシック" panose="020B0600070205080204" pitchFamily="34" charset="-128"/>
              </a:rPr>
              <a:t>Can Black-Scholes be used to price?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000" dirty="0" smtClean="0">
                <a:ea typeface="ＭＳ Ｐゴシック" panose="020B0600070205080204" pitchFamily="34" charset="-128"/>
              </a:rPr>
              <a:t>No.</a:t>
            </a:r>
            <a:r>
              <a:rPr lang="en-US" altLang="en-US" sz="2000" dirty="0">
                <a:ea typeface="ＭＳ Ｐゴシック" panose="020B0600070205080204" pitchFamily="34" charset="-128"/>
              </a:rPr>
              <a:t> 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Black-Scholes 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assumes a random walk in the price of the underlying asset over a period of time</a:t>
            </a:r>
          </a:p>
          <a:p>
            <a:pPr eaLnBrk="1" hangingPunct="1"/>
            <a:endParaRPr lang="en-US" altLang="en-US" sz="20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000" dirty="0" smtClean="0">
                <a:ea typeface="ＭＳ Ｐゴシック" panose="020B0600070205080204" pitchFamily="34" charset="-128"/>
              </a:rPr>
              <a:t>Here, we have a cumulative level as our underlying, so their “walk” through time is not random. It is based on 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prior days’ 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events.</a:t>
            </a:r>
          </a:p>
          <a:p>
            <a:pPr eaLnBrk="1" hangingPunct="1"/>
            <a:endParaRPr lang="en-US" altLang="en-US" sz="20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000" dirty="0" smtClean="0">
                <a:ea typeface="ＭＳ Ｐゴシック" panose="020B0600070205080204" pitchFamily="34" charset="-128"/>
              </a:rPr>
              <a:t>A simulation tool like Crystal Ball 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would 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have to be used to simulate possible payouts under a large number of trials. An expected payout would then be found and a premium set above that level</a:t>
            </a:r>
            <a:r>
              <a:rPr lang="en-US" altLang="en-US" sz="2000" dirty="0" smtClean="0">
                <a:ea typeface="ＭＳ Ｐゴシック" panose="020B0600070205080204" pitchFamily="34" charset="-128"/>
              </a:rPr>
              <a:t>.</a:t>
            </a:r>
          </a:p>
          <a:p>
            <a:pPr marL="0" indent="0" eaLnBrk="1" hangingPunct="1">
              <a:buNone/>
            </a:pPr>
            <a:endParaRPr lang="en-US" altLang="en-US" sz="20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000" dirty="0" smtClean="0">
                <a:ea typeface="ＭＳ Ｐゴシック" panose="020B0600070205080204" pitchFamily="34" charset="-128"/>
              </a:rPr>
              <a:t>You need to look at a reasonably large sample of historical records to find the average HDDs and CDDs and their standard deviations. Then you need determine if there is a trend to consider.</a:t>
            </a:r>
            <a:endParaRPr lang="en-US" altLang="en-US" sz="2000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442</Words>
  <Application>Microsoft Office PowerPoint</Application>
  <PresentationFormat>On-screen Show (4:3)</PresentationFormat>
  <Paragraphs>76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ＭＳ Ｐゴシック</vt:lpstr>
      <vt:lpstr>Calibri</vt:lpstr>
      <vt:lpstr>Office Theme</vt:lpstr>
      <vt:lpstr>Enron Corporation’s Weather Derivatives</vt:lpstr>
      <vt:lpstr>Who is PNW and what problem is it facing?</vt:lpstr>
      <vt:lpstr>Example of how weather can affect a business adversely</vt:lpstr>
      <vt:lpstr>How could weather insurance help?</vt:lpstr>
      <vt:lpstr>Some Utility lingo…</vt:lpstr>
      <vt:lpstr>Possible weather-protection products</vt:lpstr>
      <vt:lpstr>The contract at hand… (Exhibit 1)</vt:lpstr>
      <vt:lpstr>Pros and Cons of this contract</vt:lpstr>
      <vt:lpstr>Can Black-Scholes be used to price?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Enron Corporation’s Weather Derivatives</dc:title>
  <dc:creator>Michael Yest</dc:creator>
  <cp:lastModifiedBy>wreese</cp:lastModifiedBy>
  <cp:revision>10</cp:revision>
  <dcterms:created xsi:type="dcterms:W3CDTF">2010-03-06T05:24:57Z</dcterms:created>
  <dcterms:modified xsi:type="dcterms:W3CDTF">2017-04-19T20:07:02Z</dcterms:modified>
</cp:coreProperties>
</file>