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27"/>
  </p:notesMasterIdLst>
  <p:handoutMasterIdLst>
    <p:handoutMasterId r:id="rId28"/>
  </p:handoutMasterIdLst>
  <p:sldIdLst>
    <p:sldId id="424" r:id="rId2"/>
    <p:sldId id="425" r:id="rId3"/>
    <p:sldId id="427" r:id="rId4"/>
    <p:sldId id="428" r:id="rId5"/>
    <p:sldId id="429" r:id="rId6"/>
    <p:sldId id="430" r:id="rId7"/>
    <p:sldId id="431" r:id="rId8"/>
    <p:sldId id="432" r:id="rId9"/>
    <p:sldId id="445" r:id="rId10"/>
    <p:sldId id="433" r:id="rId11"/>
    <p:sldId id="436" r:id="rId12"/>
    <p:sldId id="434" r:id="rId13"/>
    <p:sldId id="435" r:id="rId14"/>
    <p:sldId id="450" r:id="rId15"/>
    <p:sldId id="446" r:id="rId16"/>
    <p:sldId id="437" r:id="rId17"/>
    <p:sldId id="438" r:id="rId18"/>
    <p:sldId id="439" r:id="rId19"/>
    <p:sldId id="447" r:id="rId20"/>
    <p:sldId id="441" r:id="rId21"/>
    <p:sldId id="448" r:id="rId22"/>
    <p:sldId id="449" r:id="rId23"/>
    <p:sldId id="443" r:id="rId24"/>
    <p:sldId id="451" r:id="rId25"/>
    <p:sldId id="444" r:id="rId26"/>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FFCC"/>
    <a:srgbClr val="FFFFCC"/>
    <a:srgbClr val="CCFFFF"/>
    <a:srgbClr val="FAF400"/>
    <a:srgbClr val="009900"/>
    <a:srgbClr val="99FF99"/>
    <a:srgbClr val="66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18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6610" name="Rectangle 2"/>
          <p:cNvSpPr>
            <a:spLocks noGrp="1" noChangeArrowheads="1"/>
          </p:cNvSpPr>
          <p:nvPr>
            <p:ph type="hdr" sz="quarter"/>
          </p:nvPr>
        </p:nvSpPr>
        <p:spPr bwMode="auto">
          <a:xfrm>
            <a:off x="0" y="0"/>
            <a:ext cx="2982913" cy="463550"/>
          </a:xfrm>
          <a:prstGeom prst="rect">
            <a:avLst/>
          </a:prstGeom>
          <a:noFill/>
          <a:ln w="9525">
            <a:noFill/>
            <a:miter lim="800000"/>
            <a:headEnd/>
            <a:tailEnd/>
          </a:ln>
          <a:effectLst/>
        </p:spPr>
        <p:txBody>
          <a:bodyPr vert="horz" wrap="square" lIns="92433" tIns="46216" rIns="92433" bIns="46216" numCol="1" anchor="t" anchorCtr="0" compatLnSpc="1">
            <a:prstTxWarp prst="textNoShape">
              <a:avLst/>
            </a:prstTxWarp>
          </a:bodyPr>
          <a:lstStyle>
            <a:lvl1pPr defTabSz="923925" eaLnBrk="1" hangingPunct="1">
              <a:defRPr sz="1200">
                <a:latin typeface="Times New Roman" pitchFamily="-65" charset="0"/>
                <a:ea typeface="ＭＳ Ｐゴシック" pitchFamily="-65" charset="-128"/>
              </a:defRPr>
            </a:lvl1pPr>
          </a:lstStyle>
          <a:p>
            <a:pPr>
              <a:defRPr/>
            </a:pPr>
            <a:endParaRPr lang="en-US"/>
          </a:p>
        </p:txBody>
      </p:sp>
      <p:sp>
        <p:nvSpPr>
          <p:cNvPr id="196611" name="Rectangle 3"/>
          <p:cNvSpPr>
            <a:spLocks noGrp="1" noChangeArrowheads="1"/>
          </p:cNvSpPr>
          <p:nvPr>
            <p:ph type="dt" sz="quarter" idx="1"/>
          </p:nvPr>
        </p:nvSpPr>
        <p:spPr bwMode="auto">
          <a:xfrm>
            <a:off x="3900488" y="0"/>
            <a:ext cx="2981325" cy="463550"/>
          </a:xfrm>
          <a:prstGeom prst="rect">
            <a:avLst/>
          </a:prstGeom>
          <a:noFill/>
          <a:ln w="9525">
            <a:noFill/>
            <a:miter lim="800000"/>
            <a:headEnd/>
            <a:tailEnd/>
          </a:ln>
          <a:effectLst/>
        </p:spPr>
        <p:txBody>
          <a:bodyPr vert="horz" wrap="square" lIns="92433" tIns="46216" rIns="92433" bIns="46216" numCol="1" anchor="t" anchorCtr="0" compatLnSpc="1">
            <a:prstTxWarp prst="textNoShape">
              <a:avLst/>
            </a:prstTxWarp>
          </a:bodyPr>
          <a:lstStyle>
            <a:lvl1pPr algn="r" defTabSz="923925" eaLnBrk="1" hangingPunct="1">
              <a:defRPr sz="1200">
                <a:latin typeface="Times New Roman" pitchFamily="-65" charset="0"/>
                <a:ea typeface="ＭＳ Ｐゴシック" pitchFamily="-65" charset="-128"/>
              </a:defRPr>
            </a:lvl1pPr>
          </a:lstStyle>
          <a:p>
            <a:pPr>
              <a:defRPr/>
            </a:pPr>
            <a:endParaRPr lang="en-US"/>
          </a:p>
        </p:txBody>
      </p:sp>
      <p:sp>
        <p:nvSpPr>
          <p:cNvPr id="196612" name="Rectangle 4"/>
          <p:cNvSpPr>
            <a:spLocks noGrp="1" noChangeArrowheads="1"/>
          </p:cNvSpPr>
          <p:nvPr>
            <p:ph type="ftr" sz="quarter" idx="2"/>
          </p:nvPr>
        </p:nvSpPr>
        <p:spPr bwMode="auto">
          <a:xfrm>
            <a:off x="0" y="8831263"/>
            <a:ext cx="2982913" cy="465137"/>
          </a:xfrm>
          <a:prstGeom prst="rect">
            <a:avLst/>
          </a:prstGeom>
          <a:noFill/>
          <a:ln w="9525">
            <a:noFill/>
            <a:miter lim="800000"/>
            <a:headEnd/>
            <a:tailEnd/>
          </a:ln>
          <a:effectLst/>
        </p:spPr>
        <p:txBody>
          <a:bodyPr vert="horz" wrap="square" lIns="92433" tIns="46216" rIns="92433" bIns="46216" numCol="1" anchor="b" anchorCtr="0" compatLnSpc="1">
            <a:prstTxWarp prst="textNoShape">
              <a:avLst/>
            </a:prstTxWarp>
          </a:bodyPr>
          <a:lstStyle>
            <a:lvl1pPr defTabSz="923925" eaLnBrk="1" hangingPunct="1">
              <a:defRPr sz="1200">
                <a:latin typeface="Times New Roman" pitchFamily="-65" charset="0"/>
                <a:ea typeface="ＭＳ Ｐゴシック" pitchFamily="-65" charset="-128"/>
              </a:defRPr>
            </a:lvl1pPr>
          </a:lstStyle>
          <a:p>
            <a:pPr>
              <a:defRPr/>
            </a:pPr>
            <a:endParaRPr lang="en-US"/>
          </a:p>
        </p:txBody>
      </p:sp>
      <p:sp>
        <p:nvSpPr>
          <p:cNvPr id="196613" name="Rectangle 5"/>
          <p:cNvSpPr>
            <a:spLocks noGrp="1" noChangeArrowheads="1"/>
          </p:cNvSpPr>
          <p:nvPr>
            <p:ph type="sldNum" sz="quarter" idx="3"/>
          </p:nvPr>
        </p:nvSpPr>
        <p:spPr bwMode="auto">
          <a:xfrm>
            <a:off x="3900488" y="8831263"/>
            <a:ext cx="2981325" cy="465137"/>
          </a:xfrm>
          <a:prstGeom prst="rect">
            <a:avLst/>
          </a:prstGeom>
          <a:noFill/>
          <a:ln w="9525">
            <a:noFill/>
            <a:miter lim="800000"/>
            <a:headEnd/>
            <a:tailEnd/>
          </a:ln>
          <a:effectLst/>
        </p:spPr>
        <p:txBody>
          <a:bodyPr vert="horz" wrap="square" lIns="92433" tIns="46216" rIns="92433" bIns="46216" numCol="1" anchor="b" anchorCtr="0" compatLnSpc="1">
            <a:prstTxWarp prst="textNoShape">
              <a:avLst/>
            </a:prstTxWarp>
          </a:bodyPr>
          <a:lstStyle>
            <a:lvl1pPr algn="r" defTabSz="923925" eaLnBrk="1" hangingPunct="1">
              <a:defRPr sz="1200" smtClean="0"/>
            </a:lvl1pPr>
          </a:lstStyle>
          <a:p>
            <a:pPr>
              <a:defRPr/>
            </a:pPr>
            <a:fld id="{B90FAD7E-6C7B-432A-828B-F575FC78BBA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82913" cy="463550"/>
          </a:xfrm>
          <a:prstGeom prst="rect">
            <a:avLst/>
          </a:prstGeom>
          <a:noFill/>
          <a:ln w="12700">
            <a:noFill/>
            <a:miter lim="800000"/>
            <a:headEnd type="none" w="sm" len="sm"/>
            <a:tailEnd type="none" w="sm" len="sm"/>
          </a:ln>
          <a:effectLst/>
        </p:spPr>
        <p:txBody>
          <a:bodyPr vert="horz" wrap="square" lIns="92433" tIns="46216" rIns="92433" bIns="46216" numCol="1" anchor="t" anchorCtr="0" compatLnSpc="1">
            <a:prstTxWarp prst="textNoShape">
              <a:avLst/>
            </a:prstTxWarp>
          </a:bodyPr>
          <a:lstStyle>
            <a:lvl1pPr defTabSz="923925" eaLnBrk="0" hangingPunct="0">
              <a:defRPr sz="1200">
                <a:latin typeface="Times New Roman" pitchFamily="-65" charset="0"/>
                <a:ea typeface="ＭＳ Ｐゴシック" pitchFamily="-65" charset="-128"/>
              </a:defRPr>
            </a:lvl1pPr>
          </a:lstStyle>
          <a:p>
            <a:pPr>
              <a:defRPr/>
            </a:pPr>
            <a:endParaRPr lang="en-US"/>
          </a:p>
        </p:txBody>
      </p:sp>
      <p:sp>
        <p:nvSpPr>
          <p:cNvPr id="15363" name="Rectangle 3"/>
          <p:cNvSpPr>
            <a:spLocks noGrp="1" noChangeArrowheads="1"/>
          </p:cNvSpPr>
          <p:nvPr>
            <p:ph type="dt" idx="1"/>
          </p:nvPr>
        </p:nvSpPr>
        <p:spPr bwMode="auto">
          <a:xfrm>
            <a:off x="3900488" y="0"/>
            <a:ext cx="2981325" cy="463550"/>
          </a:xfrm>
          <a:prstGeom prst="rect">
            <a:avLst/>
          </a:prstGeom>
          <a:noFill/>
          <a:ln w="12700">
            <a:noFill/>
            <a:miter lim="800000"/>
            <a:headEnd type="none" w="sm" len="sm"/>
            <a:tailEnd type="none" w="sm" len="sm"/>
          </a:ln>
          <a:effectLst/>
        </p:spPr>
        <p:txBody>
          <a:bodyPr vert="horz" wrap="square" lIns="92433" tIns="46216" rIns="92433" bIns="46216" numCol="1" anchor="t" anchorCtr="0" compatLnSpc="1">
            <a:prstTxWarp prst="textNoShape">
              <a:avLst/>
            </a:prstTxWarp>
          </a:bodyPr>
          <a:lstStyle>
            <a:lvl1pPr algn="r" defTabSz="923925" eaLnBrk="0" hangingPunct="0">
              <a:defRPr sz="1200">
                <a:latin typeface="Times New Roman" pitchFamily="-65" charset="0"/>
                <a:ea typeface="ＭＳ Ｐゴシック" pitchFamily="-65" charset="-128"/>
              </a:defRPr>
            </a:lvl1pPr>
          </a:lstStyle>
          <a:p>
            <a:pPr>
              <a:defRPr/>
            </a:pPr>
            <a:endParaRPr lang="en-US"/>
          </a:p>
        </p:txBody>
      </p:sp>
      <p:sp>
        <p:nvSpPr>
          <p:cNvPr id="3076" name="Rectangle 4"/>
          <p:cNvSpPr>
            <a:spLocks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917575" y="4414838"/>
            <a:ext cx="5046663" cy="4184650"/>
          </a:xfrm>
          <a:prstGeom prst="rect">
            <a:avLst/>
          </a:prstGeom>
          <a:noFill/>
          <a:ln w="12700">
            <a:noFill/>
            <a:miter lim="800000"/>
            <a:headEnd type="none" w="sm" len="sm"/>
            <a:tailEnd type="none" w="sm" len="sm"/>
          </a:ln>
          <a:effectLst/>
        </p:spPr>
        <p:txBody>
          <a:bodyPr vert="horz" wrap="square" lIns="92433" tIns="46216" rIns="92433" bIns="462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831263"/>
            <a:ext cx="2982913" cy="465137"/>
          </a:xfrm>
          <a:prstGeom prst="rect">
            <a:avLst/>
          </a:prstGeom>
          <a:noFill/>
          <a:ln w="12700">
            <a:noFill/>
            <a:miter lim="800000"/>
            <a:headEnd type="none" w="sm" len="sm"/>
            <a:tailEnd type="none" w="sm" len="sm"/>
          </a:ln>
          <a:effectLst/>
        </p:spPr>
        <p:txBody>
          <a:bodyPr vert="horz" wrap="square" lIns="92433" tIns="46216" rIns="92433" bIns="46216" numCol="1" anchor="b" anchorCtr="0" compatLnSpc="1">
            <a:prstTxWarp prst="textNoShape">
              <a:avLst/>
            </a:prstTxWarp>
          </a:bodyPr>
          <a:lstStyle>
            <a:lvl1pPr defTabSz="923925" eaLnBrk="0" hangingPunct="0">
              <a:defRPr sz="1200">
                <a:latin typeface="Times New Roman" pitchFamily="-65" charset="0"/>
                <a:ea typeface="ＭＳ Ｐゴシック" pitchFamily="-65" charset="-128"/>
              </a:defRPr>
            </a:lvl1pPr>
          </a:lstStyle>
          <a:p>
            <a:pPr>
              <a:defRPr/>
            </a:pPr>
            <a:endParaRPr lang="en-US"/>
          </a:p>
        </p:txBody>
      </p:sp>
      <p:sp>
        <p:nvSpPr>
          <p:cNvPr id="15367" name="Rectangle 7"/>
          <p:cNvSpPr>
            <a:spLocks noGrp="1" noChangeArrowheads="1"/>
          </p:cNvSpPr>
          <p:nvPr>
            <p:ph type="sldNum" sz="quarter" idx="5"/>
          </p:nvPr>
        </p:nvSpPr>
        <p:spPr bwMode="auto">
          <a:xfrm>
            <a:off x="3900488" y="8831263"/>
            <a:ext cx="2981325" cy="465137"/>
          </a:xfrm>
          <a:prstGeom prst="rect">
            <a:avLst/>
          </a:prstGeom>
          <a:noFill/>
          <a:ln w="12700">
            <a:noFill/>
            <a:miter lim="800000"/>
            <a:headEnd type="none" w="sm" len="sm"/>
            <a:tailEnd type="none" w="sm" len="sm"/>
          </a:ln>
          <a:effectLst/>
        </p:spPr>
        <p:txBody>
          <a:bodyPr vert="horz" wrap="square" lIns="92433" tIns="46216" rIns="92433" bIns="46216" numCol="1" anchor="b" anchorCtr="0" compatLnSpc="1">
            <a:prstTxWarp prst="textNoShape">
              <a:avLst/>
            </a:prstTxWarp>
          </a:bodyPr>
          <a:lstStyle>
            <a:lvl1pPr algn="r" defTabSz="923925" eaLnBrk="0" hangingPunct="0">
              <a:defRPr sz="1200" smtClean="0"/>
            </a:lvl1pPr>
          </a:lstStyle>
          <a:p>
            <a:pPr>
              <a:defRPr/>
            </a:pPr>
            <a:fld id="{3D987559-254C-4002-A005-925DBD31F16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6878" name="Rectangle 14"/>
          <p:cNvSpPr>
            <a:spLocks noGrp="1" noChangeArrowheads="1"/>
          </p:cNvSpPr>
          <p:nvPr>
            <p:ph type="ctrTitle"/>
          </p:nvPr>
        </p:nvSpPr>
        <p:spPr>
          <a:xfrm>
            <a:off x="685800" y="2057400"/>
            <a:ext cx="7772400" cy="1143000"/>
          </a:xfrm>
        </p:spPr>
        <p:txBody>
          <a:bodyPr anchor="b"/>
          <a:lstStyle>
            <a:lvl1pPr>
              <a:defRPr/>
            </a:lvl1pPr>
          </a:lstStyle>
          <a:p>
            <a:r>
              <a:rPr lang="en-US"/>
              <a:t>Click to edit Master title style</a:t>
            </a:r>
          </a:p>
        </p:txBody>
      </p:sp>
      <p:sp>
        <p:nvSpPr>
          <p:cNvPr id="36879" name="Rectangle 15"/>
          <p:cNvSpPr>
            <a:spLocks noGrp="1" noChangeArrowheads="1"/>
          </p:cNvSpPr>
          <p:nvPr>
            <p:ph type="subTitle" idx="1"/>
          </p:nvPr>
        </p:nvSpPr>
        <p:spPr>
          <a:xfrm>
            <a:off x="1524000" y="4038600"/>
            <a:ext cx="6400800" cy="1752600"/>
          </a:xfrm>
        </p:spPr>
        <p:txBody>
          <a:bodyPr/>
          <a:lstStyle>
            <a:lvl1pPr marL="0" indent="0" algn="ctr">
              <a:buFont typeface="Wingdings" pitchFamily="-112" charset="2"/>
              <a:buNone/>
              <a:defRPr/>
            </a:lvl1pPr>
          </a:lstStyle>
          <a:p>
            <a:r>
              <a:rPr lang="en-US"/>
              <a:t>Click to edit Master subtitle style</a:t>
            </a:r>
          </a:p>
        </p:txBody>
      </p:sp>
      <p:sp>
        <p:nvSpPr>
          <p:cNvPr id="4" name="Rectangle 16"/>
          <p:cNvSpPr>
            <a:spLocks noGrp="1" noChangeArrowheads="1"/>
          </p:cNvSpPr>
          <p:nvPr>
            <p:ph type="dt" sz="half" idx="10"/>
          </p:nvPr>
        </p:nvSpPr>
        <p:spPr bwMode="auto">
          <a:xfrm>
            <a:off x="685800" y="63246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Tahoma" pitchFamily="-65" charset="0"/>
                <a:ea typeface="ＭＳ Ｐゴシック" pitchFamily="-65" charset="-128"/>
              </a:defRPr>
            </a:lvl1pPr>
          </a:lstStyle>
          <a:p>
            <a:pPr>
              <a:defRPr/>
            </a:pPr>
            <a:endParaRPr lang="en-US"/>
          </a:p>
        </p:txBody>
      </p:sp>
      <p:sp>
        <p:nvSpPr>
          <p:cNvPr id="5" name="Rectangle 17"/>
          <p:cNvSpPr>
            <a:spLocks noGrp="1" noChangeArrowheads="1"/>
          </p:cNvSpPr>
          <p:nvPr>
            <p:ph type="ftr" sz="quarter" idx="11"/>
          </p:nvPr>
        </p:nvSpPr>
        <p:spPr bwMode="auto">
          <a:xfrm>
            <a:off x="3124200" y="63246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defRPr sz="1400">
                <a:latin typeface="Tahoma" pitchFamily="-65" charset="0"/>
                <a:ea typeface="ＭＳ Ｐゴシック" pitchFamily="-65" charset="-128"/>
              </a:defRPr>
            </a:lvl1pPr>
          </a:lstStyle>
          <a:p>
            <a:pPr>
              <a:defRPr/>
            </a:pPr>
            <a:endParaRPr lang="en-US"/>
          </a:p>
        </p:txBody>
      </p:sp>
      <p:sp>
        <p:nvSpPr>
          <p:cNvPr id="6" name="Rectangle 18"/>
          <p:cNvSpPr>
            <a:spLocks noGrp="1" noChangeArrowheads="1"/>
          </p:cNvSpPr>
          <p:nvPr>
            <p:ph type="sldNum" sz="quarter" idx="12"/>
          </p:nvPr>
        </p:nvSpPr>
        <p:spPr bwMode="auto">
          <a:xfrm>
            <a:off x="6553200" y="63246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400" smtClean="0">
                <a:latin typeface="Tahoma" panose="020B0604030504040204" pitchFamily="34" charset="0"/>
              </a:defRPr>
            </a:lvl1pPr>
          </a:lstStyle>
          <a:p>
            <a:pPr>
              <a:defRPr/>
            </a:pPr>
            <a:fld id="{D57B236B-40D5-4988-8FA5-A92B68BF69D1}" type="slidenum">
              <a:rPr lang="en-US" altLang="en-US"/>
              <a:pPr>
                <a:defRPr/>
              </a:pPr>
              <a:t>‹#›</a:t>
            </a:fld>
            <a:endParaRPr lang="en-US" altLang="en-US"/>
          </a:p>
        </p:txBody>
      </p:sp>
    </p:spTree>
    <p:extLst>
      <p:ext uri="{BB962C8B-B14F-4D97-AF65-F5344CB8AC3E}">
        <p14:creationId xmlns:p14="http://schemas.microsoft.com/office/powerpoint/2010/main" val="4241110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0615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1921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752600"/>
            <a:ext cx="7772400" cy="4495800"/>
          </a:xfrm>
        </p:spPr>
        <p:txBody>
          <a:bodyPr/>
          <a:lstStyle/>
          <a:p>
            <a:pPr lvl="0"/>
            <a:endParaRPr lang="en-US" noProof="0" smtClean="0"/>
          </a:p>
        </p:txBody>
      </p:sp>
    </p:spTree>
    <p:extLst>
      <p:ext uri="{BB962C8B-B14F-4D97-AF65-F5344CB8AC3E}">
        <p14:creationId xmlns:p14="http://schemas.microsoft.com/office/powerpoint/2010/main" val="58336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48639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17018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98587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50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31948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701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08534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6120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title"/>
          </p:nvPr>
        </p:nvSpPr>
        <p:spPr bwMode="auto">
          <a:xfrm>
            <a:off x="685800" y="4572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12"/>
          <p:cNvSpPr>
            <a:spLocks noGrp="1" noChangeArrowheads="1"/>
          </p:cNvSpPr>
          <p:nvPr>
            <p:ph type="body" idx="1"/>
          </p:nvPr>
        </p:nvSpPr>
        <p:spPr bwMode="auto">
          <a:xfrm>
            <a:off x="685800" y="17526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936"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 id="2147483935" r:id="rId12"/>
  </p:sldLayoutIdLst>
  <p:txStyles>
    <p:titleStyle>
      <a:lvl1pPr algn="ctr" rtl="0" eaLnBrk="0" fontAlgn="base" hangingPunct="0">
        <a:spcBef>
          <a:spcPct val="0"/>
        </a:spcBef>
        <a:spcAft>
          <a:spcPct val="0"/>
        </a:spcAft>
        <a:defRPr sz="3600">
          <a:solidFill>
            <a:schemeClr val="tx2"/>
          </a:solidFill>
          <a:latin typeface="+mj-lt"/>
          <a:ea typeface="ＭＳ Ｐゴシック" pitchFamily="-112" charset="-128"/>
          <a:cs typeface="ＭＳ Ｐゴシック" pitchFamily="-112" charset="-128"/>
        </a:defRPr>
      </a:lvl1pPr>
      <a:lvl2pPr algn="ctr" rtl="0" eaLnBrk="0" fontAlgn="base" hangingPunct="0">
        <a:spcBef>
          <a:spcPct val="0"/>
        </a:spcBef>
        <a:spcAft>
          <a:spcPct val="0"/>
        </a:spcAft>
        <a:defRPr sz="3600">
          <a:solidFill>
            <a:schemeClr val="tx2"/>
          </a:solidFill>
          <a:latin typeface="Book Antiqua" pitchFamily="-112" charset="0"/>
          <a:ea typeface="ＭＳ Ｐゴシック" pitchFamily="-112" charset="-128"/>
          <a:cs typeface="ＭＳ Ｐゴシック" pitchFamily="-112" charset="-128"/>
        </a:defRPr>
      </a:lvl2pPr>
      <a:lvl3pPr algn="ctr" rtl="0" eaLnBrk="0" fontAlgn="base" hangingPunct="0">
        <a:spcBef>
          <a:spcPct val="0"/>
        </a:spcBef>
        <a:spcAft>
          <a:spcPct val="0"/>
        </a:spcAft>
        <a:defRPr sz="3600">
          <a:solidFill>
            <a:schemeClr val="tx2"/>
          </a:solidFill>
          <a:latin typeface="Book Antiqua" pitchFamily="-112" charset="0"/>
          <a:ea typeface="ＭＳ Ｐゴシック" pitchFamily="-112" charset="-128"/>
          <a:cs typeface="ＭＳ Ｐゴシック" pitchFamily="-112" charset="-128"/>
        </a:defRPr>
      </a:lvl3pPr>
      <a:lvl4pPr algn="ctr" rtl="0" eaLnBrk="0" fontAlgn="base" hangingPunct="0">
        <a:spcBef>
          <a:spcPct val="0"/>
        </a:spcBef>
        <a:spcAft>
          <a:spcPct val="0"/>
        </a:spcAft>
        <a:defRPr sz="3600">
          <a:solidFill>
            <a:schemeClr val="tx2"/>
          </a:solidFill>
          <a:latin typeface="Book Antiqua" pitchFamily="-112" charset="0"/>
          <a:ea typeface="ＭＳ Ｐゴシック" pitchFamily="-112" charset="-128"/>
          <a:cs typeface="ＭＳ Ｐゴシック" pitchFamily="-112" charset="-128"/>
        </a:defRPr>
      </a:lvl4pPr>
      <a:lvl5pPr algn="ctr" rtl="0" eaLnBrk="0" fontAlgn="base" hangingPunct="0">
        <a:spcBef>
          <a:spcPct val="0"/>
        </a:spcBef>
        <a:spcAft>
          <a:spcPct val="0"/>
        </a:spcAft>
        <a:defRPr sz="3600">
          <a:solidFill>
            <a:schemeClr val="tx2"/>
          </a:solidFill>
          <a:latin typeface="Book Antiqua" pitchFamily="-112" charset="0"/>
          <a:ea typeface="ＭＳ Ｐゴシック" pitchFamily="-112" charset="-128"/>
          <a:cs typeface="ＭＳ Ｐゴシック" pitchFamily="-112" charset="-128"/>
        </a:defRPr>
      </a:lvl5pPr>
      <a:lvl6pPr marL="457200" algn="ctr" rtl="0" fontAlgn="base">
        <a:spcBef>
          <a:spcPct val="0"/>
        </a:spcBef>
        <a:spcAft>
          <a:spcPct val="0"/>
        </a:spcAft>
        <a:defRPr sz="3600">
          <a:solidFill>
            <a:schemeClr val="tx2"/>
          </a:solidFill>
          <a:latin typeface="Book Antiqua" pitchFamily="-112" charset="0"/>
        </a:defRPr>
      </a:lvl6pPr>
      <a:lvl7pPr marL="914400" algn="ctr" rtl="0" fontAlgn="base">
        <a:spcBef>
          <a:spcPct val="0"/>
        </a:spcBef>
        <a:spcAft>
          <a:spcPct val="0"/>
        </a:spcAft>
        <a:defRPr sz="3600">
          <a:solidFill>
            <a:schemeClr val="tx2"/>
          </a:solidFill>
          <a:latin typeface="Book Antiqua" pitchFamily="-112" charset="0"/>
        </a:defRPr>
      </a:lvl7pPr>
      <a:lvl8pPr marL="1371600" algn="ctr" rtl="0" fontAlgn="base">
        <a:spcBef>
          <a:spcPct val="0"/>
        </a:spcBef>
        <a:spcAft>
          <a:spcPct val="0"/>
        </a:spcAft>
        <a:defRPr sz="3600">
          <a:solidFill>
            <a:schemeClr val="tx2"/>
          </a:solidFill>
          <a:latin typeface="Book Antiqua" pitchFamily="-112" charset="0"/>
        </a:defRPr>
      </a:lvl8pPr>
      <a:lvl9pPr marL="1828800" algn="ctr" rtl="0" fontAlgn="base">
        <a:spcBef>
          <a:spcPct val="0"/>
        </a:spcBef>
        <a:spcAft>
          <a:spcPct val="0"/>
        </a:spcAft>
        <a:defRPr sz="3600">
          <a:solidFill>
            <a:schemeClr val="tx2"/>
          </a:solidFill>
          <a:latin typeface="Book Antiqua" pitchFamily="-112"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n"/>
        <a:defRPr sz="32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chemeClr val="accent2"/>
        </a:buClr>
        <a:buSzPct val="65000"/>
        <a:buFont typeface="Wingdings" panose="05000000000000000000" pitchFamily="2" charset="2"/>
        <a:buChar char="n"/>
        <a:defRPr sz="28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chemeClr val="folHlink"/>
        </a:buClr>
        <a:buSzPct val="70000"/>
        <a:buFont typeface="Wingdings" panose="05000000000000000000" pitchFamily="2" charset="2"/>
        <a:buChar char="n"/>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SzPct val="55000"/>
        <a:buFont typeface="Wingdings" panose="05000000000000000000" pitchFamily="2" charset="2"/>
        <a:buChar char="n"/>
        <a:defRPr sz="2000">
          <a:solidFill>
            <a:schemeClr val="tx1"/>
          </a:solidFill>
          <a:latin typeface="+mn-lt"/>
          <a:ea typeface="ＭＳ Ｐゴシック" pitchFamily="-112" charset="-128"/>
        </a:defRPr>
      </a:lvl5pPr>
      <a:lvl6pPr marL="2514600" indent="-228600" algn="l" rtl="0" fontAlgn="base">
        <a:spcBef>
          <a:spcPct val="20000"/>
        </a:spcBef>
        <a:spcAft>
          <a:spcPct val="0"/>
        </a:spcAft>
        <a:buSzPct val="55000"/>
        <a:buFont typeface="Wingdings" pitchFamily="-112" charset="2"/>
        <a:buChar char="n"/>
        <a:defRPr sz="2000">
          <a:solidFill>
            <a:schemeClr val="tx1"/>
          </a:solidFill>
          <a:latin typeface="+mn-lt"/>
          <a:ea typeface="ＭＳ Ｐゴシック" pitchFamily="-112" charset="-128"/>
        </a:defRPr>
      </a:lvl6pPr>
      <a:lvl7pPr marL="2971800" indent="-228600" algn="l" rtl="0" fontAlgn="base">
        <a:spcBef>
          <a:spcPct val="20000"/>
        </a:spcBef>
        <a:spcAft>
          <a:spcPct val="0"/>
        </a:spcAft>
        <a:buSzPct val="55000"/>
        <a:buFont typeface="Wingdings" pitchFamily="-112" charset="2"/>
        <a:buChar char="n"/>
        <a:defRPr sz="2000">
          <a:solidFill>
            <a:schemeClr val="tx1"/>
          </a:solidFill>
          <a:latin typeface="+mn-lt"/>
          <a:ea typeface="ＭＳ Ｐゴシック" pitchFamily="-112" charset="-128"/>
        </a:defRPr>
      </a:lvl7pPr>
      <a:lvl8pPr marL="3429000" indent="-228600" algn="l" rtl="0" fontAlgn="base">
        <a:spcBef>
          <a:spcPct val="20000"/>
        </a:spcBef>
        <a:spcAft>
          <a:spcPct val="0"/>
        </a:spcAft>
        <a:buSzPct val="55000"/>
        <a:buFont typeface="Wingdings" pitchFamily="-112" charset="2"/>
        <a:buChar char="n"/>
        <a:defRPr sz="2000">
          <a:solidFill>
            <a:schemeClr val="tx1"/>
          </a:solidFill>
          <a:latin typeface="+mn-lt"/>
          <a:ea typeface="ＭＳ Ｐゴシック" pitchFamily="-112" charset="-128"/>
        </a:defRPr>
      </a:lvl8pPr>
      <a:lvl9pPr marL="3886200" indent="-228600" algn="l" rtl="0" fontAlgn="base">
        <a:spcBef>
          <a:spcPct val="20000"/>
        </a:spcBef>
        <a:spcAft>
          <a:spcPct val="0"/>
        </a:spcAft>
        <a:buSzPct val="55000"/>
        <a:buFont typeface="Wingdings" pitchFamily="-112" charset="2"/>
        <a:buChar char="n"/>
        <a:defRPr sz="20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1"/>
          </p:nvPr>
        </p:nvSpPr>
        <p:spPr>
          <a:xfrm>
            <a:off x="609600" y="609600"/>
            <a:ext cx="8001000" cy="2819400"/>
          </a:xfrm>
        </p:spPr>
        <p:txBody>
          <a:bodyPr/>
          <a:lstStyle/>
          <a:p>
            <a:pPr marL="457200" lvl="1" indent="0" eaLnBrk="1" hangingPunct="1">
              <a:lnSpc>
                <a:spcPct val="90000"/>
              </a:lnSpc>
              <a:buFont typeface="Wingdings" panose="05000000000000000000" pitchFamily="2" charset="2"/>
              <a:buNone/>
              <a:tabLst>
                <a:tab pos="688975" algn="l"/>
              </a:tabLst>
            </a:pPr>
            <a:r>
              <a:rPr lang="en-US" altLang="en-US" sz="4200" smtClean="0">
                <a:ea typeface="ＭＳ Ｐゴシック" panose="020B0600070205080204" pitchFamily="34" charset="-128"/>
              </a:rPr>
              <a:t>The Walt Disney Company’s Yen Financing </a:t>
            </a:r>
          </a:p>
          <a:p>
            <a:pPr marL="457200" lvl="1" indent="0" eaLnBrk="1" hangingPunct="1">
              <a:lnSpc>
                <a:spcPct val="90000"/>
              </a:lnSpc>
              <a:buFont typeface="Wingdings" panose="05000000000000000000" pitchFamily="2" charset="2"/>
              <a:buNone/>
              <a:tabLst>
                <a:tab pos="688975" algn="l"/>
              </a:tabLst>
            </a:pPr>
            <a:endParaRPr lang="en-US" altLang="en-US" sz="4200" smtClean="0">
              <a:ea typeface="ＭＳ Ｐゴシック" panose="020B0600070205080204" pitchFamily="34" charset="-128"/>
            </a:endParaRPr>
          </a:p>
          <a:p>
            <a:pPr marL="914400" lvl="2" indent="0" eaLnBrk="1" hangingPunct="1">
              <a:lnSpc>
                <a:spcPct val="90000"/>
              </a:lnSpc>
              <a:buFont typeface="Wingdings" panose="05000000000000000000" pitchFamily="2" charset="2"/>
              <a:buNone/>
              <a:tabLst>
                <a:tab pos="688975" algn="l"/>
              </a:tabLst>
            </a:pPr>
            <a:endParaRPr lang="en-US" altLang="en-US" sz="1500" i="1" smtClean="0">
              <a:ea typeface="ＭＳ Ｐゴシック" panose="020B0600070205080204" pitchFamily="34" charset="-128"/>
            </a:endParaRPr>
          </a:p>
        </p:txBody>
      </p:sp>
      <p:pic>
        <p:nvPicPr>
          <p:cNvPr id="5123" name="Picture 5" descr="C:\Documents and Settings\myest\Desktop\Toky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743200"/>
            <a:ext cx="57912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81000"/>
            <a:ext cx="7772400" cy="914400"/>
          </a:xfrm>
        </p:spPr>
        <p:txBody>
          <a:bodyPr/>
          <a:lstStyle/>
          <a:p>
            <a:r>
              <a:rPr lang="en-US" altLang="en-US" smtClean="0">
                <a:ea typeface="ＭＳ Ｐゴシック" panose="020B0600070205080204" pitchFamily="34" charset="-128"/>
              </a:rPr>
              <a:t>Two Viable Options:</a:t>
            </a:r>
          </a:p>
        </p:txBody>
      </p:sp>
      <p:sp>
        <p:nvSpPr>
          <p:cNvPr id="14339" name="Content Placeholder 2"/>
          <p:cNvSpPr>
            <a:spLocks noGrp="1"/>
          </p:cNvSpPr>
          <p:nvPr>
            <p:ph idx="1"/>
          </p:nvPr>
        </p:nvSpPr>
        <p:spPr>
          <a:xfrm>
            <a:off x="685800" y="1524000"/>
            <a:ext cx="7772400" cy="4495800"/>
          </a:xfrm>
        </p:spPr>
        <p:txBody>
          <a:bodyPr/>
          <a:lstStyle/>
          <a:p>
            <a:endParaRPr lang="en-US" altLang="en-US" sz="2400" dirty="0" smtClean="0">
              <a:ea typeface="ＭＳ Ｐゴシック" panose="020B0600070205080204" pitchFamily="34" charset="-128"/>
            </a:endParaRPr>
          </a:p>
          <a:p>
            <a:pPr marL="0" indent="0">
              <a:buNone/>
            </a:pPr>
            <a:r>
              <a:rPr lang="en-US" altLang="en-US" sz="2400" dirty="0" smtClean="0">
                <a:ea typeface="ＭＳ Ｐゴシック" panose="020B0600070205080204" pitchFamily="34" charset="-128"/>
              </a:rPr>
              <a:t>1. Yen </a:t>
            </a:r>
            <a:r>
              <a:rPr lang="en-US" altLang="en-US" sz="2400" dirty="0" smtClean="0">
                <a:ea typeface="ＭＳ Ｐゴシック" panose="020B0600070205080204" pitchFamily="34" charset="-128"/>
              </a:rPr>
              <a:t>Term Loan</a:t>
            </a:r>
          </a:p>
          <a:p>
            <a:pPr marL="0" indent="0">
              <a:buNone/>
            </a:pPr>
            <a:r>
              <a:rPr lang="en-US" altLang="en-US" sz="2400" dirty="0" smtClean="0">
                <a:ea typeface="ＭＳ Ｐゴシック" panose="020B0600070205080204" pitchFamily="34" charset="-128"/>
              </a:rPr>
              <a:t>2. Currency </a:t>
            </a:r>
            <a:r>
              <a:rPr lang="en-US" altLang="en-US" sz="2400" dirty="0" smtClean="0">
                <a:ea typeface="ＭＳ Ｐゴシック" panose="020B0600070205080204" pitchFamily="34" charset="-128"/>
              </a:rPr>
              <a:t>Swap using New Debt</a:t>
            </a:r>
          </a:p>
          <a:p>
            <a:endParaRPr lang="en-US" altLang="en-US" sz="2400" dirty="0" smtClean="0">
              <a:ea typeface="ＭＳ Ｐゴシック" panose="020B0600070205080204" pitchFamily="34" charset="-128"/>
            </a:endParaRPr>
          </a:p>
          <a:p>
            <a:pPr>
              <a:buFont typeface="Wingdings" panose="05000000000000000000" pitchFamily="2" charset="2"/>
              <a:buNone/>
            </a:pPr>
            <a:endParaRPr lang="en-US" altLang="en-US" sz="2400" dirty="0" smtClean="0">
              <a:ea typeface="ＭＳ Ｐゴシック" panose="020B0600070205080204" pitchFamily="34" charset="-128"/>
            </a:endParaRPr>
          </a:p>
          <a:p>
            <a:r>
              <a:rPr lang="en-US" altLang="en-US" sz="2400" dirty="0" smtClean="0">
                <a:ea typeface="ＭＳ Ｐゴシック" panose="020B0600070205080204" pitchFamily="34" charset="-128"/>
              </a:rPr>
              <a:t>Analysis Plan:</a:t>
            </a:r>
          </a:p>
          <a:p>
            <a:pPr lvl="1"/>
            <a:r>
              <a:rPr lang="en-US" altLang="en-US" sz="2000" dirty="0" smtClean="0">
                <a:ea typeface="ＭＳ Ｐゴシック" panose="020B0600070205080204" pitchFamily="34" charset="-128"/>
              </a:rPr>
              <a:t>See what the cost is for each Debt Instrument</a:t>
            </a:r>
          </a:p>
          <a:p>
            <a:pPr lvl="1"/>
            <a:r>
              <a:rPr lang="en-US" altLang="en-US" sz="2000" dirty="0" smtClean="0">
                <a:ea typeface="ＭＳ Ｐゴシック" panose="020B0600070205080204" pitchFamily="34" charset="-128"/>
              </a:rPr>
              <a:t>See which cost is cheaper</a:t>
            </a:r>
          </a:p>
          <a:p>
            <a:pPr lvl="1"/>
            <a:r>
              <a:rPr lang="en-US" altLang="en-US" sz="2000" dirty="0" smtClean="0">
                <a:ea typeface="ＭＳ Ｐゴシック" panose="020B0600070205080204" pitchFamily="34" charset="-128"/>
              </a:rPr>
              <a:t>If the swap is cheaper, we’ll see how Disney benefits, how the </a:t>
            </a:r>
            <a:r>
              <a:rPr lang="en-US" altLang="en-US" sz="2000" dirty="0" smtClean="0">
                <a:ea typeface="ＭＳ Ｐゴシック" panose="020B0600070205080204" pitchFamily="34" charset="-128"/>
              </a:rPr>
              <a:t>French Utility </a:t>
            </a:r>
            <a:r>
              <a:rPr lang="en-US" altLang="en-US" sz="2000" dirty="0" smtClean="0">
                <a:ea typeface="ＭＳ Ｐゴシック" panose="020B0600070205080204" pitchFamily="34" charset="-128"/>
              </a:rPr>
              <a:t>benefits, and how the Swap Bank benefits.</a:t>
            </a: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381000"/>
            <a:ext cx="7772400" cy="914400"/>
          </a:xfrm>
        </p:spPr>
        <p:txBody>
          <a:bodyPr/>
          <a:lstStyle/>
          <a:p>
            <a:r>
              <a:rPr lang="en-US" altLang="en-US" dirty="0" smtClean="0">
                <a:ea typeface="ＭＳ Ｐゴシック" panose="020B0600070205080204" pitchFamily="34" charset="-128"/>
              </a:rPr>
              <a:t>The Yen term </a:t>
            </a:r>
            <a:r>
              <a:rPr lang="en-US" altLang="en-US" dirty="0" smtClean="0">
                <a:ea typeface="ＭＳ Ｐゴシック" panose="020B0600070205080204" pitchFamily="34" charset="-128"/>
              </a:rPr>
              <a:t>loan </a:t>
            </a:r>
            <a:br>
              <a:rPr lang="en-US" altLang="en-US" dirty="0" smtClean="0">
                <a:ea typeface="ＭＳ Ｐゴシック" panose="020B0600070205080204" pitchFamily="34" charset="-128"/>
              </a:rPr>
            </a:br>
            <a:r>
              <a:rPr lang="en-US" altLang="en-US" sz="2400" dirty="0" smtClean="0">
                <a:ea typeface="ＭＳ Ｐゴシック" panose="020B0600070205080204" pitchFamily="34" charset="-128"/>
              </a:rPr>
              <a:t>bottom of page 4 in case</a:t>
            </a:r>
            <a:endParaRPr lang="en-US" altLang="en-US" sz="2400" dirty="0" smtClean="0">
              <a:ea typeface="ＭＳ Ｐゴシック" panose="020B0600070205080204" pitchFamily="34" charset="-128"/>
            </a:endParaRPr>
          </a:p>
        </p:txBody>
      </p:sp>
      <p:sp>
        <p:nvSpPr>
          <p:cNvPr id="15363" name="Content Placeholder 2"/>
          <p:cNvSpPr>
            <a:spLocks noGrp="1"/>
          </p:cNvSpPr>
          <p:nvPr>
            <p:ph idx="1"/>
          </p:nvPr>
        </p:nvSpPr>
        <p:spPr>
          <a:xfrm>
            <a:off x="697992" y="1371600"/>
            <a:ext cx="7772400" cy="4495800"/>
          </a:xfrm>
        </p:spPr>
        <p:txBody>
          <a:bodyPr/>
          <a:lstStyle/>
          <a:p>
            <a:r>
              <a:rPr lang="en-US" altLang="en-US" sz="2400" dirty="0" smtClean="0">
                <a:ea typeface="ＭＳ Ｐゴシック" panose="020B0600070205080204" pitchFamily="34" charset="-128"/>
              </a:rPr>
              <a:t>¥15 billion ten-year loan, with principal repaid at final maturity. Interest of 7.50% paid semi-annually and front-end fees of 0.75%.</a:t>
            </a:r>
          </a:p>
          <a:p>
            <a:endParaRPr lang="en-US" altLang="en-US" sz="2400" dirty="0" smtClean="0">
              <a:ea typeface="ＭＳ Ｐゴシック" panose="020B0600070205080204" pitchFamily="34" charset="-128"/>
            </a:endParaRPr>
          </a:p>
          <a:p>
            <a:r>
              <a:rPr lang="en-US" altLang="en-US" sz="2400" dirty="0" smtClean="0">
                <a:ea typeface="ＭＳ Ｐゴシック" panose="020B0600070205080204" pitchFamily="34" charset="-128"/>
              </a:rPr>
              <a:t>What is the “all-in” cost for Disney borrowing in Yen?</a:t>
            </a:r>
          </a:p>
          <a:p>
            <a:pPr lvl="1"/>
            <a:r>
              <a:rPr lang="en-US" altLang="en-US" sz="2000" dirty="0" smtClean="0">
                <a:ea typeface="ＭＳ Ｐゴシック" panose="020B0600070205080204" pitchFamily="34" charset="-128"/>
              </a:rPr>
              <a:t>Solve for YTM of a bond with the following features:</a:t>
            </a:r>
          </a:p>
          <a:p>
            <a:pPr>
              <a:buFont typeface="Wingdings" panose="05000000000000000000" pitchFamily="2" charset="2"/>
              <a:buNone/>
            </a:pPr>
            <a:r>
              <a:rPr lang="en-US" altLang="en-US" sz="2400" dirty="0" smtClean="0">
                <a:ea typeface="ＭＳ Ｐゴシック" panose="020B0600070205080204" pitchFamily="34" charset="-128"/>
              </a:rPr>
              <a:t>			</a:t>
            </a:r>
            <a:r>
              <a:rPr lang="en-US" altLang="en-US" sz="2000" dirty="0" smtClean="0">
                <a:ea typeface="ＭＳ Ｐゴシック" panose="020B0600070205080204" pitchFamily="34" charset="-128"/>
              </a:rPr>
              <a:t>Par = 100</a:t>
            </a:r>
          </a:p>
          <a:p>
            <a:pPr>
              <a:buFont typeface="Wingdings" panose="05000000000000000000" pitchFamily="2" charset="2"/>
              <a:buNone/>
            </a:pPr>
            <a:r>
              <a:rPr lang="en-US" altLang="en-US" sz="2000" dirty="0" smtClean="0">
                <a:ea typeface="ＭＳ Ｐゴシック" panose="020B0600070205080204" pitchFamily="34" charset="-128"/>
              </a:rPr>
              <a:t>			Price = 100 – 0.75</a:t>
            </a:r>
          </a:p>
          <a:p>
            <a:pPr>
              <a:buFont typeface="Wingdings" panose="05000000000000000000" pitchFamily="2" charset="2"/>
              <a:buNone/>
            </a:pPr>
            <a:r>
              <a:rPr lang="en-US" altLang="en-US" sz="2000" dirty="0" smtClean="0">
                <a:ea typeface="ＭＳ Ｐゴシック" panose="020B0600070205080204" pitchFamily="34" charset="-128"/>
              </a:rPr>
              <a:t>			Coupon = 100 * 0.075 / 2 = 3.75</a:t>
            </a:r>
          </a:p>
          <a:p>
            <a:pPr>
              <a:buFont typeface="Wingdings" panose="05000000000000000000" pitchFamily="2" charset="2"/>
              <a:buNone/>
            </a:pPr>
            <a:r>
              <a:rPr lang="en-US" altLang="en-US" sz="2000" dirty="0" smtClean="0">
                <a:ea typeface="ＭＳ Ｐゴシック" panose="020B0600070205080204" pitchFamily="34" charset="-128"/>
              </a:rPr>
              <a:t>			N = 10 x 2 = 20</a:t>
            </a:r>
          </a:p>
          <a:p>
            <a:pPr>
              <a:buFont typeface="Wingdings" panose="05000000000000000000" pitchFamily="2" charset="2"/>
              <a:buNone/>
            </a:pPr>
            <a:r>
              <a:rPr lang="en-US" altLang="en-US" sz="2000" dirty="0" smtClean="0">
                <a:ea typeface="ＭＳ Ｐゴシック" panose="020B0600070205080204" pitchFamily="34" charset="-128"/>
              </a:rPr>
              <a:t>		</a:t>
            </a:r>
            <a:r>
              <a:rPr lang="en-US" altLang="en-US" sz="2000" dirty="0" smtClean="0">
                <a:ea typeface="ＭＳ Ｐゴシック" panose="020B0600070205080204" pitchFamily="34" charset="-128"/>
              </a:rPr>
              <a:t>Rate = </a:t>
            </a:r>
            <a:r>
              <a:rPr lang="en-US" altLang="en-US" sz="2000" dirty="0" smtClean="0">
                <a:ea typeface="ＭＳ Ｐゴシック" panose="020B0600070205080204" pitchFamily="34" charset="-128"/>
              </a:rPr>
              <a:t>3.804% x 2 = YTM = 7.608% (Bond </a:t>
            </a:r>
            <a:r>
              <a:rPr lang="en-US" altLang="en-US" sz="2000" dirty="0" err="1" smtClean="0">
                <a:ea typeface="ＭＳ Ｐゴシック" panose="020B0600070205080204" pitchFamily="34" charset="-128"/>
              </a:rPr>
              <a:t>Equiv</a:t>
            </a:r>
            <a:r>
              <a:rPr lang="en-US" altLang="en-US" sz="2000" dirty="0" smtClean="0">
                <a:ea typeface="ＭＳ Ｐゴシック" panose="020B0600070205080204" pitchFamily="34" charset="-128"/>
              </a:rPr>
              <a:t> Yield) ;  	</a:t>
            </a:r>
            <a:r>
              <a:rPr lang="en-US" altLang="en-US" sz="2000" dirty="0" smtClean="0">
                <a:ea typeface="ＭＳ Ｐゴシック" panose="020B0600070205080204" pitchFamily="34" charset="-128"/>
              </a:rPr>
              <a:t>(</a:t>
            </a:r>
            <a:r>
              <a:rPr lang="en-US" altLang="en-US" sz="2000" dirty="0" smtClean="0">
                <a:ea typeface="ＭＳ Ｐゴシック" panose="020B0600070205080204" pitchFamily="34" charset="-128"/>
              </a:rPr>
              <a:t>1.03804^2)-1 = 7.75% (Annual </a:t>
            </a:r>
            <a:r>
              <a:rPr lang="en-US" altLang="en-US" sz="2000" dirty="0" err="1" smtClean="0">
                <a:ea typeface="ＭＳ Ｐゴシック" panose="020B0600070205080204" pitchFamily="34" charset="-128"/>
              </a:rPr>
              <a:t>Equiv</a:t>
            </a:r>
            <a:r>
              <a:rPr lang="en-US" altLang="en-US" sz="2000" dirty="0" smtClean="0">
                <a:ea typeface="ＭＳ Ｐゴシック" panose="020B0600070205080204" pitchFamily="34" charset="-128"/>
              </a:rPr>
              <a:t>)</a:t>
            </a: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381000"/>
            <a:ext cx="7772400" cy="914400"/>
          </a:xfrm>
        </p:spPr>
        <p:txBody>
          <a:bodyPr/>
          <a:lstStyle/>
          <a:p>
            <a:r>
              <a:rPr lang="en-US" altLang="en-US" smtClean="0">
                <a:ea typeface="ＭＳ Ｐゴシック" panose="020B0600070205080204" pitchFamily="34" charset="-128"/>
              </a:rPr>
              <a:t>The Goldman Sachs Plan:</a:t>
            </a:r>
          </a:p>
        </p:txBody>
      </p:sp>
      <p:sp>
        <p:nvSpPr>
          <p:cNvPr id="16387" name="Content Placeholder 2"/>
          <p:cNvSpPr>
            <a:spLocks noGrp="1"/>
          </p:cNvSpPr>
          <p:nvPr>
            <p:ph idx="1"/>
          </p:nvPr>
        </p:nvSpPr>
        <p:spPr>
          <a:xfrm>
            <a:off x="685800" y="1524000"/>
            <a:ext cx="7772400" cy="4495800"/>
          </a:xfrm>
        </p:spPr>
        <p:txBody>
          <a:bodyPr/>
          <a:lstStyle/>
          <a:p>
            <a:pPr>
              <a:buFont typeface="Wingdings" panose="05000000000000000000" pitchFamily="2" charset="2"/>
              <a:buNone/>
            </a:pPr>
            <a:r>
              <a:rPr lang="en-US" altLang="en-US" sz="2400" dirty="0" smtClean="0">
                <a:ea typeface="ＭＳ Ｐゴシック" panose="020B0600070205080204" pitchFamily="34" charset="-128"/>
              </a:rPr>
              <a:t>New </a:t>
            </a:r>
            <a:r>
              <a:rPr lang="en-US" altLang="en-US" sz="2400" dirty="0" smtClean="0">
                <a:ea typeface="ＭＳ Ｐゴシック" panose="020B0600070205080204" pitchFamily="34" charset="-128"/>
              </a:rPr>
              <a:t>Debt (exhibit 6):</a:t>
            </a:r>
            <a:endParaRPr lang="en-US" altLang="en-US" sz="2400" dirty="0" smtClean="0">
              <a:ea typeface="ＭＳ Ｐゴシック" panose="020B0600070205080204" pitchFamily="34" charset="-128"/>
            </a:endParaRPr>
          </a:p>
          <a:p>
            <a:r>
              <a:rPr lang="en-US" altLang="en-US" sz="2400" dirty="0" smtClean="0">
                <a:ea typeface="ＭＳ Ｐゴシック" panose="020B0600070205080204" pitchFamily="34" charset="-128"/>
              </a:rPr>
              <a:t>ECU 80 million, with sinking fund</a:t>
            </a:r>
          </a:p>
          <a:p>
            <a:r>
              <a:rPr lang="en-US" altLang="en-US" sz="2400" dirty="0" smtClean="0">
                <a:ea typeface="ＭＳ Ｐゴシック" panose="020B0600070205080204" pitchFamily="34" charset="-128"/>
              </a:rPr>
              <a:t>10-year Eurobonds @ 100.25% of par</a:t>
            </a:r>
          </a:p>
          <a:p>
            <a:r>
              <a:rPr lang="en-US" altLang="en-US" sz="2400" dirty="0" smtClean="0">
                <a:ea typeface="ＭＳ Ｐゴシック" panose="020B0600070205080204" pitchFamily="34" charset="-128"/>
              </a:rPr>
              <a:t>9.125% annual coupon</a:t>
            </a:r>
          </a:p>
          <a:p>
            <a:r>
              <a:rPr lang="en-US" altLang="en-US" sz="2400" dirty="0" smtClean="0">
                <a:ea typeface="ＭＳ Ｐゴシック" panose="020B0600070205080204" pitchFamily="34" charset="-128"/>
              </a:rPr>
              <a:t>2% underwriting fees</a:t>
            </a:r>
          </a:p>
          <a:p>
            <a:r>
              <a:rPr lang="en-US" altLang="en-US" sz="2400" dirty="0" smtClean="0">
                <a:ea typeface="ＭＳ Ｐゴシック" panose="020B0600070205080204" pitchFamily="34" charset="-128"/>
              </a:rPr>
              <a:t>$75,000 additional fees</a:t>
            </a:r>
          </a:p>
          <a:p>
            <a:endParaRPr lang="en-US" altLang="en-US" sz="2400" dirty="0" smtClean="0">
              <a:ea typeface="ＭＳ Ｐゴシック" panose="020B0600070205080204" pitchFamily="34" charset="-128"/>
            </a:endParaRPr>
          </a:p>
          <a:p>
            <a:pPr>
              <a:buFont typeface="Wingdings" panose="05000000000000000000" pitchFamily="2" charset="2"/>
              <a:buNone/>
            </a:pPr>
            <a:r>
              <a:rPr lang="en-US" altLang="en-US" sz="2400" dirty="0" smtClean="0">
                <a:ea typeface="ＭＳ Ｐゴシック" panose="020B0600070205080204" pitchFamily="34" charset="-128"/>
              </a:rPr>
              <a:t>Currency Swap:</a:t>
            </a:r>
          </a:p>
          <a:p>
            <a:r>
              <a:rPr lang="en-US" altLang="en-US" sz="2400" dirty="0" smtClean="0">
                <a:ea typeface="ＭＳ Ｐゴシック" panose="020B0600070205080204" pitchFamily="34" charset="-128"/>
              </a:rPr>
              <a:t>Swap into a Yen liability</a:t>
            </a:r>
          </a:p>
          <a:p>
            <a:pPr>
              <a:buFont typeface="Wingdings" panose="05000000000000000000" pitchFamily="2" charset="2"/>
              <a:buNone/>
            </a:pPr>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381000"/>
            <a:ext cx="7772400" cy="914400"/>
          </a:xfrm>
        </p:spPr>
        <p:txBody>
          <a:bodyPr/>
          <a:lstStyle/>
          <a:p>
            <a:r>
              <a:rPr lang="en-US" altLang="en-US" dirty="0" smtClean="0">
                <a:ea typeface="ＭＳ Ｐゴシック" panose="020B0600070205080204" pitchFamily="34" charset="-128"/>
              </a:rPr>
              <a:t>Goldman </a:t>
            </a:r>
            <a:r>
              <a:rPr lang="en-US" altLang="en-US" dirty="0" smtClean="0">
                <a:ea typeface="ＭＳ Ｐゴシック" panose="020B0600070205080204" pitchFamily="34" charset="-128"/>
              </a:rPr>
              <a:t>Plan:</a:t>
            </a:r>
            <a:endParaRPr lang="en-US" altLang="en-US" dirty="0" smtClean="0">
              <a:ea typeface="ＭＳ Ｐゴシック" panose="020B0600070205080204" pitchFamily="34" charset="-128"/>
            </a:endParaRPr>
          </a:p>
        </p:txBody>
      </p:sp>
      <p:sp>
        <p:nvSpPr>
          <p:cNvPr id="17411" name="Content Placeholder 2"/>
          <p:cNvSpPr>
            <a:spLocks noGrp="1"/>
          </p:cNvSpPr>
          <p:nvPr>
            <p:ph idx="1"/>
          </p:nvPr>
        </p:nvSpPr>
        <p:spPr>
          <a:xfrm>
            <a:off x="719328" y="1143000"/>
            <a:ext cx="7772400" cy="5029200"/>
          </a:xfrm>
        </p:spPr>
        <p:txBody>
          <a:bodyPr/>
          <a:lstStyle/>
          <a:p>
            <a:r>
              <a:rPr lang="en-US" altLang="en-US" sz="2400" dirty="0" smtClean="0">
                <a:ea typeface="ＭＳ Ｐゴシック" panose="020B0600070205080204" pitchFamily="34" charset="-128"/>
              </a:rPr>
              <a:t>What is the “all in” cost for Disney Borrowing in ECU (The Euro ECU bond – pays annually)?</a:t>
            </a:r>
          </a:p>
          <a:p>
            <a:endParaRPr lang="en-US" altLang="en-US" sz="2400" dirty="0" smtClean="0">
              <a:ea typeface="ＭＳ Ｐゴシック" panose="020B0600070205080204" pitchFamily="34" charset="-128"/>
            </a:endParaRPr>
          </a:p>
          <a:p>
            <a:r>
              <a:rPr lang="en-US" altLang="en-US" sz="2400" dirty="0" smtClean="0">
                <a:ea typeface="ＭＳ Ｐゴシック" panose="020B0600070205080204" pitchFamily="34" charset="-128"/>
              </a:rPr>
              <a:t>Expenses: $75,000 </a:t>
            </a:r>
            <a:r>
              <a:rPr lang="en-US" altLang="en-US" sz="2400" dirty="0" smtClean="0">
                <a:ea typeface="ＭＳ Ｐゴシック" panose="020B0600070205080204" pitchFamily="34" charset="-128"/>
              </a:rPr>
              <a:t>x (ECU 1/$.742) = ECU </a:t>
            </a:r>
            <a:r>
              <a:rPr lang="en-US" altLang="en-US" sz="2400" dirty="0" smtClean="0">
                <a:ea typeface="ＭＳ Ｐゴシック" panose="020B0600070205080204" pitchFamily="34" charset="-128"/>
              </a:rPr>
              <a:t>101,078.17</a:t>
            </a:r>
          </a:p>
          <a:p>
            <a:r>
              <a:rPr lang="en-US" altLang="en-US" sz="2400" dirty="0" smtClean="0">
                <a:ea typeface="ＭＳ Ｐゴシック" panose="020B0600070205080204" pitchFamily="34" charset="-128"/>
              </a:rPr>
              <a:t>Fees: 2.00% of par. So Price minus fees is 100.25% - 2.00% = 98.25%</a:t>
            </a:r>
          </a:p>
          <a:p>
            <a:pPr lvl="1"/>
            <a:r>
              <a:rPr lang="en-US" altLang="en-US" sz="2000" dirty="0" smtClean="0">
                <a:ea typeface="ＭＳ Ｐゴシック" panose="020B0600070205080204" pitchFamily="34" charset="-128"/>
              </a:rPr>
              <a:t>(80 million ECUs) x (.9825) – 101,078 = 78.499 million ECUs</a:t>
            </a:r>
          </a:p>
          <a:p>
            <a:r>
              <a:rPr lang="en-US" altLang="en-US" sz="2400" dirty="0" smtClean="0">
                <a:ea typeface="ＭＳ Ｐゴシック" panose="020B0600070205080204" pitchFamily="34" charset="-128"/>
              </a:rPr>
              <a:t>Annual coupon payments: (80 mill) x (9.125%) = 7.300 million ECUs</a:t>
            </a:r>
          </a:p>
          <a:p>
            <a:r>
              <a:rPr lang="en-US" altLang="en-US" sz="2400" dirty="0" smtClean="0">
                <a:ea typeface="ＭＳ Ｐゴシック" panose="020B0600070205080204" pitchFamily="34" charset="-128"/>
              </a:rPr>
              <a:t>10-year amortization</a:t>
            </a:r>
          </a:p>
          <a:p>
            <a:r>
              <a:rPr lang="en-US" altLang="en-US" sz="2400" dirty="0" smtClean="0">
                <a:ea typeface="ＭＳ Ｐゴシック" panose="020B0600070205080204" pitchFamily="34" charset="-128"/>
              </a:rPr>
              <a:t>Sinking fund starts in year 6</a:t>
            </a:r>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990600"/>
          </a:xfrm>
        </p:spPr>
        <p:txBody>
          <a:bodyPr/>
          <a:lstStyle/>
          <a:p>
            <a:r>
              <a:rPr lang="en-US" dirty="0" smtClean="0"/>
              <a:t>Disney Cash Flows</a:t>
            </a:r>
            <a:br>
              <a:rPr lang="en-US" dirty="0" smtClean="0"/>
            </a:br>
            <a:r>
              <a:rPr lang="en-US" sz="2800" dirty="0" smtClean="0"/>
              <a:t>IRR = 9.4727%</a:t>
            </a:r>
            <a:endParaRPr lang="en-US" sz="2800" dirty="0"/>
          </a:p>
        </p:txBody>
      </p:sp>
      <p:pic>
        <p:nvPicPr>
          <p:cNvPr id="4" name="Content Placeholder 3"/>
          <p:cNvPicPr>
            <a:picLocks noGrp="1" noChangeAspect="1"/>
          </p:cNvPicPr>
          <p:nvPr>
            <p:ph idx="1"/>
          </p:nvPr>
        </p:nvPicPr>
        <p:blipFill>
          <a:blip r:embed="rId2"/>
          <a:stretch>
            <a:fillRect/>
          </a:stretch>
        </p:blipFill>
        <p:spPr>
          <a:xfrm>
            <a:off x="2028850" y="1752600"/>
            <a:ext cx="5086300" cy="4495800"/>
          </a:xfrm>
          <a:prstGeom prst="rect">
            <a:avLst/>
          </a:prstGeom>
        </p:spPr>
      </p:pic>
    </p:spTree>
    <p:extLst>
      <p:ext uri="{BB962C8B-B14F-4D97-AF65-F5344CB8AC3E}">
        <p14:creationId xmlns:p14="http://schemas.microsoft.com/office/powerpoint/2010/main" val="197133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85800" y="381000"/>
            <a:ext cx="7772400" cy="914400"/>
          </a:xfrm>
        </p:spPr>
        <p:txBody>
          <a:bodyPr/>
          <a:lstStyle/>
          <a:p>
            <a:r>
              <a:rPr lang="en-US" altLang="en-US" smtClean="0">
                <a:ea typeface="ＭＳ Ｐゴシック" panose="020B0600070205080204" pitchFamily="34" charset="-128"/>
              </a:rPr>
              <a:t>Interest Rate Differentials</a:t>
            </a:r>
          </a:p>
        </p:txBody>
      </p:sp>
      <p:sp>
        <p:nvSpPr>
          <p:cNvPr id="18435" name="Content Placeholder 2"/>
          <p:cNvSpPr>
            <a:spLocks noGrp="1"/>
          </p:cNvSpPr>
          <p:nvPr>
            <p:ph idx="1"/>
          </p:nvPr>
        </p:nvSpPr>
        <p:spPr>
          <a:xfrm>
            <a:off x="685800" y="1524000"/>
            <a:ext cx="7772400" cy="4495800"/>
          </a:xfrm>
        </p:spPr>
        <p:txBody>
          <a:bodyPr/>
          <a:lstStyle/>
          <a:p>
            <a:pPr>
              <a:buFont typeface="Wingdings" panose="05000000000000000000" pitchFamily="2" charset="2"/>
              <a:buNone/>
            </a:pPr>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1076058536"/>
              </p:ext>
            </p:extLst>
          </p:nvPr>
        </p:nvGraphicFramePr>
        <p:xfrm>
          <a:off x="990600" y="1752600"/>
          <a:ext cx="7086600" cy="2794000"/>
        </p:xfrm>
        <a:graphic>
          <a:graphicData uri="http://schemas.openxmlformats.org/drawingml/2006/table">
            <a:tbl>
              <a:tblPr/>
              <a:tblGrid>
                <a:gridCol w="1771650">
                  <a:extLst>
                    <a:ext uri="{9D8B030D-6E8A-4147-A177-3AD203B41FA5}">
                      <a16:colId xmlns:a16="http://schemas.microsoft.com/office/drawing/2014/main" val="20000"/>
                    </a:ext>
                  </a:extLst>
                </a:gridCol>
                <a:gridCol w="1771650">
                  <a:extLst>
                    <a:ext uri="{9D8B030D-6E8A-4147-A177-3AD203B41FA5}">
                      <a16:colId xmlns:a16="http://schemas.microsoft.com/office/drawing/2014/main" val="20001"/>
                    </a:ext>
                  </a:extLst>
                </a:gridCol>
                <a:gridCol w="1771650">
                  <a:extLst>
                    <a:ext uri="{9D8B030D-6E8A-4147-A177-3AD203B41FA5}">
                      <a16:colId xmlns:a16="http://schemas.microsoft.com/office/drawing/2014/main" val="20002"/>
                    </a:ext>
                  </a:extLst>
                </a:gridCol>
                <a:gridCol w="1771650">
                  <a:extLst>
                    <a:ext uri="{9D8B030D-6E8A-4147-A177-3AD203B41FA5}">
                      <a16:colId xmlns:a16="http://schemas.microsoft.com/office/drawing/2014/main" val="20003"/>
                    </a:ext>
                  </a:extLst>
                </a:gridCol>
              </a:tblGrid>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65" charset="0"/>
                          <a:ea typeface="ＭＳ Ｐゴシック" pitchFamily="-65" charset="-128"/>
                        </a:rPr>
                        <a:t>ECU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65" charset="0"/>
                          <a:ea typeface="ＭＳ Ｐゴシック" pitchFamily="-65" charset="-128"/>
                        </a:rPr>
                        <a:t>Yen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65" charset="0"/>
                          <a:ea typeface="ＭＳ Ｐゴシック" pitchFamily="-65" charset="-128"/>
                        </a:rPr>
                        <a:t>Difference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Walt Disney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rPr>
                        <a:t>9.4727%</a:t>
                      </a: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7.75%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rPr>
                        <a:t>French Utility</a:t>
                      </a: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Difference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381000"/>
            <a:ext cx="7772400" cy="914400"/>
          </a:xfrm>
        </p:spPr>
        <p:txBody>
          <a:bodyPr/>
          <a:lstStyle/>
          <a:p>
            <a:r>
              <a:rPr lang="en-US" altLang="en-US" dirty="0" smtClean="0">
                <a:ea typeface="ＭＳ Ｐゴシック" panose="020B0600070205080204" pitchFamily="34" charset="-128"/>
              </a:rPr>
              <a:t>What is the Motivation for the French Utility?</a:t>
            </a:r>
            <a:endParaRPr lang="en-US" altLang="en-US" dirty="0" smtClean="0">
              <a:ea typeface="ＭＳ Ｐゴシック" panose="020B0600070205080204" pitchFamily="34" charset="-128"/>
            </a:endParaRPr>
          </a:p>
        </p:txBody>
      </p:sp>
      <p:sp>
        <p:nvSpPr>
          <p:cNvPr id="19459" name="Content Placeholder 2"/>
          <p:cNvSpPr>
            <a:spLocks noGrp="1"/>
          </p:cNvSpPr>
          <p:nvPr>
            <p:ph idx="1"/>
          </p:nvPr>
        </p:nvSpPr>
        <p:spPr>
          <a:xfrm>
            <a:off x="685800" y="1600200"/>
            <a:ext cx="7772400" cy="4495800"/>
          </a:xfrm>
        </p:spPr>
        <p:txBody>
          <a:bodyPr/>
          <a:lstStyle/>
          <a:p>
            <a:r>
              <a:rPr lang="en-US" altLang="en-US" sz="2400" dirty="0" smtClean="0">
                <a:ea typeface="ＭＳ Ｐゴシック" panose="020B0600070205080204" pitchFamily="34" charset="-128"/>
              </a:rPr>
              <a:t>Wants to swap them into ECU liabilities to match with its European currency receivables </a:t>
            </a:r>
          </a:p>
          <a:p>
            <a:pPr marL="0" indent="0">
              <a:buNone/>
            </a:pPr>
            <a:endParaRPr lang="en-US" altLang="en-US" sz="1600" dirty="0" smtClean="0">
              <a:ea typeface="ＭＳ Ｐゴシック" panose="020B0600070205080204" pitchFamily="34" charset="-128"/>
            </a:endParaRPr>
          </a:p>
          <a:p>
            <a:r>
              <a:rPr lang="en-US" altLang="en-US" sz="2400" dirty="0" smtClean="0">
                <a:ea typeface="ＭＳ Ｐゴシック" panose="020B0600070205080204" pitchFamily="34" charset="-128"/>
              </a:rPr>
              <a:t>Rated AAA.</a:t>
            </a:r>
          </a:p>
          <a:p>
            <a:pPr marL="0" indent="0">
              <a:buNone/>
            </a:pPr>
            <a:endParaRPr lang="en-US" altLang="en-US" sz="2400" dirty="0" smtClean="0">
              <a:ea typeface="ＭＳ Ｐゴシック" panose="020B0600070205080204" pitchFamily="34" charset="-128"/>
            </a:endParaRPr>
          </a:p>
          <a:p>
            <a:r>
              <a:rPr lang="en-US" altLang="en-US" sz="2400" dirty="0" smtClean="0">
                <a:ea typeface="ＭＳ Ｐゴシック" panose="020B0600070205080204" pitchFamily="34" charset="-128"/>
              </a:rPr>
              <a:t>French </a:t>
            </a:r>
            <a:r>
              <a:rPr lang="en-US" altLang="en-US" sz="2400" dirty="0" smtClean="0">
                <a:ea typeface="ＭＳ Ｐゴシック" panose="020B0600070205080204" pitchFamily="34" charset="-128"/>
              </a:rPr>
              <a:t>Utility </a:t>
            </a:r>
            <a:r>
              <a:rPr lang="en-US" altLang="en-US" sz="2400" dirty="0" smtClean="0">
                <a:ea typeface="ＭＳ Ｐゴシック" panose="020B0600070205080204" pitchFamily="34" charset="-128"/>
              </a:rPr>
              <a:t>already has </a:t>
            </a:r>
            <a:r>
              <a:rPr lang="en-US" altLang="en-US" sz="2400" dirty="0" smtClean="0">
                <a:ea typeface="ＭＳ Ｐゴシック" panose="020B0600070205080204" pitchFamily="34" charset="-128"/>
              </a:rPr>
              <a:t>Yen Bonds on its balance sheet.</a:t>
            </a: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152400"/>
            <a:ext cx="7772400" cy="914400"/>
          </a:xfrm>
        </p:spPr>
        <p:txBody>
          <a:bodyPr/>
          <a:lstStyle/>
          <a:p>
            <a:r>
              <a:rPr lang="en-US" altLang="en-US" dirty="0" smtClean="0">
                <a:ea typeface="ＭＳ Ｐゴシック" panose="020B0600070205080204" pitchFamily="34" charset="-128"/>
              </a:rPr>
              <a:t>French Utility </a:t>
            </a:r>
            <a:r>
              <a:rPr lang="en-US" altLang="en-US" dirty="0" smtClean="0">
                <a:ea typeface="ＭＳ Ｐゴシック" panose="020B0600070205080204" pitchFamily="34" charset="-128"/>
              </a:rPr>
              <a:t>Cost of </a:t>
            </a:r>
            <a:r>
              <a:rPr lang="en-US" altLang="en-US" dirty="0" smtClean="0">
                <a:ea typeface="ＭＳ Ｐゴシック" panose="020B0600070205080204" pitchFamily="34" charset="-128"/>
              </a:rPr>
              <a:t>Debt</a:t>
            </a:r>
            <a:br>
              <a:rPr lang="en-US" altLang="en-US" dirty="0" smtClean="0">
                <a:ea typeface="ＭＳ Ｐゴシック" panose="020B0600070205080204" pitchFamily="34" charset="-128"/>
              </a:rPr>
            </a:br>
            <a:r>
              <a:rPr lang="en-US" altLang="en-US" sz="2400" dirty="0" smtClean="0">
                <a:ea typeface="ＭＳ Ｐゴシック" panose="020B0600070205080204" pitchFamily="34" charset="-128"/>
              </a:rPr>
              <a:t>Exhibit 8</a:t>
            </a:r>
            <a:endParaRPr lang="en-US" altLang="en-US" dirty="0" smtClean="0">
              <a:ea typeface="ＭＳ Ｐゴシック" panose="020B0600070205080204" pitchFamily="34" charset="-128"/>
            </a:endParaRPr>
          </a:p>
        </p:txBody>
      </p:sp>
      <p:pic>
        <p:nvPicPr>
          <p:cNvPr id="2048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113" y="990600"/>
            <a:ext cx="7786687"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381000"/>
            <a:ext cx="7772400" cy="914400"/>
          </a:xfrm>
        </p:spPr>
        <p:txBody>
          <a:bodyPr/>
          <a:lstStyle/>
          <a:p>
            <a:r>
              <a:rPr lang="en-US" altLang="en-US" smtClean="0">
                <a:ea typeface="ＭＳ Ｐゴシック" panose="020B0600070205080204" pitchFamily="34" charset="-128"/>
              </a:rPr>
              <a:t>Interest Rate Differentials</a:t>
            </a:r>
          </a:p>
        </p:txBody>
      </p:sp>
      <p:sp>
        <p:nvSpPr>
          <p:cNvPr id="21507" name="Content Placeholder 2"/>
          <p:cNvSpPr>
            <a:spLocks noGrp="1"/>
          </p:cNvSpPr>
          <p:nvPr>
            <p:ph idx="1"/>
          </p:nvPr>
        </p:nvSpPr>
        <p:spPr>
          <a:xfrm>
            <a:off x="685800" y="1524000"/>
            <a:ext cx="7772400" cy="4495800"/>
          </a:xfrm>
        </p:spPr>
        <p:txBody>
          <a:bodyPr/>
          <a:lstStyle/>
          <a:p>
            <a:pPr>
              <a:buFont typeface="Wingdings" panose="05000000000000000000" pitchFamily="2" charset="2"/>
              <a:buNone/>
            </a:pPr>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3411691528"/>
              </p:ext>
            </p:extLst>
          </p:nvPr>
        </p:nvGraphicFramePr>
        <p:xfrm>
          <a:off x="990600" y="1752600"/>
          <a:ext cx="7086600" cy="2794000"/>
        </p:xfrm>
        <a:graphic>
          <a:graphicData uri="http://schemas.openxmlformats.org/drawingml/2006/table">
            <a:tbl>
              <a:tblPr/>
              <a:tblGrid>
                <a:gridCol w="1771650">
                  <a:extLst>
                    <a:ext uri="{9D8B030D-6E8A-4147-A177-3AD203B41FA5}">
                      <a16:colId xmlns:a16="http://schemas.microsoft.com/office/drawing/2014/main" val="20000"/>
                    </a:ext>
                  </a:extLst>
                </a:gridCol>
                <a:gridCol w="1771650">
                  <a:extLst>
                    <a:ext uri="{9D8B030D-6E8A-4147-A177-3AD203B41FA5}">
                      <a16:colId xmlns:a16="http://schemas.microsoft.com/office/drawing/2014/main" val="20001"/>
                    </a:ext>
                  </a:extLst>
                </a:gridCol>
                <a:gridCol w="1771650">
                  <a:extLst>
                    <a:ext uri="{9D8B030D-6E8A-4147-A177-3AD203B41FA5}">
                      <a16:colId xmlns:a16="http://schemas.microsoft.com/office/drawing/2014/main" val="20002"/>
                    </a:ext>
                  </a:extLst>
                </a:gridCol>
                <a:gridCol w="1771650">
                  <a:extLst>
                    <a:ext uri="{9D8B030D-6E8A-4147-A177-3AD203B41FA5}">
                      <a16:colId xmlns:a16="http://schemas.microsoft.com/office/drawing/2014/main" val="20003"/>
                    </a:ext>
                  </a:extLst>
                </a:gridCol>
              </a:tblGrid>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65" charset="0"/>
                          <a:ea typeface="ＭＳ Ｐゴシック" pitchFamily="-65" charset="-128"/>
                        </a:rPr>
                        <a:t>ECU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65" charset="0"/>
                          <a:ea typeface="ＭＳ Ｐゴシック" pitchFamily="-65" charset="-128"/>
                        </a:rPr>
                        <a:t>Yen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65" charset="0"/>
                          <a:ea typeface="ＭＳ Ｐゴシック" pitchFamily="-65" charset="-128"/>
                        </a:rPr>
                        <a:t>Difference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Walt Disney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rPr>
                        <a:t>9.47%</a:t>
                      </a: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7.75%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rPr>
                        <a:t>1.72%</a:t>
                      </a: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French Utility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9.37%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6.83%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2.54%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Difference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rPr>
                        <a:t>0.10%</a:t>
                      </a: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0.92%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rPr>
                        <a:t>0.82%</a:t>
                      </a: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76200"/>
            <a:ext cx="7772400" cy="838200"/>
          </a:xfrm>
        </p:spPr>
        <p:txBody>
          <a:bodyPr/>
          <a:lstStyle/>
          <a:p>
            <a:r>
              <a:rPr lang="en-US" altLang="en-US" dirty="0" smtClean="0">
                <a:ea typeface="ＭＳ Ｐゴシック" panose="020B0600070205080204" pitchFamily="34" charset="-128"/>
              </a:rPr>
              <a:t>The </a:t>
            </a:r>
            <a:r>
              <a:rPr lang="en-US" altLang="en-US" dirty="0" smtClean="0">
                <a:ea typeface="ＭＳ Ｐゴシック" panose="020B0600070205080204" pitchFamily="34" charset="-128"/>
              </a:rPr>
              <a:t>Swap</a:t>
            </a:r>
            <a:br>
              <a:rPr lang="en-US" altLang="en-US" dirty="0" smtClean="0">
                <a:ea typeface="ＭＳ Ｐゴシック" panose="020B0600070205080204" pitchFamily="34" charset="-128"/>
              </a:rPr>
            </a:br>
            <a:r>
              <a:rPr lang="en-US" altLang="en-US" sz="2400" dirty="0" smtClean="0">
                <a:ea typeface="ＭＳ Ｐゴシック" panose="020B0600070205080204" pitchFamily="34" charset="-128"/>
              </a:rPr>
              <a:t>Exhibit 7</a:t>
            </a:r>
            <a:endParaRPr lang="en-US" altLang="en-US" dirty="0" smtClean="0">
              <a:ea typeface="ＭＳ Ｐゴシック" panose="020B0600070205080204" pitchFamily="34" charset="-128"/>
            </a:endParaRPr>
          </a:p>
        </p:txBody>
      </p:sp>
      <p:sp>
        <p:nvSpPr>
          <p:cNvPr id="22531" name="Content Placeholder 2"/>
          <p:cNvSpPr>
            <a:spLocks noGrp="1"/>
          </p:cNvSpPr>
          <p:nvPr>
            <p:ph idx="1"/>
          </p:nvPr>
        </p:nvSpPr>
        <p:spPr>
          <a:xfrm>
            <a:off x="685800" y="1524000"/>
            <a:ext cx="7772400" cy="4495800"/>
          </a:xfrm>
        </p:spPr>
        <p:txBody>
          <a:bodyPr/>
          <a:lstStyle/>
          <a:p>
            <a:pPr>
              <a:buFont typeface="Wingdings" panose="05000000000000000000" pitchFamily="2" charset="2"/>
              <a:buNone/>
            </a:pPr>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pic>
        <p:nvPicPr>
          <p:cNvPr id="2253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93800" y="914400"/>
            <a:ext cx="69596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ea typeface="ＭＳ Ｐゴシック" panose="020B0600070205080204" pitchFamily="34" charset="-128"/>
              </a:rPr>
              <a:t>What is Walt Disney’s relationship with Tokyo Disneyland?</a:t>
            </a:r>
          </a:p>
        </p:txBody>
      </p:sp>
      <p:sp>
        <p:nvSpPr>
          <p:cNvPr id="6147" name="Content Placeholder 2"/>
          <p:cNvSpPr>
            <a:spLocks noGrp="1"/>
          </p:cNvSpPr>
          <p:nvPr>
            <p:ph idx="1"/>
          </p:nvPr>
        </p:nvSpPr>
        <p:spPr/>
        <p:txBody>
          <a:bodyPr/>
          <a:lstStyle/>
          <a:p>
            <a:r>
              <a:rPr lang="en-US" altLang="en-US" sz="2400" smtClean="0">
                <a:ea typeface="ＭＳ Ｐゴシック" panose="020B0600070205080204" pitchFamily="34" charset="-128"/>
              </a:rPr>
              <a:t>Had been open for about 2 years.</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Operated by a separate company.</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Sends royalty receipts to Walt Disney in Yen (¥8 billion recently).</a:t>
            </a: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057400" y="381000"/>
            <a:ext cx="7772400" cy="914400"/>
          </a:xfrm>
        </p:spPr>
        <p:txBody>
          <a:bodyPr/>
          <a:lstStyle/>
          <a:p>
            <a:r>
              <a:rPr lang="en-US" altLang="en-US" smtClean="0">
                <a:ea typeface="ＭＳ Ｐゴシック" panose="020B0600070205080204" pitchFamily="34" charset="-128"/>
              </a:rPr>
              <a:t>Disney’s Benefit</a:t>
            </a:r>
          </a:p>
        </p:txBody>
      </p:sp>
      <p:sp>
        <p:nvSpPr>
          <p:cNvPr id="23555" name="Content Placeholder 2"/>
          <p:cNvSpPr>
            <a:spLocks noGrp="1"/>
          </p:cNvSpPr>
          <p:nvPr>
            <p:ph idx="1"/>
          </p:nvPr>
        </p:nvSpPr>
        <p:spPr>
          <a:xfrm>
            <a:off x="4343400" y="1524000"/>
            <a:ext cx="4114800" cy="4495800"/>
          </a:xfrm>
        </p:spPr>
        <p:txBody>
          <a:bodyPr/>
          <a:lstStyle/>
          <a:p>
            <a:r>
              <a:rPr lang="en-US" altLang="en-US" sz="2400" dirty="0" smtClean="0">
                <a:ea typeface="ＭＳ Ｐゴシック" panose="020B0600070205080204" pitchFamily="34" charset="-128"/>
              </a:rPr>
              <a:t>If you put column B in </a:t>
            </a:r>
            <a:r>
              <a:rPr lang="en-US" altLang="en-US" sz="2400" dirty="0" smtClean="0">
                <a:ea typeface="ＭＳ Ｐゴシック" panose="020B0600070205080204" pitchFamily="34" charset="-128"/>
              </a:rPr>
              <a:t>Excel, you’ll find  a 3.446% semi-annual IRR</a:t>
            </a:r>
            <a:r>
              <a:rPr lang="en-US" altLang="en-US" sz="2400" dirty="0">
                <a:ea typeface="ＭＳ Ｐゴシック" panose="020B0600070205080204" pitchFamily="34" charset="-128"/>
              </a:rPr>
              <a:t>.</a:t>
            </a:r>
            <a:r>
              <a:rPr lang="en-US" altLang="en-US" sz="2400" dirty="0" smtClean="0">
                <a:ea typeface="ＭＳ Ｐゴシック" panose="020B0600070205080204" pitchFamily="34" charset="-128"/>
              </a:rPr>
              <a:t> This means that </a:t>
            </a:r>
            <a:r>
              <a:rPr lang="en-US" altLang="en-US" sz="2400" dirty="0" smtClean="0">
                <a:ea typeface="ＭＳ Ｐゴシック" panose="020B0600070205080204" pitchFamily="34" charset="-128"/>
              </a:rPr>
              <a:t>the swap is allowing Disney to borrow </a:t>
            </a:r>
            <a:r>
              <a:rPr lang="en-US" altLang="en-US" sz="2400" dirty="0" smtClean="0">
                <a:ea typeface="ＭＳ Ｐゴシック" panose="020B0600070205080204" pitchFamily="34" charset="-128"/>
              </a:rPr>
              <a:t>“in </a:t>
            </a:r>
            <a:r>
              <a:rPr lang="en-US" altLang="en-US" sz="2400" dirty="0" smtClean="0">
                <a:ea typeface="ＭＳ Ｐゴシック" panose="020B0600070205080204" pitchFamily="34" charset="-128"/>
              </a:rPr>
              <a:t>Yen” at </a:t>
            </a:r>
            <a:r>
              <a:rPr lang="en-US" altLang="en-US" sz="2400" dirty="0" smtClean="0">
                <a:ea typeface="ＭＳ Ｐゴシック" panose="020B0600070205080204" pitchFamily="34" charset="-128"/>
              </a:rPr>
              <a:t>a </a:t>
            </a:r>
            <a:r>
              <a:rPr lang="en-US" altLang="en-US" sz="2400" dirty="0" smtClean="0">
                <a:ea typeface="ＭＳ Ｐゴシック" panose="020B0600070205080204" pitchFamily="34" charset="-128"/>
              </a:rPr>
              <a:t>6.89% Bond Equivalent Yield </a:t>
            </a:r>
            <a:r>
              <a:rPr lang="en-US" altLang="en-US" sz="2400" dirty="0" smtClean="0">
                <a:ea typeface="ＭＳ Ｐゴシック" panose="020B0600070205080204" pitchFamily="34" charset="-128"/>
              </a:rPr>
              <a:t>(APR) or </a:t>
            </a:r>
            <a:r>
              <a:rPr lang="en-US" altLang="en-US" sz="2400" dirty="0" smtClean="0">
                <a:ea typeface="ＭＳ Ｐゴシック" panose="020B0600070205080204" pitchFamily="34" charset="-128"/>
              </a:rPr>
              <a:t>7.01% Annual </a:t>
            </a:r>
            <a:r>
              <a:rPr lang="en-US" altLang="en-US" sz="2400" dirty="0" smtClean="0">
                <a:ea typeface="ＭＳ Ｐゴシック" panose="020B0600070205080204" pitchFamily="34" charset="-128"/>
              </a:rPr>
              <a:t>Equivalent (EAR).</a:t>
            </a:r>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p:txBody>
      </p:sp>
      <p:pic>
        <p:nvPicPr>
          <p:cNvPr id="2355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3100" y="171450"/>
            <a:ext cx="2984500" cy="651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438400" y="381000"/>
            <a:ext cx="7772400" cy="914400"/>
          </a:xfrm>
        </p:spPr>
        <p:txBody>
          <a:bodyPr/>
          <a:lstStyle/>
          <a:p>
            <a:r>
              <a:rPr lang="en-US" altLang="en-US" smtClean="0">
                <a:ea typeface="ＭＳ Ｐゴシック" panose="020B0600070205080204" pitchFamily="34" charset="-128"/>
              </a:rPr>
              <a:t>French Utility’s Benefit</a:t>
            </a:r>
          </a:p>
        </p:txBody>
      </p:sp>
      <p:sp>
        <p:nvSpPr>
          <p:cNvPr id="24579" name="Content Placeholder 2"/>
          <p:cNvSpPr>
            <a:spLocks noGrp="1"/>
          </p:cNvSpPr>
          <p:nvPr>
            <p:ph idx="1"/>
          </p:nvPr>
        </p:nvSpPr>
        <p:spPr>
          <a:xfrm>
            <a:off x="4343400" y="1283208"/>
            <a:ext cx="4114800" cy="5193792"/>
          </a:xfrm>
        </p:spPr>
        <p:txBody>
          <a:bodyPr/>
          <a:lstStyle/>
          <a:p>
            <a:r>
              <a:rPr lang="en-US" altLang="en-US" sz="2400" dirty="0" smtClean="0">
                <a:ea typeface="ＭＳ Ｐゴシック" panose="020B0600070205080204" pitchFamily="34" charset="-128"/>
              </a:rPr>
              <a:t>Remember that the French Utility had an existing loan, so it didn’t actually swap principal payments. The (14,445.153) is actually (14,591.73) based on a 6.83% EAR yield. This makes the 80.000 ECUs actually 79.29 ECUs which results in an IRR for column C of 9.35%. This is slightly better than the 9.37% it could have borrowed ECUs at.</a:t>
            </a:r>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p:txBody>
      </p:sp>
      <p:pic>
        <p:nvPicPr>
          <p:cNvPr id="2458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4150"/>
            <a:ext cx="2514600" cy="648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381000"/>
            <a:ext cx="7772400" cy="914400"/>
          </a:xfrm>
        </p:spPr>
        <p:txBody>
          <a:bodyPr/>
          <a:lstStyle/>
          <a:p>
            <a:r>
              <a:rPr lang="en-US" altLang="en-US" smtClean="0">
                <a:ea typeface="ＭＳ Ｐゴシック" panose="020B0600070205080204" pitchFamily="34" charset="-128"/>
              </a:rPr>
              <a:t>Interest Rate Differentials</a:t>
            </a:r>
          </a:p>
        </p:txBody>
      </p:sp>
      <p:sp>
        <p:nvSpPr>
          <p:cNvPr id="25603" name="Content Placeholder 2"/>
          <p:cNvSpPr>
            <a:spLocks noGrp="1"/>
          </p:cNvSpPr>
          <p:nvPr>
            <p:ph idx="1"/>
          </p:nvPr>
        </p:nvSpPr>
        <p:spPr>
          <a:xfrm>
            <a:off x="685800" y="1524000"/>
            <a:ext cx="7772400" cy="4495800"/>
          </a:xfrm>
        </p:spPr>
        <p:txBody>
          <a:bodyPr/>
          <a:lstStyle/>
          <a:p>
            <a:pPr>
              <a:buFont typeface="Wingdings" panose="05000000000000000000" pitchFamily="2" charset="2"/>
              <a:buNone/>
            </a:pPr>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2832729287"/>
              </p:ext>
            </p:extLst>
          </p:nvPr>
        </p:nvGraphicFramePr>
        <p:xfrm>
          <a:off x="990600" y="1295400"/>
          <a:ext cx="7086600" cy="2794000"/>
        </p:xfrm>
        <a:graphic>
          <a:graphicData uri="http://schemas.openxmlformats.org/drawingml/2006/table">
            <a:tbl>
              <a:tblPr/>
              <a:tblGrid>
                <a:gridCol w="1771650">
                  <a:extLst>
                    <a:ext uri="{9D8B030D-6E8A-4147-A177-3AD203B41FA5}">
                      <a16:colId xmlns:a16="http://schemas.microsoft.com/office/drawing/2014/main" val="20000"/>
                    </a:ext>
                  </a:extLst>
                </a:gridCol>
                <a:gridCol w="1771650">
                  <a:extLst>
                    <a:ext uri="{9D8B030D-6E8A-4147-A177-3AD203B41FA5}">
                      <a16:colId xmlns:a16="http://schemas.microsoft.com/office/drawing/2014/main" val="20001"/>
                    </a:ext>
                  </a:extLst>
                </a:gridCol>
                <a:gridCol w="1771650">
                  <a:extLst>
                    <a:ext uri="{9D8B030D-6E8A-4147-A177-3AD203B41FA5}">
                      <a16:colId xmlns:a16="http://schemas.microsoft.com/office/drawing/2014/main" val="20002"/>
                    </a:ext>
                  </a:extLst>
                </a:gridCol>
                <a:gridCol w="1771650">
                  <a:extLst>
                    <a:ext uri="{9D8B030D-6E8A-4147-A177-3AD203B41FA5}">
                      <a16:colId xmlns:a16="http://schemas.microsoft.com/office/drawing/2014/main" val="20003"/>
                    </a:ext>
                  </a:extLst>
                </a:gridCol>
              </a:tblGrid>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65" charset="0"/>
                          <a:ea typeface="ＭＳ Ｐゴシック" pitchFamily="-65" charset="-128"/>
                        </a:rPr>
                        <a:t>ECU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65" charset="0"/>
                          <a:ea typeface="ＭＳ Ｐゴシック" pitchFamily="-65" charset="-128"/>
                        </a:rPr>
                        <a:t>Yen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65" charset="0"/>
                          <a:ea typeface="ＭＳ Ｐゴシック" pitchFamily="-65" charset="-128"/>
                        </a:rPr>
                        <a:t>Difference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Walt Disney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rPr>
                        <a:t>9.47%</a:t>
                      </a: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7.75%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rPr>
                        <a:t>1.72%</a:t>
                      </a: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French Utility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9.37%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6.83%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2.54%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Difference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rPr>
                        <a:t>0.10%</a:t>
                      </a: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0.92%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rPr>
                        <a:t>0.82%</a:t>
                      </a: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231941930"/>
              </p:ext>
            </p:extLst>
          </p:nvPr>
        </p:nvGraphicFramePr>
        <p:xfrm>
          <a:off x="990600" y="4533900"/>
          <a:ext cx="5314950" cy="2095500"/>
        </p:xfrm>
        <a:graphic>
          <a:graphicData uri="http://schemas.openxmlformats.org/drawingml/2006/table">
            <a:tbl>
              <a:tblPr/>
              <a:tblGrid>
                <a:gridCol w="1771650">
                  <a:extLst>
                    <a:ext uri="{9D8B030D-6E8A-4147-A177-3AD203B41FA5}">
                      <a16:colId xmlns:a16="http://schemas.microsoft.com/office/drawing/2014/main" val="20000"/>
                    </a:ext>
                  </a:extLst>
                </a:gridCol>
                <a:gridCol w="1771650">
                  <a:extLst>
                    <a:ext uri="{9D8B030D-6E8A-4147-A177-3AD203B41FA5}">
                      <a16:colId xmlns:a16="http://schemas.microsoft.com/office/drawing/2014/main" val="20001"/>
                    </a:ext>
                  </a:extLst>
                </a:gridCol>
                <a:gridCol w="1771650">
                  <a:extLst>
                    <a:ext uri="{9D8B030D-6E8A-4147-A177-3AD203B41FA5}">
                      <a16:colId xmlns:a16="http://schemas.microsoft.com/office/drawing/2014/main" val="20002"/>
                    </a:ext>
                  </a:extLst>
                </a:gridCol>
              </a:tblGrid>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65" charset="0"/>
                          <a:ea typeface="ＭＳ Ｐゴシック" pitchFamily="-65" charset="-128"/>
                        </a:rPr>
                        <a:t>SWAP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65" charset="0"/>
                          <a:ea typeface="ＭＳ Ｐゴシック" pitchFamily="-65" charset="-128"/>
                        </a:rPr>
                        <a:t>ECU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65" charset="0"/>
                          <a:ea typeface="ＭＳ Ｐゴシック" pitchFamily="-65" charset="-128"/>
                        </a:rPr>
                        <a:t>Yen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Walt Disney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7.01%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6985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65" charset="0"/>
                          <a:ea typeface="ＭＳ Ｐゴシック" pitchFamily="-65" charset="-128"/>
                        </a:rPr>
                        <a:t>French Utility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rPr>
                        <a:t>9.35%</a:t>
                      </a: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Book Antiqua" pitchFamily="-65" charset="0"/>
                        <a:ea typeface="ＭＳ Ｐゴシック" pitchFamily="-65"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85800" y="152400"/>
            <a:ext cx="7772400" cy="914400"/>
          </a:xfrm>
        </p:spPr>
        <p:txBody>
          <a:bodyPr/>
          <a:lstStyle/>
          <a:p>
            <a:r>
              <a:rPr lang="en-US" altLang="en-US" smtClean="0">
                <a:ea typeface="ＭＳ Ｐゴシック" panose="020B0600070205080204" pitchFamily="34" charset="-128"/>
              </a:rPr>
              <a:t>Bank’s Benefit</a:t>
            </a:r>
          </a:p>
        </p:txBody>
      </p:sp>
      <p:sp>
        <p:nvSpPr>
          <p:cNvPr id="26627" name="Content Placeholder 2"/>
          <p:cNvSpPr>
            <a:spLocks noGrp="1"/>
          </p:cNvSpPr>
          <p:nvPr>
            <p:ph idx="1"/>
          </p:nvPr>
        </p:nvSpPr>
        <p:spPr>
          <a:xfrm>
            <a:off x="685800" y="1524000"/>
            <a:ext cx="7772400" cy="4495800"/>
          </a:xfrm>
        </p:spPr>
        <p:txBody>
          <a:bodyPr/>
          <a:lstStyle/>
          <a:p>
            <a:pPr>
              <a:buFont typeface="Wingdings" panose="05000000000000000000" pitchFamily="2" charset="2"/>
              <a:buNone/>
            </a:pPr>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pic>
        <p:nvPicPr>
          <p:cNvPr id="2662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93800" y="914400"/>
            <a:ext cx="69596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Bank’s Benefit in ECUs (millions)</a:t>
            </a:r>
            <a:endParaRPr lang="en-US" dirty="0"/>
          </a:p>
        </p:txBody>
      </p:sp>
      <p:sp>
        <p:nvSpPr>
          <p:cNvPr id="3" name="Content Placeholder 2"/>
          <p:cNvSpPr>
            <a:spLocks noGrp="1"/>
          </p:cNvSpPr>
          <p:nvPr>
            <p:ph idx="1"/>
          </p:nvPr>
        </p:nvSpPr>
        <p:spPr/>
        <p:txBody>
          <a:bodyPr/>
          <a:lstStyle/>
          <a:p>
            <a:r>
              <a:rPr lang="en-US" dirty="0" smtClean="0"/>
              <a:t>Yr. 0		.005</a:t>
            </a:r>
          </a:p>
          <a:p>
            <a:r>
              <a:rPr lang="en-US" dirty="0" smtClean="0"/>
              <a:t>Yr. 1 – 6		.05	</a:t>
            </a:r>
          </a:p>
          <a:p>
            <a:r>
              <a:rPr lang="en-US" dirty="0" smtClean="0"/>
              <a:t>Yr. 7		.04</a:t>
            </a:r>
          </a:p>
          <a:p>
            <a:r>
              <a:rPr lang="en-US" dirty="0" smtClean="0"/>
              <a:t>Yr. 8		.03</a:t>
            </a:r>
          </a:p>
          <a:p>
            <a:r>
              <a:rPr lang="en-US" dirty="0" smtClean="0"/>
              <a:t>Yr. 9		.02</a:t>
            </a:r>
          </a:p>
          <a:p>
            <a:r>
              <a:rPr lang="en-US" dirty="0" smtClean="0"/>
              <a:t>Yr. 10		.01</a:t>
            </a:r>
            <a:endParaRPr lang="en-US" dirty="0"/>
          </a:p>
        </p:txBody>
      </p:sp>
    </p:spTree>
    <p:extLst>
      <p:ext uri="{BB962C8B-B14F-4D97-AF65-F5344CB8AC3E}">
        <p14:creationId xmlns:p14="http://schemas.microsoft.com/office/powerpoint/2010/main" val="759885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381000"/>
            <a:ext cx="7772400" cy="914400"/>
          </a:xfrm>
        </p:spPr>
        <p:txBody>
          <a:bodyPr/>
          <a:lstStyle/>
          <a:p>
            <a:r>
              <a:rPr lang="en-US" altLang="en-US" smtClean="0">
                <a:ea typeface="ＭＳ Ｐゴシック" panose="020B0600070205080204" pitchFamily="34" charset="-128"/>
              </a:rPr>
              <a:t>Outcome</a:t>
            </a:r>
          </a:p>
        </p:txBody>
      </p:sp>
      <p:sp>
        <p:nvSpPr>
          <p:cNvPr id="27651" name="Content Placeholder 2"/>
          <p:cNvSpPr>
            <a:spLocks noGrp="1"/>
          </p:cNvSpPr>
          <p:nvPr>
            <p:ph idx="1"/>
          </p:nvPr>
        </p:nvSpPr>
        <p:spPr>
          <a:xfrm>
            <a:off x="685800" y="1524000"/>
            <a:ext cx="7772400" cy="4495800"/>
          </a:xfrm>
        </p:spPr>
        <p:txBody>
          <a:bodyPr/>
          <a:lstStyle/>
          <a:p>
            <a:r>
              <a:rPr lang="en-US" altLang="en-US" sz="2400" smtClean="0">
                <a:ea typeface="ＭＳ Ｐゴシック" panose="020B0600070205080204" pitchFamily="34" charset="-128"/>
              </a:rPr>
              <a:t>Disney did go ahead with the ECU Bond and the Swap into the Yen Liability</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The Yen actually rose over the next few years, prompting critics to second-guess Disney’s decision to hedge its yen royalty stream.</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Disney remained firm in its decision to hedge its royalties and issued Swiss Franc and Australian Dollar notes, both swapped into Yen Liabilities.</a:t>
            </a: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4800" y="228600"/>
            <a:ext cx="8610600" cy="914400"/>
          </a:xfrm>
        </p:spPr>
        <p:txBody>
          <a:bodyPr/>
          <a:lstStyle/>
          <a:p>
            <a:r>
              <a:rPr lang="en-US" altLang="en-US" smtClean="0">
                <a:ea typeface="ＭＳ Ｐゴシック" panose="020B0600070205080204" pitchFamily="34" charset="-128"/>
              </a:rPr>
              <a:t>What is the problem facing Walt Disney?</a:t>
            </a:r>
          </a:p>
        </p:txBody>
      </p:sp>
      <p:sp>
        <p:nvSpPr>
          <p:cNvPr id="7171" name="Content Placeholder 2"/>
          <p:cNvSpPr>
            <a:spLocks noGrp="1"/>
          </p:cNvSpPr>
          <p:nvPr>
            <p:ph idx="1"/>
          </p:nvPr>
        </p:nvSpPr>
        <p:spPr>
          <a:xfrm>
            <a:off x="685800" y="1524000"/>
            <a:ext cx="7772400" cy="4495800"/>
          </a:xfrm>
        </p:spPr>
        <p:txBody>
          <a:bodyPr/>
          <a:lstStyle/>
          <a:p>
            <a:r>
              <a:rPr lang="en-US" altLang="en-US" sz="2400" smtClean="0">
                <a:ea typeface="ＭＳ Ｐゴシック" panose="020B0600070205080204" pitchFamily="34" charset="-128"/>
              </a:rPr>
              <a:t>¥8 billion in royalty receipts received in current year.</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Face exchange rate risk into dollars.</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Yen has recently lost value against the dollar, so each Yen translates into fewer dollars when Walt Disney exchanges them.</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Specifically, ¥229.78/$ to ¥248/$ in recent period.</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Strong growth in royalty receipts (denominated in Yen) projected (10-20% per year).</a:t>
            </a: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381000"/>
            <a:ext cx="7772400" cy="914400"/>
          </a:xfrm>
        </p:spPr>
        <p:txBody>
          <a:bodyPr/>
          <a:lstStyle/>
          <a:p>
            <a:r>
              <a:rPr lang="en-US" altLang="en-US" smtClean="0">
                <a:ea typeface="ＭＳ Ｐゴシック" panose="020B0600070205080204" pitchFamily="34" charset="-128"/>
              </a:rPr>
              <a:t>Disney’s Current Debt Load</a:t>
            </a:r>
          </a:p>
        </p:txBody>
      </p:sp>
      <p:sp>
        <p:nvSpPr>
          <p:cNvPr id="8195" name="Content Placeholder 3"/>
          <p:cNvSpPr>
            <a:spLocks noGrp="1"/>
          </p:cNvSpPr>
          <p:nvPr>
            <p:ph idx="1"/>
          </p:nvPr>
        </p:nvSpPr>
        <p:spPr>
          <a:xfrm>
            <a:off x="6781800" y="1447800"/>
            <a:ext cx="2133600" cy="4495800"/>
          </a:xfrm>
        </p:spPr>
        <p:txBody>
          <a:bodyPr/>
          <a:lstStyle/>
          <a:p>
            <a:r>
              <a:rPr lang="en-US" altLang="en-US" sz="2000" smtClean="0">
                <a:ea typeface="ＭＳ Ｐゴシック" panose="020B0600070205080204" pitchFamily="34" charset="-128"/>
              </a:rPr>
              <a:t>Additional Goal:  Reduce S-T Debt</a:t>
            </a:r>
          </a:p>
          <a:p>
            <a:endParaRPr lang="en-US" altLang="en-US" sz="2000" smtClean="0">
              <a:ea typeface="ＭＳ Ｐゴシック" panose="020B0600070205080204" pitchFamily="34" charset="-128"/>
            </a:endParaRPr>
          </a:p>
          <a:p>
            <a:r>
              <a:rPr lang="en-US" altLang="en-US" sz="2000" smtClean="0">
                <a:ea typeface="ＭＳ Ｐゴシック" panose="020B0600070205080204" pitchFamily="34" charset="-128"/>
              </a:rPr>
              <a:t>What is a Eurobond?</a:t>
            </a:r>
          </a:p>
          <a:p>
            <a:endParaRPr lang="en-US" altLang="en-US" sz="2000" smtClean="0">
              <a:ea typeface="ＭＳ Ｐゴシック" panose="020B0600070205080204" pitchFamily="34" charset="-128"/>
            </a:endParaRPr>
          </a:p>
          <a:p>
            <a:r>
              <a:rPr lang="en-US" altLang="en-US" sz="1500" smtClean="0">
                <a:ea typeface="ＭＳ Ｐゴシック" panose="020B0600070205080204" pitchFamily="34" charset="-128"/>
              </a:rPr>
              <a:t>Eurobond: an international bond denominated in a currency not native to the currency where it was issued. </a:t>
            </a:r>
          </a:p>
          <a:p>
            <a:endParaRPr lang="en-US" altLang="en-US" sz="1500" smtClean="0">
              <a:ea typeface="ＭＳ Ｐゴシック" panose="020B0600070205080204" pitchFamily="34" charset="-128"/>
            </a:endParaRPr>
          </a:p>
          <a:p>
            <a:r>
              <a:rPr lang="en-US" altLang="en-US" sz="1500" smtClean="0">
                <a:ea typeface="ＭＳ Ｐゴシック" panose="020B0600070205080204" pitchFamily="34" charset="-128"/>
              </a:rPr>
              <a:t>Eurodollar</a:t>
            </a:r>
          </a:p>
          <a:p>
            <a:r>
              <a:rPr lang="en-US" altLang="en-US" sz="1500" smtClean="0">
                <a:ea typeface="ＭＳ Ｐゴシック" panose="020B0600070205080204" pitchFamily="34" charset="-128"/>
              </a:rPr>
              <a:t>Euroyen</a:t>
            </a:r>
          </a:p>
          <a:p>
            <a:r>
              <a:rPr lang="en-US" altLang="en-US" sz="1500" smtClean="0">
                <a:ea typeface="ＭＳ Ｐゴシック" panose="020B0600070205080204" pitchFamily="34" charset="-128"/>
              </a:rPr>
              <a:t>Euro ECU</a:t>
            </a:r>
          </a:p>
          <a:p>
            <a:endParaRPr lang="en-US" altLang="en-US" sz="1500" smtClean="0">
              <a:ea typeface="ＭＳ Ｐゴシック" panose="020B0600070205080204" pitchFamily="34" charset="-128"/>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70000"/>
            <a:ext cx="6405563" cy="520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381000"/>
            <a:ext cx="7772400" cy="914400"/>
          </a:xfrm>
        </p:spPr>
        <p:txBody>
          <a:bodyPr/>
          <a:lstStyle/>
          <a:p>
            <a:r>
              <a:rPr lang="en-US" altLang="en-US" smtClean="0">
                <a:ea typeface="ＭＳ Ｐゴシック" panose="020B0600070205080204" pitchFamily="34" charset="-128"/>
              </a:rPr>
              <a:t>Possible Solutions</a:t>
            </a:r>
            <a:br>
              <a:rPr lang="en-US" altLang="en-US" smtClean="0">
                <a:ea typeface="ＭＳ Ｐゴシック" panose="020B0600070205080204" pitchFamily="34" charset="-128"/>
              </a:rPr>
            </a:br>
            <a:r>
              <a:rPr lang="en-US" altLang="en-US" smtClean="0">
                <a:ea typeface="ＭＳ Ｐゴシック" panose="020B0600070205080204" pitchFamily="34" charset="-128"/>
              </a:rPr>
              <a:t>#1: Foreign Exchange Forwards</a:t>
            </a:r>
          </a:p>
        </p:txBody>
      </p:sp>
      <p:sp>
        <p:nvSpPr>
          <p:cNvPr id="9219" name="Content Placeholder 2"/>
          <p:cNvSpPr>
            <a:spLocks noGrp="1"/>
          </p:cNvSpPr>
          <p:nvPr>
            <p:ph idx="1"/>
          </p:nvPr>
        </p:nvSpPr>
        <p:spPr>
          <a:xfrm>
            <a:off x="685800" y="1524000"/>
            <a:ext cx="7772400" cy="4495800"/>
          </a:xfrm>
        </p:spPr>
        <p:txBody>
          <a:bodyPr/>
          <a:lstStyle/>
          <a:p>
            <a:r>
              <a:rPr lang="en-US" altLang="en-US" sz="2400" dirty="0" smtClean="0">
                <a:ea typeface="ＭＳ Ｐゴシック" panose="020B0600070205080204" pitchFamily="34" charset="-128"/>
              </a:rPr>
              <a:t>Pros:</a:t>
            </a:r>
            <a:endParaRPr lang="en-US" altLang="en-US" sz="2400" dirty="0" smtClean="0">
              <a:ea typeface="ＭＳ Ｐゴシック" panose="020B0600070205080204" pitchFamily="34" charset="-128"/>
            </a:endParaRPr>
          </a:p>
          <a:p>
            <a:pPr lvl="1"/>
            <a:r>
              <a:rPr lang="en-US" altLang="en-US" sz="2000" dirty="0" smtClean="0">
                <a:ea typeface="ＭＳ Ｐゴシック" panose="020B0600070205080204" pitchFamily="34" charset="-128"/>
              </a:rPr>
              <a:t>Very common hedging instrument.</a:t>
            </a:r>
          </a:p>
          <a:p>
            <a:pPr lvl="1"/>
            <a:r>
              <a:rPr lang="en-US" altLang="en-US" sz="2000" dirty="0" smtClean="0">
                <a:ea typeface="ＭＳ Ｐゴシック" panose="020B0600070205080204" pitchFamily="34" charset="-128"/>
              </a:rPr>
              <a:t>Can be executed at a fairly low cost for maturities extending 2 years.</a:t>
            </a:r>
          </a:p>
          <a:p>
            <a:r>
              <a:rPr lang="en-US" altLang="en-US" sz="2400" dirty="0" smtClean="0">
                <a:ea typeface="ＭＳ Ｐゴシック" panose="020B0600070205080204" pitchFamily="34" charset="-128"/>
              </a:rPr>
              <a:t>Cons:</a:t>
            </a:r>
            <a:endParaRPr lang="en-US" altLang="en-US" sz="2400" dirty="0" smtClean="0">
              <a:ea typeface="ＭＳ Ｐゴシック" panose="020B0600070205080204" pitchFamily="34" charset="-128"/>
            </a:endParaRPr>
          </a:p>
          <a:p>
            <a:pPr lvl="1"/>
            <a:r>
              <a:rPr lang="en-US" altLang="en-US" sz="2000" dirty="0" smtClean="0">
                <a:ea typeface="ＭＳ Ｐゴシック" panose="020B0600070205080204" pitchFamily="34" charset="-128"/>
              </a:rPr>
              <a:t>Longer maturities have higher costs (higher bid-ask spreads)</a:t>
            </a:r>
          </a:p>
          <a:p>
            <a:pPr lvl="1"/>
            <a:r>
              <a:rPr lang="en-US" altLang="en-US" sz="2000" dirty="0" smtClean="0">
                <a:ea typeface="ＭＳ Ｐゴシック" panose="020B0600070205080204" pitchFamily="34" charset="-128"/>
              </a:rPr>
              <a:t>Dealers don’t like making any transactions of any substantial size very far into the future.</a:t>
            </a:r>
          </a:p>
          <a:p>
            <a:pPr lvl="1"/>
            <a:r>
              <a:rPr lang="en-US" altLang="en-US" sz="2000" dirty="0" smtClean="0">
                <a:ea typeface="ＭＳ Ｐゴシック" panose="020B0600070205080204" pitchFamily="34" charset="-128"/>
              </a:rPr>
              <a:t>Bank foreign exchange forwards would use up more of Disney’s already heavily-drawn bank credit lines, since the banks would treat the forward contracts as part of their overall exposure to Disney. This might inhibit Disney’s further use of letters of credit to back up its commercial paper.</a:t>
            </a:r>
            <a:endParaRPr lang="en-US" altLang="en-US" sz="2400"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381000"/>
            <a:ext cx="7772400" cy="914400"/>
          </a:xfrm>
        </p:spPr>
        <p:txBody>
          <a:bodyPr/>
          <a:lstStyle/>
          <a:p>
            <a:r>
              <a:rPr lang="en-US" altLang="en-US" smtClean="0">
                <a:ea typeface="ＭＳ Ｐゴシック" panose="020B0600070205080204" pitchFamily="34" charset="-128"/>
              </a:rPr>
              <a:t>Possible Solutions</a:t>
            </a:r>
            <a:br>
              <a:rPr lang="en-US" altLang="en-US" smtClean="0">
                <a:ea typeface="ＭＳ Ｐゴシック" panose="020B0600070205080204" pitchFamily="34" charset="-128"/>
              </a:rPr>
            </a:br>
            <a:r>
              <a:rPr lang="en-US" altLang="en-US" smtClean="0">
                <a:ea typeface="ＭＳ Ｐゴシック" panose="020B0600070205080204" pitchFamily="34" charset="-128"/>
              </a:rPr>
              <a:t>#2: Currency Futures &amp; Options</a:t>
            </a:r>
          </a:p>
        </p:txBody>
      </p:sp>
      <p:sp>
        <p:nvSpPr>
          <p:cNvPr id="10243" name="Content Placeholder 2"/>
          <p:cNvSpPr>
            <a:spLocks noGrp="1"/>
          </p:cNvSpPr>
          <p:nvPr>
            <p:ph idx="1"/>
          </p:nvPr>
        </p:nvSpPr>
        <p:spPr>
          <a:xfrm>
            <a:off x="685800" y="1600200"/>
            <a:ext cx="7772400" cy="4495800"/>
          </a:xfrm>
        </p:spPr>
        <p:txBody>
          <a:bodyPr/>
          <a:lstStyle/>
          <a:p>
            <a:r>
              <a:rPr lang="en-US" altLang="en-US" sz="2400" dirty="0" smtClean="0">
                <a:ea typeface="ＭＳ Ｐゴシック" panose="020B0600070205080204" pitchFamily="34" charset="-128"/>
              </a:rPr>
              <a:t>Pros</a:t>
            </a:r>
            <a:endParaRPr lang="en-US" altLang="en-US" sz="2400" dirty="0" smtClean="0">
              <a:ea typeface="ＭＳ Ｐゴシック" panose="020B0600070205080204" pitchFamily="34" charset="-128"/>
            </a:endParaRPr>
          </a:p>
          <a:p>
            <a:pPr lvl="1"/>
            <a:r>
              <a:rPr lang="en-US" altLang="en-US" sz="2000" dirty="0" smtClean="0">
                <a:ea typeface="ＭＳ Ｐゴシック" panose="020B0600070205080204" pitchFamily="34" charset="-128"/>
              </a:rPr>
              <a:t>Futures contracts and put options on Yen are readily available</a:t>
            </a:r>
          </a:p>
          <a:p>
            <a:endParaRPr lang="en-US" altLang="en-US" sz="2400" dirty="0" smtClean="0">
              <a:ea typeface="ＭＳ Ｐゴシック" panose="020B0600070205080204" pitchFamily="34" charset="-128"/>
            </a:endParaRPr>
          </a:p>
          <a:p>
            <a:r>
              <a:rPr lang="en-US" altLang="en-US" sz="2400" dirty="0" smtClean="0">
                <a:ea typeface="ＭＳ Ｐゴシック" panose="020B0600070205080204" pitchFamily="34" charset="-128"/>
              </a:rPr>
              <a:t>Cons</a:t>
            </a:r>
            <a:endParaRPr lang="en-US" altLang="en-US" sz="2400" dirty="0" smtClean="0">
              <a:ea typeface="ＭＳ Ｐゴシック" panose="020B0600070205080204" pitchFamily="34" charset="-128"/>
            </a:endParaRPr>
          </a:p>
          <a:p>
            <a:pPr lvl="1"/>
            <a:r>
              <a:rPr lang="en-US" altLang="en-US" sz="2000" dirty="0" smtClean="0">
                <a:ea typeface="ＭＳ Ｐゴシック" panose="020B0600070205080204" pitchFamily="34" charset="-128"/>
              </a:rPr>
              <a:t>Standard futures contracts and options tend to have maturities that are less than one year.</a:t>
            </a:r>
          </a:p>
          <a:p>
            <a:pPr lvl="1"/>
            <a:r>
              <a:rPr lang="en-US" altLang="en-US" sz="2000" dirty="0" smtClean="0">
                <a:ea typeface="ＭＳ Ｐゴシック" panose="020B0600070205080204" pitchFamily="34" charset="-128"/>
              </a:rPr>
              <a:t>Options have premiums up front that must be paid.</a:t>
            </a:r>
          </a:p>
          <a:p>
            <a:pPr lvl="1"/>
            <a:r>
              <a:rPr lang="en-US" altLang="en-US" sz="2000" dirty="0" smtClean="0">
                <a:ea typeface="ＭＳ Ｐゴシック" panose="020B0600070205080204" pitchFamily="34" charset="-128"/>
              </a:rPr>
              <a:t>Contract sizes are small relative to Disney’s annual exposure of ¥8 billion or more.</a:t>
            </a: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a:p>
            <a:endParaRPr lang="en-US" altLang="en-US" sz="2400"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81000"/>
            <a:ext cx="7772400" cy="914400"/>
          </a:xfrm>
        </p:spPr>
        <p:txBody>
          <a:bodyPr/>
          <a:lstStyle/>
          <a:p>
            <a:r>
              <a:rPr lang="en-US" altLang="en-US" smtClean="0">
                <a:ea typeface="ＭＳ Ｐゴシック" panose="020B0600070205080204" pitchFamily="34" charset="-128"/>
              </a:rPr>
              <a:t>Possible Solutions</a:t>
            </a:r>
            <a:br>
              <a:rPr lang="en-US" altLang="en-US" smtClean="0">
                <a:ea typeface="ＭＳ Ｐゴシック" panose="020B0600070205080204" pitchFamily="34" charset="-128"/>
              </a:rPr>
            </a:br>
            <a:r>
              <a:rPr lang="en-US" altLang="en-US" smtClean="0">
                <a:ea typeface="ＭＳ Ｐゴシック" panose="020B0600070205080204" pitchFamily="34" charset="-128"/>
              </a:rPr>
              <a:t>#3: Balance Sheet Hedges</a:t>
            </a:r>
          </a:p>
        </p:txBody>
      </p:sp>
      <p:sp>
        <p:nvSpPr>
          <p:cNvPr id="11267" name="Content Placeholder 2"/>
          <p:cNvSpPr>
            <a:spLocks noGrp="1"/>
          </p:cNvSpPr>
          <p:nvPr>
            <p:ph idx="1"/>
          </p:nvPr>
        </p:nvSpPr>
        <p:spPr>
          <a:xfrm>
            <a:off x="685800" y="1524000"/>
            <a:ext cx="7772400" cy="4495800"/>
          </a:xfrm>
        </p:spPr>
        <p:txBody>
          <a:bodyPr/>
          <a:lstStyle/>
          <a:p>
            <a:r>
              <a:rPr lang="en-US" altLang="en-US" sz="2400" dirty="0" smtClean="0">
                <a:ea typeface="ＭＳ Ｐゴシック" panose="020B0600070205080204" pitchFamily="34" charset="-128"/>
              </a:rPr>
              <a:t>Pros</a:t>
            </a:r>
            <a:endParaRPr lang="en-US" altLang="en-US" sz="2400" dirty="0" smtClean="0">
              <a:ea typeface="ＭＳ Ｐゴシック" panose="020B0600070205080204" pitchFamily="34" charset="-128"/>
            </a:endParaRPr>
          </a:p>
          <a:p>
            <a:pPr lvl="1"/>
            <a:r>
              <a:rPr lang="en-US" altLang="en-US" sz="2000" dirty="0" smtClean="0">
                <a:ea typeface="ＭＳ Ｐゴシック" panose="020B0600070205080204" pitchFamily="34" charset="-128"/>
              </a:rPr>
              <a:t>Having a liability denominated in Yen would create a use for the Yen royalties (interest and/or principal payments).</a:t>
            </a:r>
          </a:p>
          <a:p>
            <a:endParaRPr lang="en-US" altLang="en-US" sz="2400" dirty="0" smtClean="0">
              <a:ea typeface="ＭＳ Ｐゴシック" panose="020B0600070205080204" pitchFamily="34" charset="-128"/>
            </a:endParaRPr>
          </a:p>
          <a:p>
            <a:r>
              <a:rPr lang="en-US" altLang="en-US" sz="2400" dirty="0" smtClean="0">
                <a:ea typeface="ＭＳ Ｐゴシック" panose="020B0600070205080204" pitchFamily="34" charset="-128"/>
              </a:rPr>
              <a:t>Cons</a:t>
            </a:r>
          </a:p>
          <a:p>
            <a:pPr lvl="1"/>
            <a:r>
              <a:rPr lang="en-US" altLang="en-US" sz="2000" dirty="0" smtClean="0">
                <a:ea typeface="ＭＳ Ｐゴシック" panose="020B0600070205080204" pitchFamily="34" charset="-128"/>
              </a:rPr>
              <a:t>Difficult to obtain such liabilities.</a:t>
            </a:r>
          </a:p>
          <a:p>
            <a:pPr lvl="1"/>
            <a:endParaRPr lang="en-US" altLang="en-US" sz="2000" dirty="0" smtClean="0">
              <a:ea typeface="ＭＳ Ｐゴシック" panose="020B0600070205080204" pitchFamily="34" charset="-128"/>
            </a:endParaRPr>
          </a:p>
          <a:p>
            <a:pPr lvl="2"/>
            <a:r>
              <a:rPr lang="en-US" altLang="en-US" sz="1600" dirty="0" smtClean="0">
                <a:ea typeface="ＭＳ Ｐゴシック" panose="020B0600070205080204" pitchFamily="34" charset="-128"/>
              </a:rPr>
              <a:t>Domestic Yen Bonds – Foreign companies had difficult time issuing in Japan in 1980’s; also cumbersome process (1-3 months) </a:t>
            </a:r>
          </a:p>
          <a:p>
            <a:pPr lvl="2"/>
            <a:r>
              <a:rPr lang="en-US" altLang="en-US" sz="1600" dirty="0" err="1" smtClean="0">
                <a:ea typeface="ＭＳ Ｐゴシック" panose="020B0600070205080204" pitchFamily="34" charset="-128"/>
              </a:rPr>
              <a:t>Euroyen</a:t>
            </a:r>
            <a:r>
              <a:rPr lang="en-US" altLang="en-US" sz="1600" dirty="0" smtClean="0">
                <a:ea typeface="ＭＳ Ｐゴシック" panose="020B0600070205080204" pitchFamily="34" charset="-128"/>
              </a:rPr>
              <a:t> Bonds – Japanese Foreign Minister regulated the use of Yen in international finance transactions. Only AA or better companies could issue (Disney was rated A-)</a:t>
            </a:r>
          </a:p>
          <a:p>
            <a:pPr lvl="2"/>
            <a:r>
              <a:rPr lang="en-US" altLang="en-US" sz="1600" dirty="0" smtClean="0">
                <a:ea typeface="ＭＳ Ｐゴシック" panose="020B0600070205080204" pitchFamily="34" charset="-128"/>
              </a:rPr>
              <a:t>Conventional term yen loan – This one is possible (they already have one outstanding)</a:t>
            </a:r>
            <a:endParaRPr lang="en-US" altLang="en-US" sz="2000"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381000"/>
            <a:ext cx="7772400" cy="914400"/>
          </a:xfrm>
        </p:spPr>
        <p:txBody>
          <a:bodyPr/>
          <a:lstStyle/>
          <a:p>
            <a:r>
              <a:rPr lang="en-US" altLang="en-US" smtClean="0">
                <a:ea typeface="ＭＳ Ｐゴシック" panose="020B0600070205080204" pitchFamily="34" charset="-128"/>
              </a:rPr>
              <a:t>Possible Solutions</a:t>
            </a:r>
            <a:br>
              <a:rPr lang="en-US" altLang="en-US" smtClean="0">
                <a:ea typeface="ＭＳ Ｐゴシック" panose="020B0600070205080204" pitchFamily="34" charset="-128"/>
              </a:rPr>
            </a:br>
            <a:r>
              <a:rPr lang="en-US" altLang="en-US" smtClean="0">
                <a:ea typeface="ＭＳ Ｐゴシック" panose="020B0600070205080204" pitchFamily="34" charset="-128"/>
              </a:rPr>
              <a:t>#4: Currency Swap into Yen</a:t>
            </a:r>
          </a:p>
        </p:txBody>
      </p:sp>
      <p:sp>
        <p:nvSpPr>
          <p:cNvPr id="12291" name="Content Placeholder 2"/>
          <p:cNvSpPr>
            <a:spLocks noGrp="1"/>
          </p:cNvSpPr>
          <p:nvPr>
            <p:ph idx="1"/>
          </p:nvPr>
        </p:nvSpPr>
        <p:spPr>
          <a:xfrm>
            <a:off x="685800" y="1524000"/>
            <a:ext cx="7772400" cy="4495800"/>
          </a:xfrm>
        </p:spPr>
        <p:txBody>
          <a:bodyPr/>
          <a:lstStyle/>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Using Existing Dollar Debt</a:t>
            </a:r>
          </a:p>
          <a:p>
            <a:pPr lvl="1"/>
            <a:r>
              <a:rPr lang="en-US" altLang="en-US" sz="2000" smtClean="0">
                <a:ea typeface="ＭＳ Ｐゴシック" panose="020B0600070205080204" pitchFamily="34" charset="-128"/>
              </a:rPr>
              <a:t>Problem – current dollar debt mature in 18 months and 44 months.</a:t>
            </a:r>
          </a:p>
          <a:p>
            <a:pPr lvl="1"/>
            <a:r>
              <a:rPr lang="en-US" altLang="en-US" sz="2000" smtClean="0">
                <a:ea typeface="ＭＳ Ｐゴシック" panose="020B0600070205080204" pitchFamily="34" charset="-128"/>
              </a:rPr>
              <a:t>$50 million of the longer-maturity note had already been swapped into yen.</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Using New Debt</a:t>
            </a:r>
          </a:p>
          <a:p>
            <a:pPr lvl="1"/>
            <a:r>
              <a:rPr lang="en-US" altLang="en-US" sz="2000" smtClean="0">
                <a:ea typeface="ＭＳ Ｐゴシック" panose="020B0600070205080204" pitchFamily="34" charset="-128"/>
              </a:rPr>
              <a:t>This is what Goldman Sachs offers them… a ECU-denominated bond (new debt) that can be swapped into a Yen liability.</a:t>
            </a:r>
          </a:p>
          <a:p>
            <a:pPr lvl="1"/>
            <a:r>
              <a:rPr lang="en-US" altLang="en-US" sz="2000" smtClean="0">
                <a:ea typeface="ＭＳ Ｐゴシック" panose="020B0600070205080204" pitchFamily="34" charset="-128"/>
              </a:rPr>
              <a:t>The money raised through the new debt can be converted into dollars and used to pay down short-term debt.</a:t>
            </a:r>
          </a:p>
          <a:p>
            <a:endParaRPr lang="en-US" altLang="en-US" sz="2400" smtClean="0">
              <a:ea typeface="ＭＳ Ｐゴシック" panose="020B0600070205080204" pitchFamily="34" charset="-128"/>
            </a:endParaRPr>
          </a:p>
          <a:p>
            <a:pPr>
              <a:buFont typeface="Wingdings" panose="05000000000000000000" pitchFamily="2" charset="2"/>
              <a:buNone/>
            </a:pPr>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81000"/>
            <a:ext cx="7772400" cy="914400"/>
          </a:xfrm>
        </p:spPr>
        <p:txBody>
          <a:bodyPr/>
          <a:lstStyle/>
          <a:p>
            <a:r>
              <a:rPr lang="en-US" altLang="en-US" smtClean="0">
                <a:ea typeface="ＭＳ Ｐゴシック" panose="020B0600070205080204" pitchFamily="34" charset="-128"/>
              </a:rPr>
              <a:t>Swap Mechanics</a:t>
            </a:r>
          </a:p>
        </p:txBody>
      </p:sp>
      <p:sp>
        <p:nvSpPr>
          <p:cNvPr id="13315" name="TextBox 6"/>
          <p:cNvSpPr txBox="1">
            <a:spLocks noChangeArrowheads="1"/>
          </p:cNvSpPr>
          <p:nvPr/>
        </p:nvSpPr>
        <p:spPr bwMode="auto">
          <a:xfrm>
            <a:off x="1219200" y="1524000"/>
            <a:ext cx="2133600"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400">
                <a:latin typeface="Times New Roman" panose="02020603050405020304" pitchFamily="18" charset="0"/>
              </a:rPr>
              <a:t>Disney</a:t>
            </a:r>
          </a:p>
          <a:p>
            <a:pPr algn="ctr" eaLnBrk="1" hangingPunct="1">
              <a:spcBef>
                <a:spcPct val="0"/>
              </a:spcBef>
              <a:buClrTx/>
              <a:buSzTx/>
              <a:buFontTx/>
              <a:buNone/>
            </a:pPr>
            <a:r>
              <a:rPr lang="en-US" altLang="en-US" sz="2400">
                <a:latin typeface="Times New Roman" panose="02020603050405020304" pitchFamily="18" charset="0"/>
              </a:rPr>
              <a:t>Bond</a:t>
            </a:r>
          </a:p>
          <a:p>
            <a:pPr algn="ctr" eaLnBrk="1" hangingPunct="1">
              <a:spcBef>
                <a:spcPct val="0"/>
              </a:spcBef>
              <a:buClrTx/>
              <a:buSzTx/>
              <a:buFontTx/>
              <a:buNone/>
            </a:pPr>
            <a:r>
              <a:rPr lang="en-US" altLang="en-US" sz="2400">
                <a:latin typeface="Times New Roman" panose="02020603050405020304" pitchFamily="18" charset="0"/>
              </a:rPr>
              <a:t>(ECU)</a:t>
            </a:r>
          </a:p>
        </p:txBody>
      </p:sp>
      <p:sp>
        <p:nvSpPr>
          <p:cNvPr id="13316" name="TextBox 7"/>
          <p:cNvSpPr txBox="1">
            <a:spLocks noChangeArrowheads="1"/>
          </p:cNvSpPr>
          <p:nvPr/>
        </p:nvSpPr>
        <p:spPr bwMode="auto">
          <a:xfrm>
            <a:off x="5638800" y="1524000"/>
            <a:ext cx="2133600" cy="120032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2400" dirty="0" smtClean="0">
                <a:latin typeface="Times New Roman" panose="02020603050405020304" pitchFamily="18" charset="0"/>
              </a:rPr>
              <a:t>French Utility </a:t>
            </a:r>
            <a:r>
              <a:rPr lang="en-US" altLang="en-US" sz="2400" dirty="0">
                <a:latin typeface="Times New Roman" panose="02020603050405020304" pitchFamily="18" charset="0"/>
              </a:rPr>
              <a:t>Bond</a:t>
            </a:r>
          </a:p>
          <a:p>
            <a:pPr algn="ctr" eaLnBrk="1" hangingPunct="1">
              <a:spcBef>
                <a:spcPct val="0"/>
              </a:spcBef>
              <a:buClrTx/>
              <a:buSzTx/>
              <a:buFontTx/>
              <a:buNone/>
            </a:pPr>
            <a:r>
              <a:rPr lang="en-US" altLang="en-US" sz="2400" dirty="0">
                <a:latin typeface="Times New Roman" panose="02020603050405020304" pitchFamily="18" charset="0"/>
              </a:rPr>
              <a:t>(Yen)</a:t>
            </a:r>
          </a:p>
        </p:txBody>
      </p:sp>
      <p:sp>
        <p:nvSpPr>
          <p:cNvPr id="13317" name="TextBox 8"/>
          <p:cNvSpPr txBox="1">
            <a:spLocks noChangeArrowheads="1"/>
          </p:cNvSpPr>
          <p:nvPr/>
        </p:nvSpPr>
        <p:spPr bwMode="auto">
          <a:xfrm>
            <a:off x="4114800" y="990600"/>
            <a:ext cx="16002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eaLnBrk="1" hangingPunct="1">
              <a:spcBef>
                <a:spcPct val="0"/>
              </a:spcBef>
              <a:buClrTx/>
              <a:buSzTx/>
              <a:buFontTx/>
              <a:buNone/>
            </a:pPr>
            <a:r>
              <a:rPr lang="en-US" altLang="en-US" sz="10000">
                <a:latin typeface="Times New Roman" panose="02020603050405020304" pitchFamily="18" charset="0"/>
              </a:rPr>
              <a:t>=</a:t>
            </a:r>
          </a:p>
        </p:txBody>
      </p:sp>
      <p:sp>
        <p:nvSpPr>
          <p:cNvPr id="13318" name="TextBox 11"/>
          <p:cNvSpPr txBox="1">
            <a:spLocks noChangeArrowheads="1"/>
          </p:cNvSpPr>
          <p:nvPr/>
        </p:nvSpPr>
        <p:spPr bwMode="auto">
          <a:xfrm>
            <a:off x="1447800" y="3124200"/>
            <a:ext cx="11430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1500">
                <a:latin typeface="Times New Roman" panose="02020603050405020304" pitchFamily="18" charset="0"/>
              </a:rPr>
              <a:t>Int Pmt #1</a:t>
            </a:r>
          </a:p>
          <a:p>
            <a:pPr algn="ctr" eaLnBrk="1" hangingPunct="1">
              <a:spcBef>
                <a:spcPct val="0"/>
              </a:spcBef>
              <a:buClrTx/>
              <a:buSzTx/>
              <a:buFontTx/>
              <a:buNone/>
            </a:pPr>
            <a:r>
              <a:rPr lang="en-US" altLang="en-US" sz="1500">
                <a:latin typeface="Times New Roman" panose="02020603050405020304" pitchFamily="18" charset="0"/>
              </a:rPr>
              <a:t>Int Pmt #2</a:t>
            </a:r>
          </a:p>
          <a:p>
            <a:pPr algn="ctr" eaLnBrk="1" hangingPunct="1">
              <a:spcBef>
                <a:spcPct val="0"/>
              </a:spcBef>
              <a:buClrTx/>
              <a:buSzTx/>
              <a:buFontTx/>
              <a:buNone/>
            </a:pPr>
            <a:r>
              <a:rPr lang="en-US" altLang="en-US" sz="1500">
                <a:latin typeface="Times New Roman" panose="02020603050405020304" pitchFamily="18" charset="0"/>
              </a:rPr>
              <a:t>Int Pmt #3</a:t>
            </a:r>
          </a:p>
          <a:p>
            <a:pPr algn="ctr" eaLnBrk="1" hangingPunct="1">
              <a:spcBef>
                <a:spcPct val="0"/>
              </a:spcBef>
              <a:buClrTx/>
              <a:buSzTx/>
              <a:buFontTx/>
              <a:buNone/>
            </a:pPr>
            <a:r>
              <a:rPr lang="en-US" altLang="en-US" sz="1500">
                <a:latin typeface="Times New Roman" panose="02020603050405020304" pitchFamily="18" charset="0"/>
              </a:rPr>
              <a:t>…</a:t>
            </a:r>
          </a:p>
          <a:p>
            <a:pPr algn="ctr" eaLnBrk="1" hangingPunct="1">
              <a:spcBef>
                <a:spcPct val="0"/>
              </a:spcBef>
              <a:buClrTx/>
              <a:buSzTx/>
              <a:buFontTx/>
              <a:buNone/>
            </a:pPr>
            <a:r>
              <a:rPr lang="en-US" altLang="en-US" sz="1500">
                <a:latin typeface="Times New Roman" panose="02020603050405020304" pitchFamily="18" charset="0"/>
              </a:rPr>
              <a:t>…</a:t>
            </a:r>
          </a:p>
          <a:p>
            <a:pPr algn="ctr" eaLnBrk="1" hangingPunct="1">
              <a:spcBef>
                <a:spcPct val="0"/>
              </a:spcBef>
              <a:buClrTx/>
              <a:buSzTx/>
              <a:buFontTx/>
              <a:buNone/>
            </a:pPr>
            <a:r>
              <a:rPr lang="en-US" altLang="en-US" sz="1500">
                <a:latin typeface="Times New Roman" panose="02020603050405020304" pitchFamily="18" charset="0"/>
              </a:rPr>
              <a:t>…</a:t>
            </a:r>
          </a:p>
          <a:p>
            <a:pPr algn="ctr" eaLnBrk="1" hangingPunct="1">
              <a:spcBef>
                <a:spcPct val="0"/>
              </a:spcBef>
              <a:buClrTx/>
              <a:buSzTx/>
              <a:buFontTx/>
              <a:buNone/>
            </a:pPr>
            <a:endParaRPr lang="en-US" altLang="en-US" sz="1500">
              <a:latin typeface="Times New Roman" panose="02020603050405020304" pitchFamily="18" charset="0"/>
            </a:endParaRPr>
          </a:p>
        </p:txBody>
      </p:sp>
      <p:sp>
        <p:nvSpPr>
          <p:cNvPr id="13319" name="TextBox 12"/>
          <p:cNvSpPr txBox="1">
            <a:spLocks noChangeArrowheads="1"/>
          </p:cNvSpPr>
          <p:nvPr/>
        </p:nvSpPr>
        <p:spPr bwMode="auto">
          <a:xfrm>
            <a:off x="6477000" y="3124200"/>
            <a:ext cx="11430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1500">
                <a:latin typeface="Times New Roman" panose="02020603050405020304" pitchFamily="18" charset="0"/>
              </a:rPr>
              <a:t>Int Pmt #1</a:t>
            </a:r>
          </a:p>
          <a:p>
            <a:pPr algn="ctr" eaLnBrk="1" hangingPunct="1">
              <a:spcBef>
                <a:spcPct val="0"/>
              </a:spcBef>
              <a:buClrTx/>
              <a:buSzTx/>
              <a:buFontTx/>
              <a:buNone/>
            </a:pPr>
            <a:r>
              <a:rPr lang="en-US" altLang="en-US" sz="1500">
                <a:latin typeface="Times New Roman" panose="02020603050405020304" pitchFamily="18" charset="0"/>
              </a:rPr>
              <a:t>Int Pmt #2</a:t>
            </a:r>
          </a:p>
          <a:p>
            <a:pPr algn="ctr" eaLnBrk="1" hangingPunct="1">
              <a:spcBef>
                <a:spcPct val="0"/>
              </a:spcBef>
              <a:buClrTx/>
              <a:buSzTx/>
              <a:buFontTx/>
              <a:buNone/>
            </a:pPr>
            <a:r>
              <a:rPr lang="en-US" altLang="en-US" sz="1500">
                <a:latin typeface="Times New Roman" panose="02020603050405020304" pitchFamily="18" charset="0"/>
              </a:rPr>
              <a:t>Int Pmt #3</a:t>
            </a:r>
          </a:p>
          <a:p>
            <a:pPr algn="ctr" eaLnBrk="1" hangingPunct="1">
              <a:spcBef>
                <a:spcPct val="0"/>
              </a:spcBef>
              <a:buClrTx/>
              <a:buSzTx/>
              <a:buFontTx/>
              <a:buNone/>
            </a:pPr>
            <a:r>
              <a:rPr lang="en-US" altLang="en-US" sz="1500">
                <a:latin typeface="Times New Roman" panose="02020603050405020304" pitchFamily="18" charset="0"/>
              </a:rPr>
              <a:t>…</a:t>
            </a:r>
          </a:p>
          <a:p>
            <a:pPr algn="ctr" eaLnBrk="1" hangingPunct="1">
              <a:spcBef>
                <a:spcPct val="0"/>
              </a:spcBef>
              <a:buClrTx/>
              <a:buSzTx/>
              <a:buFontTx/>
              <a:buNone/>
            </a:pPr>
            <a:r>
              <a:rPr lang="en-US" altLang="en-US" sz="1500">
                <a:latin typeface="Times New Roman" panose="02020603050405020304" pitchFamily="18" charset="0"/>
              </a:rPr>
              <a:t>…</a:t>
            </a:r>
          </a:p>
          <a:p>
            <a:pPr algn="ctr" eaLnBrk="1" hangingPunct="1">
              <a:spcBef>
                <a:spcPct val="0"/>
              </a:spcBef>
              <a:buClrTx/>
              <a:buSzTx/>
              <a:buFontTx/>
              <a:buNone/>
            </a:pPr>
            <a:r>
              <a:rPr lang="en-US" altLang="en-US" sz="1500">
                <a:latin typeface="Times New Roman" panose="02020603050405020304" pitchFamily="18" charset="0"/>
              </a:rPr>
              <a:t>…</a:t>
            </a:r>
          </a:p>
          <a:p>
            <a:pPr algn="ctr" eaLnBrk="1" hangingPunct="1">
              <a:spcBef>
                <a:spcPct val="0"/>
              </a:spcBef>
              <a:buClrTx/>
              <a:buSzTx/>
              <a:buFontTx/>
              <a:buNone/>
            </a:pPr>
            <a:endParaRPr lang="en-US" altLang="en-US" sz="1500">
              <a:latin typeface="Times New Roman" panose="02020603050405020304" pitchFamily="18" charset="0"/>
            </a:endParaRPr>
          </a:p>
        </p:txBody>
      </p:sp>
      <p:cxnSp>
        <p:nvCxnSpPr>
          <p:cNvPr id="13320" name="Straight Arrow Connector 14"/>
          <p:cNvCxnSpPr>
            <a:cxnSpLocks noChangeShapeType="1"/>
          </p:cNvCxnSpPr>
          <p:nvPr/>
        </p:nvCxnSpPr>
        <p:spPr bwMode="auto">
          <a:xfrm>
            <a:off x="3505200" y="2819400"/>
            <a:ext cx="2438400" cy="685800"/>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3321" name="Straight Arrow Connector 16"/>
          <p:cNvCxnSpPr>
            <a:cxnSpLocks noChangeShapeType="1"/>
          </p:cNvCxnSpPr>
          <p:nvPr/>
        </p:nvCxnSpPr>
        <p:spPr bwMode="auto">
          <a:xfrm rot="10800000" flipV="1">
            <a:off x="3124200" y="2895600"/>
            <a:ext cx="2438400" cy="685800"/>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3322" name="TextBox 17"/>
          <p:cNvSpPr txBox="1">
            <a:spLocks noChangeArrowheads="1"/>
          </p:cNvSpPr>
          <p:nvPr/>
        </p:nvSpPr>
        <p:spPr bwMode="auto">
          <a:xfrm>
            <a:off x="3048000" y="3810000"/>
            <a:ext cx="1371600" cy="216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1500" dirty="0" smtClean="0">
                <a:latin typeface="Times New Roman" panose="02020603050405020304" pitchFamily="18" charset="0"/>
              </a:rPr>
              <a:t>French Utility </a:t>
            </a:r>
            <a:r>
              <a:rPr lang="en-US" altLang="en-US" sz="1500" dirty="0">
                <a:latin typeface="Times New Roman" panose="02020603050405020304" pitchFamily="18" charset="0"/>
              </a:rPr>
              <a:t>pays Disney’s interest and principal (thereby “getting” Disney’s ECU borrowing rate)</a:t>
            </a:r>
          </a:p>
        </p:txBody>
      </p:sp>
      <p:sp>
        <p:nvSpPr>
          <p:cNvPr id="13323" name="TextBox 18"/>
          <p:cNvSpPr txBox="1">
            <a:spLocks noChangeArrowheads="1"/>
          </p:cNvSpPr>
          <p:nvPr/>
        </p:nvSpPr>
        <p:spPr bwMode="auto">
          <a:xfrm>
            <a:off x="4953000" y="3810000"/>
            <a:ext cx="1371600"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1500" dirty="0">
                <a:latin typeface="Times New Roman" panose="02020603050405020304" pitchFamily="18" charset="0"/>
              </a:rPr>
              <a:t>Disney pays Counterparty’s interest and principal (thereby “getting” </a:t>
            </a:r>
            <a:r>
              <a:rPr lang="en-US" altLang="en-US" sz="1500" dirty="0" smtClean="0">
                <a:latin typeface="Times New Roman" panose="02020603050405020304" pitchFamily="18" charset="0"/>
              </a:rPr>
              <a:t>French Utility’s </a:t>
            </a:r>
            <a:r>
              <a:rPr lang="en-US" altLang="en-US" sz="1500" dirty="0">
                <a:latin typeface="Times New Roman" panose="02020603050405020304" pitchFamily="18" charset="0"/>
              </a:rPr>
              <a:t>Yen borrowing rate)</a:t>
            </a:r>
          </a:p>
        </p:txBody>
      </p:sp>
      <p:sp>
        <p:nvSpPr>
          <p:cNvPr id="13324" name="TextBox 19"/>
          <p:cNvSpPr txBox="1">
            <a:spLocks noChangeArrowheads="1"/>
          </p:cNvSpPr>
          <p:nvPr/>
        </p:nvSpPr>
        <p:spPr bwMode="auto">
          <a:xfrm>
            <a:off x="4038600" y="2057400"/>
            <a:ext cx="1066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n"/>
              <a:defRPr sz="3200">
                <a:solidFill>
                  <a:schemeClr val="tx1"/>
                </a:solidFill>
                <a:latin typeface="Book Antiqua" panose="02040602050305030304" pitchFamily="18" charset="0"/>
                <a:ea typeface="ＭＳ Ｐゴシック" panose="020B0600070205080204" pitchFamily="34" charset="-128"/>
              </a:defRPr>
            </a:lvl1pPr>
            <a:lvl2pPr marL="742950" indent="-285750">
              <a:spcBef>
                <a:spcPct val="20000"/>
              </a:spcBef>
              <a:buClr>
                <a:schemeClr val="accent2"/>
              </a:buClr>
              <a:buSzPct val="65000"/>
              <a:buFont typeface="Wingdings" panose="05000000000000000000" pitchFamily="2" charset="2"/>
              <a:buChar char="n"/>
              <a:defRPr sz="2800">
                <a:solidFill>
                  <a:schemeClr val="tx1"/>
                </a:solidFill>
                <a:latin typeface="Book Antiqua" panose="02040602050305030304" pitchFamily="18"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Book Antiqua" panose="02040602050305030304" pitchFamily="18" charset="0"/>
                <a:ea typeface="ＭＳ Ｐゴシック" panose="020B0600070205080204" pitchFamily="34" charset="-128"/>
              </a:defRPr>
            </a:lvl3pPr>
            <a:lvl4pPr marL="1600200" indent="-228600">
              <a:spcBef>
                <a:spcPct val="20000"/>
              </a:spcBef>
              <a:buClr>
                <a:schemeClr val="folHlink"/>
              </a:buClr>
              <a:buSzPct val="70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4pPr>
            <a:lvl5pPr marL="2057400" indent="-228600">
              <a:spcBef>
                <a:spcPct val="20000"/>
              </a:spcBef>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5pPr>
            <a:lvl6pPr marL="25146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6pPr>
            <a:lvl7pPr marL="29718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7pPr>
            <a:lvl8pPr marL="34290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8pPr>
            <a:lvl9pPr marL="3886200" indent="-228600" eaLnBrk="0" fontAlgn="base" hangingPunct="0">
              <a:spcBef>
                <a:spcPct val="20000"/>
              </a:spcBef>
              <a:spcAft>
                <a:spcPct val="0"/>
              </a:spcAft>
              <a:buSzPct val="55000"/>
              <a:buFont typeface="Wingdings" panose="05000000000000000000" pitchFamily="2" charset="2"/>
              <a:buChar char="n"/>
              <a:defRPr sz="2000">
                <a:solidFill>
                  <a:schemeClr val="tx1"/>
                </a:solidFill>
                <a:latin typeface="Book Antiqua" panose="02040602050305030304" pitchFamily="18" charset="0"/>
                <a:ea typeface="ＭＳ Ｐゴシック" panose="020B0600070205080204" pitchFamily="34" charset="-128"/>
              </a:defRPr>
            </a:lvl9pPr>
          </a:lstStyle>
          <a:p>
            <a:pPr algn="ctr" eaLnBrk="1" hangingPunct="1">
              <a:spcBef>
                <a:spcPct val="0"/>
              </a:spcBef>
              <a:buClrTx/>
              <a:buSzTx/>
              <a:buFontTx/>
              <a:buNone/>
            </a:pPr>
            <a:r>
              <a:rPr lang="en-US" altLang="en-US" sz="1200">
                <a:latin typeface="Times New Roman" panose="02020603050405020304" pitchFamily="18" charset="0"/>
              </a:rPr>
              <a:t>Notional Values same at today’s spot exchange rate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itrus">
  <a:themeElements>
    <a:clrScheme name="Citrus 2">
      <a:dk1>
        <a:srgbClr val="000000"/>
      </a:dk1>
      <a:lt1>
        <a:srgbClr val="FFFFFF"/>
      </a:lt1>
      <a:dk2>
        <a:srgbClr val="000000"/>
      </a:dk2>
      <a:lt2>
        <a:srgbClr val="777777"/>
      </a:lt2>
      <a:accent1>
        <a:srgbClr val="00CC00"/>
      </a:accent1>
      <a:accent2>
        <a:srgbClr val="FF822D"/>
      </a:accent2>
      <a:accent3>
        <a:srgbClr val="FFFFFF"/>
      </a:accent3>
      <a:accent4>
        <a:srgbClr val="000000"/>
      </a:accent4>
      <a:accent5>
        <a:srgbClr val="AAE2AA"/>
      </a:accent5>
      <a:accent6>
        <a:srgbClr val="E77528"/>
      </a:accent6>
      <a:hlink>
        <a:srgbClr val="FF63B1"/>
      </a:hlink>
      <a:folHlink>
        <a:srgbClr val="B2B2B2"/>
      </a:folHlink>
    </a:clrScheme>
    <a:fontScheme name="Citrus">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2" charset="0"/>
          </a:defRPr>
        </a:defPPr>
      </a:lstStyle>
    </a:lnDef>
  </a:objectDefaults>
  <a:extraClrSchemeLst>
    <a:extraClrScheme>
      <a:clrScheme name="Citrus 1">
        <a:dk1>
          <a:srgbClr val="FC6600"/>
        </a:dk1>
        <a:lt1>
          <a:srgbClr val="C6FE82"/>
        </a:lt1>
        <a:dk2>
          <a:srgbClr val="FFFFFF"/>
        </a:dk2>
        <a:lt2>
          <a:srgbClr val="000000"/>
        </a:lt2>
        <a:accent1>
          <a:srgbClr val="00CC00"/>
        </a:accent1>
        <a:accent2>
          <a:srgbClr val="FF822D"/>
        </a:accent2>
        <a:accent3>
          <a:srgbClr val="DFFEC1"/>
        </a:accent3>
        <a:accent4>
          <a:srgbClr val="D75600"/>
        </a:accent4>
        <a:accent5>
          <a:srgbClr val="AAE2AA"/>
        </a:accent5>
        <a:accent6>
          <a:srgbClr val="E77528"/>
        </a:accent6>
        <a:hlink>
          <a:srgbClr val="FF63B1"/>
        </a:hlink>
        <a:folHlink>
          <a:srgbClr val="DDDDDD"/>
        </a:folHlink>
      </a:clrScheme>
      <a:clrMap bg1="lt1" tx1="dk1" bg2="lt2" tx2="dk2" accent1="accent1" accent2="accent2" accent3="accent3" accent4="accent4" accent5="accent5" accent6="accent6" hlink="hlink" folHlink="folHlink"/>
    </a:extraClrScheme>
    <a:extraClrScheme>
      <a:clrScheme name="Citrus 2">
        <a:dk1>
          <a:srgbClr val="000000"/>
        </a:dk1>
        <a:lt1>
          <a:srgbClr val="FFFFFF"/>
        </a:lt1>
        <a:dk2>
          <a:srgbClr val="000000"/>
        </a:dk2>
        <a:lt2>
          <a:srgbClr val="777777"/>
        </a:lt2>
        <a:accent1>
          <a:srgbClr val="00CC00"/>
        </a:accent1>
        <a:accent2>
          <a:srgbClr val="FF822D"/>
        </a:accent2>
        <a:accent3>
          <a:srgbClr val="FFFFFF"/>
        </a:accent3>
        <a:accent4>
          <a:srgbClr val="000000"/>
        </a:accent4>
        <a:accent5>
          <a:srgbClr val="AAE2AA"/>
        </a:accent5>
        <a:accent6>
          <a:srgbClr val="E77528"/>
        </a:accent6>
        <a:hlink>
          <a:srgbClr val="FF63B1"/>
        </a:hlink>
        <a:folHlink>
          <a:srgbClr val="B2B2B2"/>
        </a:folHlink>
      </a:clrScheme>
      <a:clrMap bg1="lt1" tx1="dk1" bg2="lt2" tx2="dk2" accent1="accent1" accent2="accent2" accent3="accent3" accent4="accent4" accent5="accent5" accent6="accent6" hlink="hlink" folHlink="folHlink"/>
    </a:extraClrScheme>
    <a:extraClrScheme>
      <a:clrScheme name="Citrus 3">
        <a:dk1>
          <a:srgbClr val="000000"/>
        </a:dk1>
        <a:lt1>
          <a:srgbClr val="FFFFFF"/>
        </a:lt1>
        <a:dk2>
          <a:srgbClr val="000000"/>
        </a:dk2>
        <a:lt2>
          <a:srgbClr val="4D4D4D"/>
        </a:lt2>
        <a:accent1>
          <a:srgbClr val="C0C0C0"/>
        </a:accent1>
        <a:accent2>
          <a:srgbClr val="808080"/>
        </a:accent2>
        <a:accent3>
          <a:srgbClr val="FFFFFF"/>
        </a:accent3>
        <a:accent4>
          <a:srgbClr val="000000"/>
        </a:accent4>
        <a:accent5>
          <a:srgbClr val="DCDCDC"/>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trus 4">
        <a:dk1>
          <a:srgbClr val="000000"/>
        </a:dk1>
        <a:lt1>
          <a:srgbClr val="FFFFFF"/>
        </a:lt1>
        <a:dk2>
          <a:srgbClr val="000000"/>
        </a:dk2>
        <a:lt2>
          <a:srgbClr val="777777"/>
        </a:lt2>
        <a:accent1>
          <a:srgbClr val="72CE86"/>
        </a:accent1>
        <a:accent2>
          <a:srgbClr val="F6B070"/>
        </a:accent2>
        <a:accent3>
          <a:srgbClr val="FFFFFF"/>
        </a:accent3>
        <a:accent4>
          <a:srgbClr val="000000"/>
        </a:accent4>
        <a:accent5>
          <a:srgbClr val="BCE3C3"/>
        </a:accent5>
        <a:accent6>
          <a:srgbClr val="DF9F65"/>
        </a:accent6>
        <a:hlink>
          <a:srgbClr val="EB9DC4"/>
        </a:hlink>
        <a:folHlink>
          <a:srgbClr val="B2B2B2"/>
        </a:folHlink>
      </a:clrScheme>
      <a:clrMap bg1="lt1" tx1="dk1" bg2="lt2" tx2="dk2" accent1="accent1" accent2="accent2" accent3="accent3" accent4="accent4" accent5="accent5" accent6="accent6" hlink="hlink" folHlink="folHlink"/>
    </a:extraClrScheme>
    <a:extraClrScheme>
      <a:clrScheme name="Citrus 5">
        <a:dk1>
          <a:srgbClr val="000000"/>
        </a:dk1>
        <a:lt1>
          <a:srgbClr val="FFFFFF"/>
        </a:lt1>
        <a:dk2>
          <a:srgbClr val="000000"/>
        </a:dk2>
        <a:lt2>
          <a:srgbClr val="777777"/>
        </a:lt2>
        <a:accent1>
          <a:srgbClr val="F58F91"/>
        </a:accent1>
        <a:accent2>
          <a:srgbClr val="CE7162"/>
        </a:accent2>
        <a:accent3>
          <a:srgbClr val="FFFFFF"/>
        </a:accent3>
        <a:accent4>
          <a:srgbClr val="000000"/>
        </a:accent4>
        <a:accent5>
          <a:srgbClr val="F9C6C7"/>
        </a:accent5>
        <a:accent6>
          <a:srgbClr val="BA6658"/>
        </a:accent6>
        <a:hlink>
          <a:srgbClr val="F6CA7C"/>
        </a:hlink>
        <a:folHlink>
          <a:srgbClr val="C0C0C0"/>
        </a:folHlink>
      </a:clrScheme>
      <a:clrMap bg1="lt1" tx1="dk1" bg2="lt2" tx2="dk2" accent1="accent1" accent2="accent2" accent3="accent3" accent4="accent4" accent5="accent5" accent6="accent6" hlink="hlink" folHlink="folHlink"/>
    </a:extraClrScheme>
    <a:extraClrScheme>
      <a:clrScheme name="Citrus 6">
        <a:dk1>
          <a:srgbClr val="000000"/>
        </a:dk1>
        <a:lt1>
          <a:srgbClr val="FFFFFF"/>
        </a:lt1>
        <a:dk2>
          <a:srgbClr val="000000"/>
        </a:dk2>
        <a:lt2>
          <a:srgbClr val="777777"/>
        </a:lt2>
        <a:accent1>
          <a:srgbClr val="FAB774"/>
        </a:accent1>
        <a:accent2>
          <a:srgbClr val="CBACD4"/>
        </a:accent2>
        <a:accent3>
          <a:srgbClr val="FFFFFF"/>
        </a:accent3>
        <a:accent4>
          <a:srgbClr val="000000"/>
        </a:accent4>
        <a:accent5>
          <a:srgbClr val="FCD8BC"/>
        </a:accent5>
        <a:accent6>
          <a:srgbClr val="B89BC0"/>
        </a:accent6>
        <a:hlink>
          <a:srgbClr val="C2EB77"/>
        </a:hlink>
        <a:folHlink>
          <a:srgbClr val="C0C0C0"/>
        </a:folHlink>
      </a:clrScheme>
      <a:clrMap bg1="lt1" tx1="dk1" bg2="lt2" tx2="dk2" accent1="accent1" accent2="accent2" accent3="accent3" accent4="accent4" accent5="accent5" accent6="accent6" hlink="hlink" folHlink="folHlink"/>
    </a:extraClrScheme>
    <a:extraClrScheme>
      <a:clrScheme name="Citrus 7">
        <a:dk1>
          <a:srgbClr val="3B6147"/>
        </a:dk1>
        <a:lt1>
          <a:srgbClr val="CED5E8"/>
        </a:lt1>
        <a:dk2>
          <a:srgbClr val="FFFFFF"/>
        </a:dk2>
        <a:lt2>
          <a:srgbClr val="777777"/>
        </a:lt2>
        <a:accent1>
          <a:srgbClr val="FEA868"/>
        </a:accent1>
        <a:accent2>
          <a:srgbClr val="9AA8D0"/>
        </a:accent2>
        <a:accent3>
          <a:srgbClr val="E3E7F2"/>
        </a:accent3>
        <a:accent4>
          <a:srgbClr val="31523B"/>
        </a:accent4>
        <a:accent5>
          <a:srgbClr val="FED1B9"/>
        </a:accent5>
        <a:accent6>
          <a:srgbClr val="8B98BC"/>
        </a:accent6>
        <a:hlink>
          <a:srgbClr val="9CE157"/>
        </a:hlink>
        <a:folHlink>
          <a:srgbClr val="969696"/>
        </a:folHlink>
      </a:clrScheme>
      <a:clrMap bg1="lt1" tx1="dk1" bg2="lt2" tx2="dk2" accent1="accent1" accent2="accent2" accent3="accent3" accent4="accent4" accent5="accent5" accent6="accent6" hlink="hlink" folHlink="folHlink"/>
    </a:extraClrScheme>
    <a:extraClrScheme>
      <a:clrScheme name="Citrus 8">
        <a:dk1>
          <a:srgbClr val="2C395E"/>
        </a:dk1>
        <a:lt1>
          <a:srgbClr val="8798C7"/>
        </a:lt1>
        <a:dk2>
          <a:srgbClr val="FFFFFF"/>
        </a:dk2>
        <a:lt2>
          <a:srgbClr val="000000"/>
        </a:lt2>
        <a:accent1>
          <a:srgbClr val="FEE168"/>
        </a:accent1>
        <a:accent2>
          <a:srgbClr val="BAE482"/>
        </a:accent2>
        <a:accent3>
          <a:srgbClr val="C3CAE0"/>
        </a:accent3>
        <a:accent4>
          <a:srgbClr val="242F4F"/>
        </a:accent4>
        <a:accent5>
          <a:srgbClr val="FEEEB9"/>
        </a:accent5>
        <a:accent6>
          <a:srgbClr val="A8CF75"/>
        </a:accent6>
        <a:hlink>
          <a:srgbClr val="EFAD6B"/>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Designs\Citrus.pot</Template>
  <TotalTime>48318</TotalTime>
  <Words>1163</Words>
  <Application>Microsoft Office PowerPoint</Application>
  <PresentationFormat>On-screen Show (4:3)</PresentationFormat>
  <Paragraphs>304</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Times New Roman</vt:lpstr>
      <vt:lpstr>ＭＳ Ｐゴシック</vt:lpstr>
      <vt:lpstr>Arial</vt:lpstr>
      <vt:lpstr>Book Antiqua</vt:lpstr>
      <vt:lpstr>Wingdings</vt:lpstr>
      <vt:lpstr>Tahoma</vt:lpstr>
      <vt:lpstr>Citrus</vt:lpstr>
      <vt:lpstr>PowerPoint Presentation</vt:lpstr>
      <vt:lpstr>What is Walt Disney’s relationship with Tokyo Disneyland?</vt:lpstr>
      <vt:lpstr>What is the problem facing Walt Disney?</vt:lpstr>
      <vt:lpstr>Disney’s Current Debt Load</vt:lpstr>
      <vt:lpstr>Possible Solutions #1: Foreign Exchange Forwards</vt:lpstr>
      <vt:lpstr>Possible Solutions #2: Currency Futures &amp; Options</vt:lpstr>
      <vt:lpstr>Possible Solutions #3: Balance Sheet Hedges</vt:lpstr>
      <vt:lpstr>Possible Solutions #4: Currency Swap into Yen</vt:lpstr>
      <vt:lpstr>Swap Mechanics</vt:lpstr>
      <vt:lpstr>Two Viable Options:</vt:lpstr>
      <vt:lpstr>The Yen term loan  bottom of page 4 in case</vt:lpstr>
      <vt:lpstr>The Goldman Sachs Plan:</vt:lpstr>
      <vt:lpstr>Goldman Plan:</vt:lpstr>
      <vt:lpstr>Disney Cash Flows IRR = 9.4727%</vt:lpstr>
      <vt:lpstr>Interest Rate Differentials</vt:lpstr>
      <vt:lpstr>What is the Motivation for the French Utility?</vt:lpstr>
      <vt:lpstr>French Utility Cost of Debt Exhibit 8</vt:lpstr>
      <vt:lpstr>Interest Rate Differentials</vt:lpstr>
      <vt:lpstr>The Swap Exhibit 7</vt:lpstr>
      <vt:lpstr>Disney’s Benefit</vt:lpstr>
      <vt:lpstr>French Utility’s Benefit</vt:lpstr>
      <vt:lpstr>Interest Rate Differentials</vt:lpstr>
      <vt:lpstr>Bank’s Benefit</vt:lpstr>
      <vt:lpstr>Bank’s Benefit in ECUs (millions)</vt:lpstr>
      <vt:lpstr>Outcome</vt:lpstr>
    </vt:vector>
  </TitlesOfParts>
  <Company>tualne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455_O1 Financial Markets  Prof. Suman Banerjee Fall 1999</dc:title>
  <dc:creator>Suman Banerje</dc:creator>
  <cp:lastModifiedBy>wreese</cp:lastModifiedBy>
  <cp:revision>305</cp:revision>
  <cp:lastPrinted>2015-02-21T17:53:27Z</cp:lastPrinted>
  <dcterms:created xsi:type="dcterms:W3CDTF">2009-02-28T02:57:05Z</dcterms:created>
  <dcterms:modified xsi:type="dcterms:W3CDTF">2017-04-17T20:06:35Z</dcterms:modified>
</cp:coreProperties>
</file>