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3" r:id="rId1"/>
  </p:sldMasterIdLst>
  <p:notesMasterIdLst>
    <p:notesMasterId r:id="rId16"/>
  </p:notesMasterIdLst>
  <p:sldIdLst>
    <p:sldId id="256" r:id="rId2"/>
    <p:sldId id="291" r:id="rId3"/>
    <p:sldId id="293" r:id="rId4"/>
    <p:sldId id="294" r:id="rId5"/>
    <p:sldId id="295" r:id="rId6"/>
    <p:sldId id="296" r:id="rId7"/>
    <p:sldId id="297" r:id="rId8"/>
    <p:sldId id="298" r:id="rId9"/>
    <p:sldId id="292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105" d="100"/>
          <a:sy n="105" d="100"/>
        </p:scale>
        <p:origin x="118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8467AC3-580A-496A-B37B-B544C2C00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A has 2.0% advantage in dollars</a:t>
            </a:r>
          </a:p>
          <a:p>
            <a:r>
              <a:rPr lang="en-US" altLang="en-US" smtClean="0">
                <a:latin typeface="Times New Roman" pitchFamily="18" charset="0"/>
              </a:rPr>
              <a:t>A has 0.4% advantage in pounds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9539C0-A0FA-46AB-A3E4-0222FF3C15B4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A: compar adv in $ and wants to borrow pounds</a:t>
            </a:r>
          </a:p>
          <a:p>
            <a:r>
              <a:rPr lang="en-US" altLang="en-US" smtClean="0">
                <a:latin typeface="Times New Roman" pitchFamily="18" charset="0"/>
              </a:rPr>
              <a:t>B: compar adv in pounds and wants to borrow $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DD406F-304A-4F78-A6FD-17EBC6C65E4E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D0F416-37B3-468F-9D12-FBA530D069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69459-8DF1-4936-A9A8-18C5C3DB71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8D005-B471-44DB-8493-DC64774820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26F65-8BA8-4724-8A05-ADAA3AEA4C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E89F9F-9F1B-468F-B59A-7E18F28BDE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C2A5A-C5F8-4D0C-A773-5F77EDD2C0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DDF10-BC0B-4109-BEA3-578795C9D2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7C983-8A32-4953-B75B-0ACAAA9062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CBF5C-A326-4784-AB15-1AED388492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9597D8-E0E8-482E-A429-5E17C0909B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4B949-25E0-4C61-A1AA-985291CD3D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Venkat Subramaniam, Finance Curr. Overview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5582B8-C3F3-405D-8AED-74F9311C9F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Corporate Risk Management</a:t>
            </a:r>
            <a:endParaRPr lang="en-US" altLang="en-US" dirty="0" smtClean="0"/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81400"/>
            <a:ext cx="67056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Currency Swaps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DF4E90-79D0-4B56-9E3C-1ECC91934546}" type="slidenum">
              <a:rPr lang="en-US" altLang="en-US" sz="2600">
                <a:solidFill>
                  <a:schemeClr val="bg1"/>
                </a:solidFill>
              </a:rPr>
              <a:pPr/>
              <a:t>1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Example</a:t>
            </a:r>
          </a:p>
          <a:p>
            <a:pPr lvl="1"/>
            <a:r>
              <a:rPr lang="en-US" altLang="en-US" sz="3200" dirty="0" smtClean="0"/>
              <a:t>Firm A will borrow $15 million from its lender</a:t>
            </a:r>
          </a:p>
          <a:p>
            <a:pPr lvl="1"/>
            <a:r>
              <a:rPr lang="en-US" altLang="en-US" sz="3200" dirty="0" smtClean="0"/>
              <a:t>Firm B will borrow £10 million from its lender</a:t>
            </a:r>
          </a:p>
          <a:p>
            <a:pPr lvl="1"/>
            <a:r>
              <a:rPr lang="en-US" altLang="en-US" sz="3200" dirty="0" smtClean="0"/>
              <a:t>Current spot XR is 1.5 $/£</a:t>
            </a:r>
          </a:p>
          <a:p>
            <a:pPr lvl="2"/>
            <a:r>
              <a:rPr lang="en-US" altLang="en-US" sz="3200" dirty="0" smtClean="0"/>
              <a:t>Each firm is borrowing same amount of money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1534EA-F1EE-4DFD-AB97-B4D102F75B2F}" type="slidenum">
              <a:rPr lang="en-US" altLang="en-US" sz="2600">
                <a:solidFill>
                  <a:schemeClr val="bg1"/>
                </a:solidFill>
              </a:rPr>
              <a:pPr/>
              <a:t>10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Firm A borrows $15 million at 8.0% from its lender</a:t>
            </a:r>
          </a:p>
          <a:p>
            <a:r>
              <a:rPr lang="en-US" altLang="en-US" sz="3200" dirty="0" smtClean="0"/>
              <a:t>Firm B borrows £10 million at 12.0% from its lender</a:t>
            </a:r>
          </a:p>
          <a:p>
            <a:r>
              <a:rPr lang="en-US" altLang="en-US" sz="3200" dirty="0" smtClean="0"/>
              <a:t>Firms A and B give principal to </a:t>
            </a:r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which passes it through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DFD93-777E-481B-9276-D2F26D2400F2}" type="slidenum">
              <a:rPr lang="en-US" altLang="en-US" sz="2600">
                <a:solidFill>
                  <a:schemeClr val="bg1"/>
                </a:solidFill>
              </a:rPr>
              <a:pPr/>
              <a:t>11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Firm A pays interest to </a:t>
            </a:r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on £ at 11.0%</a:t>
            </a:r>
          </a:p>
          <a:p>
            <a:r>
              <a:rPr lang="en-US" altLang="en-US" sz="3200" dirty="0" smtClean="0"/>
              <a:t>Firm B pays interest to </a:t>
            </a:r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on $ at 9.4%</a:t>
            </a:r>
          </a:p>
          <a:p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gives A 8.0% on $15 million to pay its lender</a:t>
            </a:r>
          </a:p>
          <a:p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gives B 12.0% on £10 million to pay its lender</a:t>
            </a:r>
          </a:p>
          <a:p>
            <a:endParaRPr lang="en-US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A72AE7-21F8-4CD7-9DBA-B1222461A602}" type="slidenum">
              <a:rPr lang="en-US" altLang="en-US" sz="2600">
                <a:solidFill>
                  <a:schemeClr val="bg1"/>
                </a:solidFill>
              </a:rPr>
              <a:pPr/>
              <a:t>12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Results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Firm A borrows £ at 11% instead of 11.6%</a:t>
            </a:r>
          </a:p>
          <a:p>
            <a:r>
              <a:rPr lang="en-US" altLang="en-US" sz="3200" dirty="0" smtClean="0"/>
              <a:t>Firm B borrows $ at 9.4% instead of 10%</a:t>
            </a:r>
          </a:p>
          <a:p>
            <a:r>
              <a:rPr lang="en-US" altLang="en-US" sz="3200" dirty="0" smtClean="0"/>
              <a:t>Swap Bank</a:t>
            </a:r>
            <a:endParaRPr lang="en-US" altLang="en-US" sz="3200" dirty="0" smtClean="0"/>
          </a:p>
          <a:p>
            <a:pPr lvl="1"/>
            <a:r>
              <a:rPr lang="en-US" altLang="en-US" sz="3200" dirty="0" smtClean="0"/>
              <a:t>Receives 11% on £; 9.4% on $</a:t>
            </a:r>
          </a:p>
          <a:p>
            <a:pPr lvl="1"/>
            <a:r>
              <a:rPr lang="en-US" altLang="en-US" sz="3200" dirty="0" smtClean="0"/>
              <a:t>Pays 12% on £ ; 8% on $</a:t>
            </a:r>
          </a:p>
          <a:p>
            <a:pPr lvl="1"/>
            <a:r>
              <a:rPr lang="en-US" altLang="en-US" sz="3200" dirty="0" smtClean="0"/>
              <a:t>Net to </a:t>
            </a:r>
            <a:r>
              <a:rPr lang="en-US" altLang="en-US" sz="3200" dirty="0" smtClean="0"/>
              <a:t>Swap Bank </a:t>
            </a:r>
            <a:r>
              <a:rPr lang="en-US" altLang="en-US" sz="3200" dirty="0" smtClean="0"/>
              <a:t>of 0.4%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E414C3-C25C-43C5-BAED-61DDDDFDCB0B}" type="slidenum">
              <a:rPr lang="en-US" altLang="en-US" sz="2600">
                <a:solidFill>
                  <a:schemeClr val="bg1"/>
                </a:solidFill>
              </a:rPr>
              <a:pPr/>
              <a:t>13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Diagram of Currency Swap</a:t>
            </a:r>
          </a:p>
        </p:txBody>
      </p:sp>
      <p:sp>
        <p:nvSpPr>
          <p:cNvPr id="17411" name="Content Placeholder 21"/>
          <p:cNvSpPr>
            <a:spLocks noGrp="1"/>
          </p:cNvSpPr>
          <p:nvPr>
            <p:ph idx="1"/>
          </p:nvPr>
        </p:nvSpPr>
        <p:spPr>
          <a:xfrm>
            <a:off x="304799" y="1524000"/>
            <a:ext cx="8382001" cy="495300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FF9DB6-7E38-4DA6-82E1-3E0EC839EF38}" type="slidenum">
              <a:rPr lang="en-US" altLang="en-US" sz="2600">
                <a:solidFill>
                  <a:schemeClr val="bg1"/>
                </a:solidFill>
              </a:rPr>
              <a:pPr/>
              <a:t>14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sp>
        <p:nvSpPr>
          <p:cNvPr id="17413" name="Flowchart: Alternate Process 6"/>
          <p:cNvSpPr>
            <a:spLocks noChangeArrowheads="1"/>
          </p:cNvSpPr>
          <p:nvPr/>
        </p:nvSpPr>
        <p:spPr bwMode="auto">
          <a:xfrm>
            <a:off x="1066800" y="3200400"/>
            <a:ext cx="1600200" cy="12954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7414" name="Flowchart: Alternate Process 7"/>
          <p:cNvSpPr>
            <a:spLocks noChangeArrowheads="1"/>
          </p:cNvSpPr>
          <p:nvPr/>
        </p:nvSpPr>
        <p:spPr bwMode="auto">
          <a:xfrm>
            <a:off x="5562600" y="3200400"/>
            <a:ext cx="1524000" cy="1298575"/>
          </a:xfrm>
          <a:prstGeom prst="flowChartAlternate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7415" name="Flowchart: Process 8"/>
          <p:cNvSpPr>
            <a:spLocks noChangeArrowheads="1"/>
          </p:cNvSpPr>
          <p:nvPr/>
        </p:nvSpPr>
        <p:spPr bwMode="auto">
          <a:xfrm>
            <a:off x="3009900" y="3200400"/>
            <a:ext cx="2247900" cy="1295400"/>
          </a:xfrm>
          <a:prstGeom prst="flowChartProcess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600" dirty="0" smtClean="0">
                <a:solidFill>
                  <a:schemeClr val="bg1"/>
                </a:solidFill>
              </a:rPr>
              <a:t>Swap </a:t>
            </a:r>
            <a:r>
              <a:rPr lang="en-US" altLang="en-US" sz="3600" dirty="0" smtClean="0">
                <a:solidFill>
                  <a:schemeClr val="bg1"/>
                </a:solidFill>
              </a:rPr>
              <a:t>Bank</a:t>
            </a:r>
            <a:endParaRPr lang="en-US" altLang="en-US" sz="3600" dirty="0">
              <a:solidFill>
                <a:schemeClr val="bg1"/>
              </a:solidFill>
            </a:endParaRPr>
          </a:p>
        </p:txBody>
      </p:sp>
      <p:sp>
        <p:nvSpPr>
          <p:cNvPr id="17416" name="Curved Down Arrow 11"/>
          <p:cNvSpPr>
            <a:spLocks noChangeArrowheads="1"/>
          </p:cNvSpPr>
          <p:nvPr/>
        </p:nvSpPr>
        <p:spPr bwMode="auto">
          <a:xfrm>
            <a:off x="1828800" y="2133600"/>
            <a:ext cx="2362200" cy="990600"/>
          </a:xfrm>
          <a:prstGeom prst="curvedDownArrow">
            <a:avLst>
              <a:gd name="adj1" fmla="val 25005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Curved Down Arrow 12"/>
          <p:cNvSpPr>
            <a:spLocks noChangeArrowheads="1"/>
          </p:cNvSpPr>
          <p:nvPr/>
        </p:nvSpPr>
        <p:spPr bwMode="auto">
          <a:xfrm>
            <a:off x="4267200" y="2286000"/>
            <a:ext cx="2286000" cy="7620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Curved Down Arrow 15"/>
          <p:cNvSpPr>
            <a:spLocks noChangeArrowheads="1"/>
          </p:cNvSpPr>
          <p:nvPr/>
        </p:nvSpPr>
        <p:spPr bwMode="auto">
          <a:xfrm rot="10800000">
            <a:off x="4038600" y="4648200"/>
            <a:ext cx="2743200" cy="9144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Curved Down Arrow 17"/>
          <p:cNvSpPr>
            <a:spLocks noChangeArrowheads="1"/>
          </p:cNvSpPr>
          <p:nvPr/>
        </p:nvSpPr>
        <p:spPr bwMode="auto">
          <a:xfrm rot="10800000">
            <a:off x="1600200" y="4572000"/>
            <a:ext cx="2209800" cy="838200"/>
          </a:xfrm>
          <a:prstGeom prst="curvedDownArrow">
            <a:avLst>
              <a:gd name="adj1" fmla="val 25009"/>
              <a:gd name="adj2" fmla="val 50005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0" name="Curved Down Arrow 18"/>
          <p:cNvSpPr>
            <a:spLocks noChangeArrowheads="1"/>
          </p:cNvSpPr>
          <p:nvPr/>
        </p:nvSpPr>
        <p:spPr bwMode="auto">
          <a:xfrm>
            <a:off x="6705600" y="2438400"/>
            <a:ext cx="1524000" cy="6096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1" name="Curved Down Arrow 19"/>
          <p:cNvSpPr>
            <a:spLocks noChangeArrowheads="1"/>
          </p:cNvSpPr>
          <p:nvPr/>
        </p:nvSpPr>
        <p:spPr bwMode="auto">
          <a:xfrm rot="10800000">
            <a:off x="304800" y="4572000"/>
            <a:ext cx="1295400" cy="609600"/>
          </a:xfrm>
          <a:prstGeom prst="curvedDownArrow">
            <a:avLst>
              <a:gd name="adj1" fmla="val 25008"/>
              <a:gd name="adj2" fmla="val 49997"/>
              <a:gd name="adj3" fmla="val 25000"/>
            </a:avLst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22" name="TextBox 20"/>
          <p:cNvSpPr txBox="1">
            <a:spLocks noChangeArrowheads="1"/>
          </p:cNvSpPr>
          <p:nvPr/>
        </p:nvSpPr>
        <p:spPr bwMode="auto">
          <a:xfrm>
            <a:off x="2514600" y="2362200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11%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3" name="TextBox 21"/>
          <p:cNvSpPr txBox="1">
            <a:spLocks noChangeArrowheads="1"/>
          </p:cNvSpPr>
          <p:nvPr/>
        </p:nvSpPr>
        <p:spPr bwMode="auto">
          <a:xfrm>
            <a:off x="4953000" y="24384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12%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4" name="TextBox 23"/>
          <p:cNvSpPr txBox="1">
            <a:spLocks noChangeArrowheads="1"/>
          </p:cNvSpPr>
          <p:nvPr/>
        </p:nvSpPr>
        <p:spPr bwMode="auto">
          <a:xfrm>
            <a:off x="7162800" y="2514600"/>
            <a:ext cx="83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12%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£</a:t>
            </a:r>
            <a:endParaRPr lang="en-US" altLang="en-US" sz="2000"/>
          </a:p>
        </p:txBody>
      </p:sp>
      <p:sp>
        <p:nvSpPr>
          <p:cNvPr id="17425" name="TextBox 24"/>
          <p:cNvSpPr txBox="1">
            <a:spLocks noChangeArrowheads="1"/>
          </p:cNvSpPr>
          <p:nvPr/>
        </p:nvSpPr>
        <p:spPr bwMode="auto">
          <a:xfrm>
            <a:off x="5105400" y="4800600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9.4%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  <p:sp>
        <p:nvSpPr>
          <p:cNvPr id="17426" name="TextBox 25"/>
          <p:cNvSpPr txBox="1">
            <a:spLocks noChangeArrowheads="1"/>
          </p:cNvSpPr>
          <p:nvPr/>
        </p:nvSpPr>
        <p:spPr bwMode="auto">
          <a:xfrm>
            <a:off x="2362200" y="4724400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 8%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  <p:sp>
        <p:nvSpPr>
          <p:cNvPr id="17427" name="TextBox 26"/>
          <p:cNvSpPr txBox="1">
            <a:spLocks noChangeArrowheads="1"/>
          </p:cNvSpPr>
          <p:nvPr/>
        </p:nvSpPr>
        <p:spPr bwMode="auto">
          <a:xfrm>
            <a:off x="685800" y="4419600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8%</a:t>
            </a:r>
          </a:p>
          <a:p>
            <a:r>
              <a:rPr lang="en-US" altLang="en-US" sz="2000">
                <a:latin typeface="Tahoma" pitchFamily="34" charset="0"/>
                <a:cs typeface="Tahoma" pitchFamily="34" charset="0"/>
              </a:rPr>
              <a:t>  $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Firm A wants to borrow </a:t>
            </a:r>
            <a:r>
              <a:rPr lang="en-US" altLang="en-US" sz="3200" dirty="0" smtClean="0">
                <a:cs typeface="Tahoma" pitchFamily="34" charset="0"/>
              </a:rPr>
              <a:t>£</a:t>
            </a:r>
          </a:p>
          <a:p>
            <a:r>
              <a:rPr lang="en-US" altLang="en-US" sz="3200" dirty="0" smtClean="0">
                <a:cs typeface="Tahoma" pitchFamily="34" charset="0"/>
              </a:rPr>
              <a:t>Firm B wants to borrow $</a:t>
            </a:r>
          </a:p>
          <a:p>
            <a:pPr lvl="1"/>
            <a:r>
              <a:rPr lang="en-US" altLang="en-US" sz="3200" dirty="0" smtClean="0">
                <a:cs typeface="Tahoma" pitchFamily="34" charset="0"/>
              </a:rPr>
              <a:t>Each has existing receivables</a:t>
            </a:r>
          </a:p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7F48171-CED2-4FE7-ACA7-B8B23F27D50E}" type="slidenum">
              <a:rPr lang="en-US" altLang="en-US" sz="2600">
                <a:solidFill>
                  <a:schemeClr val="bg1"/>
                </a:solidFill>
              </a:rPr>
              <a:pPr/>
              <a:t>2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66735"/>
              </p:ext>
            </p:extLst>
          </p:nvPr>
        </p:nvGraphicFramePr>
        <p:xfrm>
          <a:off x="914400" y="3657600"/>
          <a:ext cx="670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4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A is more credit-worthy</a:t>
            </a:r>
          </a:p>
          <a:p>
            <a:pPr lvl="1"/>
            <a:r>
              <a:rPr lang="en-US" altLang="en-US" sz="3200" dirty="0" smtClean="0"/>
              <a:t>A has absolute advantage in both $ and £</a:t>
            </a:r>
          </a:p>
          <a:p>
            <a:pPr lvl="1"/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D8265A-84B5-4DA3-9DBC-CA489F46F332}" type="slidenum">
              <a:rPr lang="en-US" altLang="en-US" sz="2600">
                <a:solidFill>
                  <a:schemeClr val="bg1"/>
                </a:solidFill>
              </a:rPr>
              <a:pPr/>
              <a:t>3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82504"/>
              </p:ext>
            </p:extLst>
          </p:nvPr>
        </p:nvGraphicFramePr>
        <p:xfrm>
          <a:off x="914400" y="3124200"/>
          <a:ext cx="70866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A has comparative advantage in dollars</a:t>
            </a:r>
          </a:p>
          <a:p>
            <a:r>
              <a:rPr lang="en-US" altLang="en-US" sz="3200" dirty="0" smtClean="0"/>
              <a:t>B has comparative advantage in pounds</a:t>
            </a:r>
          </a:p>
          <a:p>
            <a:pPr lvl="1"/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CEAFD54-C6AB-4B0F-93CD-3AEE37FBA047}" type="slidenum">
              <a:rPr lang="en-US" altLang="en-US" sz="2600">
                <a:solidFill>
                  <a:schemeClr val="bg1"/>
                </a:solidFill>
              </a:rPr>
              <a:pPr/>
              <a:t>4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24569"/>
              </p:ext>
            </p:extLst>
          </p:nvPr>
        </p:nvGraphicFramePr>
        <p:xfrm>
          <a:off x="762000" y="3200400"/>
          <a:ext cx="73152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Motivation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Swaps work when each firm wants to borrow in currency where other enjoys a comparative advantage</a:t>
            </a:r>
          </a:p>
          <a:p>
            <a:pPr lvl="1"/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9ABD756-6E91-40EE-AC72-D3B0E2FDF9CD}" type="slidenum">
              <a:rPr lang="en-US" altLang="en-US" sz="2600">
                <a:solidFill>
                  <a:schemeClr val="bg1"/>
                </a:solidFill>
              </a:rPr>
              <a:pPr/>
              <a:t>5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102289"/>
              </p:ext>
            </p:extLst>
          </p:nvPr>
        </p:nvGraphicFramePr>
        <p:xfrm>
          <a:off x="838200" y="3352800"/>
          <a:ext cx="7086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65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Rates Each Firm can Borrow at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Difference between the differences in borrowing rates</a:t>
            </a:r>
          </a:p>
          <a:p>
            <a:pPr lvl="1"/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DFC97F-6C50-43A3-B3F6-FBB4A9659DAC}" type="slidenum">
              <a:rPr lang="en-US" altLang="en-US" sz="2600">
                <a:solidFill>
                  <a:schemeClr val="bg1"/>
                </a:solidFill>
              </a:rPr>
              <a:pPr/>
              <a:t>6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129013"/>
              </p:ext>
            </p:extLst>
          </p:nvPr>
        </p:nvGraphicFramePr>
        <p:xfrm>
          <a:off x="990600" y="3276600"/>
          <a:ext cx="6858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Gain</a:t>
                      </a:r>
                      <a:r>
                        <a:rPr lang="en-US" baseline="0" dirty="0" smtClean="0"/>
                        <a:t> = 2.0% - 0.4% = 1.6%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Can be divided among firms and intermediary (if used)</a:t>
            </a:r>
          </a:p>
          <a:p>
            <a:pPr lvl="1"/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9C1C3F-F133-4496-AE28-3D5A8FF2E324}" type="slidenum">
              <a:rPr lang="en-US" altLang="en-US" sz="2600">
                <a:solidFill>
                  <a:schemeClr val="bg1"/>
                </a:solidFill>
              </a:rPr>
              <a:pPr/>
              <a:t>7</a:t>
            </a:fld>
            <a:endParaRPr lang="en-US" altLang="en-US" sz="26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0808"/>
              </p:ext>
            </p:extLst>
          </p:nvPr>
        </p:nvGraphicFramePr>
        <p:xfrm>
          <a:off x="914400" y="3352800"/>
          <a:ext cx="6781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3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Potential Gain</a:t>
                      </a:r>
                      <a:r>
                        <a:rPr lang="en-US" baseline="0" dirty="0" smtClean="0"/>
                        <a:t> = 2.0% - 0.4% = 1.6%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Dollars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Pounds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11.6%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Difference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Potential Gain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200" dirty="0" smtClean="0"/>
              <a:t>Potential gain from swap</a:t>
            </a:r>
          </a:p>
          <a:p>
            <a:pPr lvl="1"/>
            <a:r>
              <a:rPr lang="en-US" altLang="en-US" sz="3200" dirty="0" smtClean="0"/>
              <a:t>Firm A  		 0.6%</a:t>
            </a:r>
          </a:p>
          <a:p>
            <a:pPr lvl="1"/>
            <a:r>
              <a:rPr lang="en-US" altLang="en-US" sz="3200" dirty="0" smtClean="0"/>
              <a:t>Firm B  		 0.6%</a:t>
            </a:r>
          </a:p>
          <a:p>
            <a:pPr lvl="1"/>
            <a:r>
              <a:rPr lang="en-US" altLang="en-US" sz="3200" dirty="0" smtClean="0"/>
              <a:t>Swap Bank	</a:t>
            </a:r>
            <a:r>
              <a:rPr lang="en-US" altLang="en-US" sz="3200" dirty="0" smtClean="0"/>
              <a:t>	 </a:t>
            </a:r>
            <a:r>
              <a:rPr lang="en-US" altLang="en-US" sz="3200" u="sng" dirty="0" smtClean="0"/>
              <a:t>0.4%</a:t>
            </a:r>
          </a:p>
          <a:p>
            <a:pPr lvl="1"/>
            <a:r>
              <a:rPr lang="en-US" altLang="en-US" sz="3200" dirty="0" smtClean="0"/>
              <a:t>            		 </a:t>
            </a:r>
            <a:r>
              <a:rPr lang="en-US" altLang="en-US" sz="3200" dirty="0" smtClean="0"/>
              <a:t>	1.6</a:t>
            </a:r>
            <a:r>
              <a:rPr lang="en-US" altLang="en-US" sz="3200" dirty="0" smtClean="0"/>
              <a:t>%  =  potential gain</a:t>
            </a:r>
            <a:endParaRPr lang="en-US" altLang="en-US" sz="3200" dirty="0"/>
          </a:p>
          <a:p>
            <a:pPr lvl="1"/>
            <a:r>
              <a:rPr lang="en-US" altLang="en-US" sz="3200" dirty="0"/>
              <a:t>T</a:t>
            </a:r>
            <a:r>
              <a:rPr lang="en-US" altLang="en-US" sz="3200" dirty="0" smtClean="0"/>
              <a:t>he distribution of the potential gain among the three parties is negotiated. This is an example.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BDF7E9-5714-4AA6-A508-F5820E3798F6}" type="slidenum">
              <a:rPr lang="en-US" altLang="en-US" sz="2600">
                <a:solidFill>
                  <a:schemeClr val="bg1"/>
                </a:solidFill>
              </a:rPr>
              <a:pPr/>
              <a:t>8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Mechanics of the Swap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Notional principal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/>
              <a:t>Amount of money the swapped payments are based on</a:t>
            </a:r>
          </a:p>
          <a:p>
            <a:pPr lvl="1">
              <a:buFont typeface="Arial" charset="0"/>
              <a:buChar char="•"/>
            </a:pPr>
            <a:r>
              <a:rPr lang="en-US" altLang="en-US" sz="3200" dirty="0" smtClean="0"/>
              <a:t>Expressed in both currencies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5102F6-3CCC-4F2D-9705-046BB63DB705}" type="slidenum">
              <a:rPr lang="en-US" altLang="en-US" sz="2600">
                <a:solidFill>
                  <a:schemeClr val="bg1"/>
                </a:solidFill>
              </a:rPr>
              <a:pPr/>
              <a:t>9</a:t>
            </a:fld>
            <a:endParaRPr lang="en-US" altLang="en-US" sz="2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3365</TotalTime>
  <Words>527</Words>
  <Application>Microsoft Office PowerPoint</Application>
  <PresentationFormat>On-screen Show (4:3)</PresentationFormat>
  <Paragraphs>149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Times New Roman</vt:lpstr>
      <vt:lpstr>Clarity</vt:lpstr>
      <vt:lpstr>Corporate Risk Management</vt:lpstr>
      <vt:lpstr>Motivation</vt:lpstr>
      <vt:lpstr>Motivation</vt:lpstr>
      <vt:lpstr>Motivation</vt:lpstr>
      <vt:lpstr>Motivation</vt:lpstr>
      <vt:lpstr>Potential Gain</vt:lpstr>
      <vt:lpstr>Potential Gain</vt:lpstr>
      <vt:lpstr>Potential Gain</vt:lpstr>
      <vt:lpstr>Mechanics of the Swap</vt:lpstr>
      <vt:lpstr>Mechanics of the Swap</vt:lpstr>
      <vt:lpstr>Mechanics of the Swap</vt:lpstr>
      <vt:lpstr>Mechanics of the Swap</vt:lpstr>
      <vt:lpstr>Results</vt:lpstr>
      <vt:lpstr>Diagram of Currency Swap</vt:lpstr>
    </vt:vector>
  </TitlesOfParts>
  <Company>Bisk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# and Course Name</dc:title>
  <dc:creator>workstation</dc:creator>
  <cp:lastModifiedBy>wreese</cp:lastModifiedBy>
  <cp:revision>143</cp:revision>
  <dcterms:created xsi:type="dcterms:W3CDTF">2007-01-12T18:46:24Z</dcterms:created>
  <dcterms:modified xsi:type="dcterms:W3CDTF">2017-04-17T19:10:17Z</dcterms:modified>
</cp:coreProperties>
</file>