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5"/>
  </p:notesMasterIdLst>
  <p:handoutMasterIdLst>
    <p:handoutMasterId r:id="rId36"/>
  </p:handoutMasterIdLst>
  <p:sldIdLst>
    <p:sldId id="424" r:id="rId2"/>
    <p:sldId id="425" r:id="rId3"/>
    <p:sldId id="427" r:id="rId4"/>
    <p:sldId id="428" r:id="rId5"/>
    <p:sldId id="429" r:id="rId6"/>
    <p:sldId id="430" r:id="rId7"/>
    <p:sldId id="431" r:id="rId8"/>
    <p:sldId id="432" r:id="rId9"/>
    <p:sldId id="433" r:id="rId10"/>
    <p:sldId id="434" r:id="rId11"/>
    <p:sldId id="435" r:id="rId12"/>
    <p:sldId id="437" r:id="rId13"/>
    <p:sldId id="436" r:id="rId14"/>
    <p:sldId id="438" r:id="rId15"/>
    <p:sldId id="439" r:id="rId16"/>
    <p:sldId id="440" r:id="rId17"/>
    <p:sldId id="476" r:id="rId18"/>
    <p:sldId id="441" r:id="rId19"/>
    <p:sldId id="443" r:id="rId20"/>
    <p:sldId id="475" r:id="rId21"/>
    <p:sldId id="453" r:id="rId22"/>
    <p:sldId id="474" r:id="rId23"/>
    <p:sldId id="454" r:id="rId24"/>
    <p:sldId id="473" r:id="rId25"/>
    <p:sldId id="452" r:id="rId26"/>
    <p:sldId id="455" r:id="rId27"/>
    <p:sldId id="472" r:id="rId28"/>
    <p:sldId id="457" r:id="rId29"/>
    <p:sldId id="471" r:id="rId30"/>
    <p:sldId id="459" r:id="rId31"/>
    <p:sldId id="470" r:id="rId32"/>
    <p:sldId id="461" r:id="rId33"/>
    <p:sldId id="462" r:id="rId34"/>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CC"/>
    <a:srgbClr val="FFFFCC"/>
    <a:srgbClr val="CCFFFF"/>
    <a:srgbClr val="FAF400"/>
    <a:srgbClr val="009900"/>
    <a:srgbClr val="99FF99"/>
    <a:srgbClr val="66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defTabSz="923925">
              <a:defRPr sz="1200">
                <a:latin typeface="Times New Roman" pitchFamily="-110" charset="0"/>
                <a:ea typeface="ＭＳ Ｐゴシック" pitchFamily="-110" charset="-128"/>
              </a:defRPr>
            </a:lvl1pPr>
          </a:lstStyle>
          <a:p>
            <a:pPr>
              <a:defRPr/>
            </a:pPr>
            <a:endParaRPr lang="en-US"/>
          </a:p>
        </p:txBody>
      </p:sp>
      <p:sp>
        <p:nvSpPr>
          <p:cNvPr id="196611" name="Rectangle 3"/>
          <p:cNvSpPr>
            <a:spLocks noGrp="1" noChangeArrowheads="1"/>
          </p:cNvSpPr>
          <p:nvPr>
            <p:ph type="dt" sz="quarter" idx="1"/>
          </p:nvPr>
        </p:nvSpPr>
        <p:spPr bwMode="auto">
          <a:xfrm>
            <a:off x="3900488" y="0"/>
            <a:ext cx="2981325" cy="463550"/>
          </a:xfrm>
          <a:prstGeom prst="rect">
            <a:avLst/>
          </a:prstGeom>
          <a:noFill/>
          <a:ln w="9525">
            <a:noFill/>
            <a:miter lim="800000"/>
            <a:headEnd/>
            <a:tailEnd/>
          </a:ln>
          <a:effectLst/>
        </p:spPr>
        <p:txBody>
          <a:bodyPr vert="horz" wrap="square" lIns="92433" tIns="46216" rIns="92433" bIns="46216" numCol="1" anchor="t" anchorCtr="0" compatLnSpc="1">
            <a:prstTxWarp prst="textNoShape">
              <a:avLst/>
            </a:prstTxWarp>
          </a:bodyPr>
          <a:lstStyle>
            <a:lvl1pPr algn="r" defTabSz="923925">
              <a:defRPr sz="1200">
                <a:latin typeface="Times New Roman" pitchFamily="-110" charset="0"/>
                <a:ea typeface="ＭＳ Ｐゴシック" pitchFamily="-110" charset="-128"/>
              </a:defRPr>
            </a:lvl1pPr>
          </a:lstStyle>
          <a:p>
            <a:pPr>
              <a:defRPr/>
            </a:pPr>
            <a:endParaRPr lang="en-US"/>
          </a:p>
        </p:txBody>
      </p:sp>
      <p:sp>
        <p:nvSpPr>
          <p:cNvPr id="196612" name="Rectangle 4"/>
          <p:cNvSpPr>
            <a:spLocks noGrp="1" noChangeArrowheads="1"/>
          </p:cNvSpPr>
          <p:nvPr>
            <p:ph type="ftr" sz="quarter" idx="2"/>
          </p:nvPr>
        </p:nvSpPr>
        <p:spPr bwMode="auto">
          <a:xfrm>
            <a:off x="0" y="8831263"/>
            <a:ext cx="2982913"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defTabSz="923925">
              <a:defRPr sz="1200">
                <a:latin typeface="Times New Roman" pitchFamily="-110" charset="0"/>
                <a:ea typeface="ＭＳ Ｐゴシック" pitchFamily="-110" charset="-128"/>
              </a:defRPr>
            </a:lvl1pPr>
          </a:lstStyle>
          <a:p>
            <a:pPr>
              <a:defRPr/>
            </a:pPr>
            <a:endParaRPr lang="en-US"/>
          </a:p>
        </p:txBody>
      </p:sp>
      <p:sp>
        <p:nvSpPr>
          <p:cNvPr id="196613" name="Rectangle 5"/>
          <p:cNvSpPr>
            <a:spLocks noGrp="1" noChangeArrowheads="1"/>
          </p:cNvSpPr>
          <p:nvPr>
            <p:ph type="sldNum" sz="quarter" idx="3"/>
          </p:nvPr>
        </p:nvSpPr>
        <p:spPr bwMode="auto">
          <a:xfrm>
            <a:off x="3900488" y="8831263"/>
            <a:ext cx="2981325" cy="465137"/>
          </a:xfrm>
          <a:prstGeom prst="rect">
            <a:avLst/>
          </a:prstGeom>
          <a:noFill/>
          <a:ln w="9525">
            <a:noFill/>
            <a:miter lim="800000"/>
            <a:headEnd/>
            <a:tailEnd/>
          </a:ln>
          <a:effectLst/>
        </p:spPr>
        <p:txBody>
          <a:bodyPr vert="horz" wrap="square" lIns="92433" tIns="46216" rIns="92433" bIns="46216" numCol="1" anchor="b" anchorCtr="0" compatLnSpc="1">
            <a:prstTxWarp prst="textNoShape">
              <a:avLst/>
            </a:prstTxWarp>
          </a:bodyPr>
          <a:lstStyle>
            <a:lvl1pPr algn="r" defTabSz="923925">
              <a:defRPr sz="1200"/>
            </a:lvl1pPr>
          </a:lstStyle>
          <a:p>
            <a:fld id="{92B3F0EF-73B3-493B-B237-5AB050C7EAD8}"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82913"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defTabSz="923925" eaLnBrk="0" hangingPunct="0">
              <a:defRPr sz="1200">
                <a:latin typeface="Times New Roman" pitchFamily="-110" charset="0"/>
                <a:ea typeface="ＭＳ Ｐゴシック" pitchFamily="-110" charset="-128"/>
              </a:defRPr>
            </a:lvl1pPr>
          </a:lstStyle>
          <a:p>
            <a:pPr>
              <a:defRPr/>
            </a:pPr>
            <a:endParaRPr lang="en-US"/>
          </a:p>
        </p:txBody>
      </p:sp>
      <p:sp>
        <p:nvSpPr>
          <p:cNvPr id="15363" name="Rectangle 3"/>
          <p:cNvSpPr>
            <a:spLocks noGrp="1" noChangeArrowheads="1"/>
          </p:cNvSpPr>
          <p:nvPr>
            <p:ph type="dt" idx="1"/>
          </p:nvPr>
        </p:nvSpPr>
        <p:spPr bwMode="auto">
          <a:xfrm>
            <a:off x="3900488" y="0"/>
            <a:ext cx="2981325" cy="4635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lvl1pPr algn="r" defTabSz="923925" eaLnBrk="0" hangingPunct="0">
              <a:defRPr sz="1200">
                <a:latin typeface="Times New Roman" pitchFamily="-110" charset="0"/>
                <a:ea typeface="ＭＳ Ｐゴシック" pitchFamily="-110" charset="-128"/>
              </a:defRPr>
            </a:lvl1pPr>
          </a:lstStyle>
          <a:p>
            <a:pPr>
              <a:defRPr/>
            </a:pPr>
            <a:endParaRPr lang="en-US"/>
          </a:p>
        </p:txBody>
      </p:sp>
      <p:sp>
        <p:nvSpPr>
          <p:cNvPr id="36868" name="Rectangle 4"/>
          <p:cNvSpPr>
            <a:spLocks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7575" y="4414838"/>
            <a:ext cx="5046663" cy="4184650"/>
          </a:xfrm>
          <a:prstGeom prst="rect">
            <a:avLst/>
          </a:prstGeom>
          <a:noFill/>
          <a:ln w="12700">
            <a:noFill/>
            <a:miter lim="800000"/>
            <a:headEnd type="none" w="sm" len="sm"/>
            <a:tailEnd type="none" w="sm" len="sm"/>
          </a:ln>
          <a:effectLst/>
        </p:spPr>
        <p:txBody>
          <a:bodyPr vert="horz" wrap="square" lIns="92433" tIns="46216" rIns="92433" bIns="462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31263"/>
            <a:ext cx="2982913"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defTabSz="923925" eaLnBrk="0" hangingPunct="0">
              <a:defRPr sz="1200">
                <a:latin typeface="Times New Roman" pitchFamily="-110" charset="0"/>
                <a:ea typeface="ＭＳ Ｐゴシック" pitchFamily="-110" charset="-128"/>
              </a:defRPr>
            </a:lvl1pPr>
          </a:lstStyle>
          <a:p>
            <a:pPr>
              <a:defRPr/>
            </a:pPr>
            <a:endParaRPr lang="en-US"/>
          </a:p>
        </p:txBody>
      </p:sp>
      <p:sp>
        <p:nvSpPr>
          <p:cNvPr id="15367" name="Rectangle 7"/>
          <p:cNvSpPr>
            <a:spLocks noGrp="1" noChangeArrowheads="1"/>
          </p:cNvSpPr>
          <p:nvPr>
            <p:ph type="sldNum" sz="quarter" idx="5"/>
          </p:nvPr>
        </p:nvSpPr>
        <p:spPr bwMode="auto">
          <a:xfrm>
            <a:off x="3900488" y="8831263"/>
            <a:ext cx="2981325" cy="465137"/>
          </a:xfrm>
          <a:prstGeom prst="rect">
            <a:avLst/>
          </a:prstGeom>
          <a:noFill/>
          <a:ln w="12700">
            <a:noFill/>
            <a:miter lim="800000"/>
            <a:headEnd type="none" w="sm" len="sm"/>
            <a:tailEnd type="none" w="sm" len="sm"/>
          </a:ln>
          <a:effectLst/>
        </p:spPr>
        <p:txBody>
          <a:bodyPr vert="horz" wrap="square" lIns="92433" tIns="46216" rIns="92433" bIns="46216" numCol="1" anchor="b" anchorCtr="0" compatLnSpc="1">
            <a:prstTxWarp prst="textNoShape">
              <a:avLst/>
            </a:prstTxWarp>
          </a:bodyPr>
          <a:lstStyle>
            <a:lvl1pPr algn="r" defTabSz="923925" eaLnBrk="0" hangingPunct="0">
              <a:defRPr sz="1200"/>
            </a:lvl1pPr>
          </a:lstStyle>
          <a:p>
            <a:fld id="{924A1FAB-1265-4921-9A7F-23DDEE111F5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6878" name="Rectangle 14"/>
          <p:cNvSpPr>
            <a:spLocks noGrp="1" noChangeArrowheads="1"/>
          </p:cNvSpPr>
          <p:nvPr>
            <p:ph type="ctrTitle"/>
          </p:nvPr>
        </p:nvSpPr>
        <p:spPr>
          <a:xfrm>
            <a:off x="685800" y="2057400"/>
            <a:ext cx="7772400" cy="1143000"/>
          </a:xfrm>
        </p:spPr>
        <p:txBody>
          <a:bodyPr anchor="b"/>
          <a:lstStyle>
            <a:lvl1pPr>
              <a:defRPr/>
            </a:lvl1pPr>
          </a:lstStyle>
          <a:p>
            <a:r>
              <a:rPr lang="en-US"/>
              <a:t>Click to edit Master title style</a:t>
            </a:r>
          </a:p>
        </p:txBody>
      </p:sp>
      <p:sp>
        <p:nvSpPr>
          <p:cNvPr id="36879" name="Rectangle 15"/>
          <p:cNvSpPr>
            <a:spLocks noGrp="1" noChangeArrowheads="1"/>
          </p:cNvSpPr>
          <p:nvPr>
            <p:ph type="subTitle" idx="1"/>
          </p:nvPr>
        </p:nvSpPr>
        <p:spPr>
          <a:xfrm>
            <a:off x="1524000" y="4038600"/>
            <a:ext cx="6400800" cy="1752600"/>
          </a:xfrm>
        </p:spPr>
        <p:txBody>
          <a:bodyPr/>
          <a:lstStyle>
            <a:lvl1pPr marL="0" indent="0" algn="ctr">
              <a:buFont typeface="Wingdings" pitchFamily="-112" charset="2"/>
              <a:buNone/>
              <a:defRPr/>
            </a:lvl1pPr>
          </a:lstStyle>
          <a:p>
            <a:r>
              <a:rPr lang="en-US"/>
              <a:t>Click to edit Master subtitle style</a:t>
            </a:r>
          </a:p>
        </p:txBody>
      </p:sp>
      <p:sp>
        <p:nvSpPr>
          <p:cNvPr id="4" name="Rectangle 16"/>
          <p:cNvSpPr>
            <a:spLocks noGrp="1" noChangeArrowheads="1"/>
          </p:cNvSpPr>
          <p:nvPr>
            <p:ph type="dt" sz="half" idx="10"/>
          </p:nvPr>
        </p:nvSpPr>
        <p:spPr bwMode="auto">
          <a:xfrm>
            <a:off x="6858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400">
                <a:latin typeface="Tahoma" pitchFamily="-110" charset="0"/>
                <a:ea typeface="ＭＳ Ｐゴシック" pitchFamily="-110" charset="-128"/>
              </a:defRPr>
            </a:lvl1pPr>
          </a:lstStyle>
          <a:p>
            <a:pPr>
              <a:defRPr/>
            </a:pPr>
            <a:endParaRPr lang="en-US"/>
          </a:p>
        </p:txBody>
      </p:sp>
      <p:sp>
        <p:nvSpPr>
          <p:cNvPr id="5" name="Rectangle 17"/>
          <p:cNvSpPr>
            <a:spLocks noGrp="1" noChangeArrowheads="1"/>
          </p:cNvSpPr>
          <p:nvPr>
            <p:ph type="ftr" sz="quarter" idx="11"/>
          </p:nvPr>
        </p:nvSpPr>
        <p:spPr bwMode="auto">
          <a:xfrm>
            <a:off x="3124200" y="63246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400">
                <a:latin typeface="Tahoma" pitchFamily="-110" charset="0"/>
                <a:ea typeface="ＭＳ Ｐゴシック" pitchFamily="-110" charset="-128"/>
              </a:defRPr>
            </a:lvl1pPr>
          </a:lstStyle>
          <a:p>
            <a:pPr>
              <a:defRPr/>
            </a:pPr>
            <a:endParaRPr lang="en-US"/>
          </a:p>
        </p:txBody>
      </p:sp>
      <p:sp>
        <p:nvSpPr>
          <p:cNvPr id="6" name="Rectangle 18"/>
          <p:cNvSpPr>
            <a:spLocks noGrp="1" noChangeArrowheads="1"/>
          </p:cNvSpPr>
          <p:nvPr>
            <p:ph type="sldNum" sz="quarter" idx="12"/>
          </p:nvPr>
        </p:nvSpPr>
        <p:spPr bwMode="auto">
          <a:xfrm>
            <a:off x="6553200" y="63246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a:latin typeface="Tahoma" panose="020B0604030504040204" pitchFamily="34" charset="0"/>
              </a:defRPr>
            </a:lvl1pPr>
          </a:lstStyle>
          <a:p>
            <a:fld id="{4634B4C3-4113-45FC-A668-7FFEE43F168B}" type="slidenum">
              <a:rPr lang="en-US" altLang="en-US"/>
              <a:pPr/>
              <a:t>‹#›</a:t>
            </a:fld>
            <a:endParaRPr lang="en-US" altLang="en-US"/>
          </a:p>
        </p:txBody>
      </p:sp>
    </p:spTree>
    <p:extLst>
      <p:ext uri="{BB962C8B-B14F-4D97-AF65-F5344CB8AC3E}">
        <p14:creationId xmlns:p14="http://schemas.microsoft.com/office/powerpoint/2010/main" val="2108415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480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39854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752600"/>
            <a:ext cx="7772400" cy="4495800"/>
          </a:xfrm>
        </p:spPr>
        <p:txBody>
          <a:bodyPr/>
          <a:lstStyle/>
          <a:p>
            <a:pPr lvl="0"/>
            <a:endParaRPr lang="en-US" noProof="0" smtClean="0"/>
          </a:p>
        </p:txBody>
      </p:sp>
    </p:spTree>
    <p:extLst>
      <p:ext uri="{BB962C8B-B14F-4D97-AF65-F5344CB8AC3E}">
        <p14:creationId xmlns:p14="http://schemas.microsoft.com/office/powerpoint/2010/main" val="1242352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5130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9380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002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239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53081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023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15535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187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685800" y="4572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12"/>
          <p:cNvSpPr>
            <a:spLocks noGrp="1" noChangeArrowheads="1"/>
          </p:cNvSpPr>
          <p:nvPr>
            <p:ph type="body" idx="1"/>
          </p:nvPr>
        </p:nvSpPr>
        <p:spPr bwMode="auto">
          <a:xfrm>
            <a:off x="685800" y="17526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949"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txStyles>
    <p:titleStyle>
      <a:lvl1pPr algn="ctr" rtl="0" eaLnBrk="0" fontAlgn="base" hangingPunct="0">
        <a:spcBef>
          <a:spcPct val="0"/>
        </a:spcBef>
        <a:spcAft>
          <a:spcPct val="0"/>
        </a:spcAft>
        <a:defRPr sz="3600">
          <a:solidFill>
            <a:schemeClr val="tx2"/>
          </a:solidFill>
          <a:latin typeface="+mj-lt"/>
          <a:ea typeface="ＭＳ Ｐゴシック" pitchFamily="-112" charset="-128"/>
          <a:cs typeface="ＭＳ Ｐゴシック" pitchFamily="-112" charset="-128"/>
        </a:defRPr>
      </a:lvl1pPr>
      <a:lvl2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3600">
          <a:solidFill>
            <a:schemeClr val="tx2"/>
          </a:solidFill>
          <a:latin typeface="Book Antiqua" pitchFamily="-112" charset="0"/>
          <a:ea typeface="ＭＳ Ｐゴシック" pitchFamily="-112" charset="-128"/>
          <a:cs typeface="ＭＳ Ｐゴシック" pitchFamily="-112" charset="-128"/>
        </a:defRPr>
      </a:lvl5pPr>
      <a:lvl6pPr marL="457200" algn="ctr" rtl="0" fontAlgn="base">
        <a:spcBef>
          <a:spcPct val="0"/>
        </a:spcBef>
        <a:spcAft>
          <a:spcPct val="0"/>
        </a:spcAft>
        <a:defRPr sz="3600">
          <a:solidFill>
            <a:schemeClr val="tx2"/>
          </a:solidFill>
          <a:latin typeface="Book Antiqua" pitchFamily="-112" charset="0"/>
        </a:defRPr>
      </a:lvl6pPr>
      <a:lvl7pPr marL="914400" algn="ctr" rtl="0" fontAlgn="base">
        <a:spcBef>
          <a:spcPct val="0"/>
        </a:spcBef>
        <a:spcAft>
          <a:spcPct val="0"/>
        </a:spcAft>
        <a:defRPr sz="3600">
          <a:solidFill>
            <a:schemeClr val="tx2"/>
          </a:solidFill>
          <a:latin typeface="Book Antiqua" pitchFamily="-112" charset="0"/>
        </a:defRPr>
      </a:lvl7pPr>
      <a:lvl8pPr marL="1371600" algn="ctr" rtl="0" fontAlgn="base">
        <a:spcBef>
          <a:spcPct val="0"/>
        </a:spcBef>
        <a:spcAft>
          <a:spcPct val="0"/>
        </a:spcAft>
        <a:defRPr sz="3600">
          <a:solidFill>
            <a:schemeClr val="tx2"/>
          </a:solidFill>
          <a:latin typeface="Book Antiqua" pitchFamily="-112" charset="0"/>
        </a:defRPr>
      </a:lvl8pPr>
      <a:lvl9pPr marL="1828800" algn="ctr" rtl="0" fontAlgn="base">
        <a:spcBef>
          <a:spcPct val="0"/>
        </a:spcBef>
        <a:spcAft>
          <a:spcPct val="0"/>
        </a:spcAft>
        <a:defRPr sz="3600">
          <a:solidFill>
            <a:schemeClr val="tx2"/>
          </a:solidFill>
          <a:latin typeface="Book Antiqua" pitchFamily="-112"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n"/>
        <a:defRPr sz="32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accent2"/>
        </a:buClr>
        <a:buSzPct val="65000"/>
        <a:buFont typeface="Wingdings" panose="05000000000000000000" pitchFamily="2" charset="2"/>
        <a:buChar char="n"/>
        <a:defRPr sz="28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folHlink"/>
        </a:buClr>
        <a:buSzPct val="70000"/>
        <a:buFont typeface="Wingdings" panose="05000000000000000000" pitchFamily="2" charset="2"/>
        <a:buChar char="n"/>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SzPct val="55000"/>
        <a:buFont typeface="Wingdings" panose="05000000000000000000" pitchFamily="2" charset="2"/>
        <a:buChar char="n"/>
        <a:defRPr sz="2000">
          <a:solidFill>
            <a:schemeClr val="tx1"/>
          </a:solidFill>
          <a:latin typeface="+mn-lt"/>
          <a:ea typeface="ＭＳ Ｐゴシック" pitchFamily="-112" charset="-128"/>
        </a:defRPr>
      </a:lvl5pPr>
      <a:lvl6pPr marL="25146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6pPr>
      <a:lvl7pPr marL="29718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7pPr>
      <a:lvl8pPr marL="34290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8pPr>
      <a:lvl9pPr marL="3886200" indent="-228600" algn="l" rtl="0" fontAlgn="base">
        <a:spcBef>
          <a:spcPct val="20000"/>
        </a:spcBef>
        <a:spcAft>
          <a:spcPct val="0"/>
        </a:spcAft>
        <a:buSzPct val="55000"/>
        <a:buFont typeface="Wingdings" pitchFamily="-112" charset="2"/>
        <a:buChar char="n"/>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609600" y="609600"/>
            <a:ext cx="8001000" cy="2819400"/>
          </a:xfrm>
        </p:spPr>
        <p:txBody>
          <a:bodyPr/>
          <a:lstStyle/>
          <a:p>
            <a:pPr marL="457200" lvl="1" indent="0" eaLnBrk="1" hangingPunct="1">
              <a:lnSpc>
                <a:spcPct val="90000"/>
              </a:lnSpc>
              <a:buFont typeface="Wingdings" panose="05000000000000000000" pitchFamily="2" charset="2"/>
              <a:buNone/>
              <a:tabLst>
                <a:tab pos="688975" algn="l"/>
              </a:tabLst>
            </a:pPr>
            <a:r>
              <a:rPr lang="en-US" altLang="en-US" sz="4200" dirty="0" smtClean="0">
                <a:ea typeface="ＭＳ Ｐゴシック" panose="020B0600070205080204" pitchFamily="34" charset="-128"/>
              </a:rPr>
              <a:t>Currency Futures and Options with AIFS</a:t>
            </a:r>
            <a:endParaRPr lang="en-US" altLang="en-US" sz="4200" dirty="0" smtClean="0">
              <a:ea typeface="ＭＳ Ｐゴシック" panose="020B0600070205080204" pitchFamily="34" charset="-128"/>
            </a:endParaRPr>
          </a:p>
          <a:p>
            <a:pPr marL="457200" lvl="1" indent="0" eaLnBrk="1" hangingPunct="1">
              <a:lnSpc>
                <a:spcPct val="90000"/>
              </a:lnSpc>
              <a:buFont typeface="Wingdings" panose="05000000000000000000" pitchFamily="2" charset="2"/>
              <a:buNone/>
              <a:tabLst>
                <a:tab pos="688975" algn="l"/>
              </a:tabLst>
            </a:pPr>
            <a:endParaRPr lang="en-US" altLang="en-US" sz="4200" dirty="0" smtClean="0">
              <a:ea typeface="ＭＳ Ｐゴシック" panose="020B0600070205080204" pitchFamily="34" charset="-128"/>
            </a:endParaRPr>
          </a:p>
          <a:p>
            <a:pPr marL="914400" lvl="2" indent="0" eaLnBrk="1" hangingPunct="1">
              <a:lnSpc>
                <a:spcPct val="90000"/>
              </a:lnSpc>
              <a:buFont typeface="Wingdings" panose="05000000000000000000" pitchFamily="2" charset="2"/>
              <a:buNone/>
              <a:tabLst>
                <a:tab pos="688975" algn="l"/>
              </a:tabLst>
            </a:pPr>
            <a:endParaRPr lang="en-US" altLang="en-US" sz="1500" i="1" dirty="0" smtClean="0">
              <a:ea typeface="ＭＳ Ｐゴシック" panose="020B0600070205080204" pitchFamily="34" charset="-128"/>
            </a:endParaRPr>
          </a:p>
        </p:txBody>
      </p:sp>
      <p:pic>
        <p:nvPicPr>
          <p:cNvPr id="3075" name="Picture 4" descr="C:\Documents and Settings\myest\Local Settings\Temporary Internet Files\Content.IE5\DRS61HKX\MPj0438808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514600"/>
            <a:ext cx="5546725"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ea typeface="ＭＳ Ｐゴシック" panose="020B0600070205080204" pitchFamily="34" charset="-128"/>
              </a:rPr>
              <a:t>Scenario #1:  </a:t>
            </a:r>
            <a:r>
              <a:rPr lang="en-US" altLang="en-US" dirty="0" smtClean="0">
                <a:ea typeface="ＭＳ Ｐゴシック" panose="020B0600070205080204" pitchFamily="34" charset="-128"/>
              </a:rPr>
              <a:t>No Hedge</a:t>
            </a:r>
            <a:endParaRPr lang="en-US" altLang="en-US" dirty="0" smtClean="0">
              <a:ea typeface="ＭＳ Ｐゴシック" panose="020B0600070205080204" pitchFamily="34" charset="-128"/>
            </a:endParaRPr>
          </a:p>
        </p:txBody>
      </p:sp>
      <p:sp>
        <p:nvSpPr>
          <p:cNvPr id="12291" name="Content Placeholder 2"/>
          <p:cNvSpPr>
            <a:spLocks noGrp="1"/>
          </p:cNvSpPr>
          <p:nvPr>
            <p:ph idx="1"/>
          </p:nvPr>
        </p:nvSpPr>
        <p:spPr>
          <a:xfrm>
            <a:off x="685800" y="1524000"/>
            <a:ext cx="7772400" cy="4724400"/>
          </a:xfrm>
        </p:spPr>
        <p:txBody>
          <a:bodyPr/>
          <a:lstStyle/>
          <a:p>
            <a:r>
              <a:rPr lang="en-US" altLang="en-US" sz="2400" smtClean="0">
                <a:ea typeface="ＭＳ Ｐゴシック" panose="020B0600070205080204" pitchFamily="34" charset="-128"/>
              </a:rPr>
              <a:t>Total Expected Cost of Euros is $30.5 million.</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If Exchange Rate…</a:t>
            </a:r>
          </a:p>
          <a:p>
            <a:endParaRPr lang="en-US" altLang="en-US" sz="2400" smtClean="0">
              <a:ea typeface="ＭＳ Ｐゴシック" panose="020B0600070205080204" pitchFamily="34" charset="-128"/>
            </a:endParaRPr>
          </a:p>
          <a:p>
            <a:pPr lvl="1"/>
            <a:r>
              <a:rPr lang="en-US" altLang="en-US" sz="2000" smtClean="0">
                <a:ea typeface="ＭＳ Ｐゴシック" panose="020B0600070205080204" pitchFamily="34" charset="-128"/>
              </a:rPr>
              <a:t>… is $1.22/ €,  costs come in as expected. No pos or neg windfall.</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 … is $1.01/ €, costs are €25 million x 1.01 = $25.25 million. This is a positive windfall ($30.5 - $25.25 = $5.25 million!)</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 … is $1.48 / €, costs are €25 million x 1.48 = $37 million. This is a negative windfall ($30.5 - $37 = -$6.5 million!)</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13315"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13316"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3317"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13318"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3319"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3320" name="TextBox 9"/>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13321" name="TextBox 10"/>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13322"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3323"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3324"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3325" name="TextBox 14"/>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13326" name="TextBox 15"/>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13327" name="TextBox 16"/>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13328" name="Straight Connector 18"/>
          <p:cNvCxnSpPr>
            <a:cxnSpLocks noChangeShapeType="1"/>
          </p:cNvCxnSpPr>
          <p:nvPr/>
        </p:nvCxnSpPr>
        <p:spPr bwMode="auto">
          <a:xfrm>
            <a:off x="2286000" y="2971800"/>
            <a:ext cx="2209800" cy="9144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13329" name="TextBox 21"/>
          <p:cNvSpPr txBox="1">
            <a:spLocks noChangeArrowheads="1"/>
          </p:cNvSpPr>
          <p:nvPr/>
        </p:nvSpPr>
        <p:spPr bwMode="auto">
          <a:xfrm>
            <a:off x="425450" y="2895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5.25</a:t>
            </a:r>
          </a:p>
        </p:txBody>
      </p:sp>
      <p:sp>
        <p:nvSpPr>
          <p:cNvPr id="13330" name="TextBox 22"/>
          <p:cNvSpPr txBox="1">
            <a:spLocks noChangeArrowheads="1"/>
          </p:cNvSpPr>
          <p:nvPr/>
        </p:nvSpPr>
        <p:spPr bwMode="auto">
          <a:xfrm>
            <a:off x="454025" y="4800600"/>
            <a:ext cx="566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-6.50</a:t>
            </a:r>
          </a:p>
        </p:txBody>
      </p:sp>
      <p:cxnSp>
        <p:nvCxnSpPr>
          <p:cNvPr id="13331" name="Straight Connector 26"/>
          <p:cNvCxnSpPr>
            <a:cxnSpLocks noChangeShapeType="1"/>
          </p:cNvCxnSpPr>
          <p:nvPr/>
        </p:nvCxnSpPr>
        <p:spPr bwMode="auto">
          <a:xfrm>
            <a:off x="4510088" y="3903663"/>
            <a:ext cx="2195512" cy="1049337"/>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ea typeface="ＭＳ Ｐゴシック" panose="020B0600070205080204" pitchFamily="34" charset="-128"/>
              </a:rPr>
              <a:t>Scenario #2: 100% Forward Contracts</a:t>
            </a:r>
          </a:p>
        </p:txBody>
      </p:sp>
      <p:sp>
        <p:nvSpPr>
          <p:cNvPr id="14339" name="Rectangle 3"/>
          <p:cNvSpPr>
            <a:spLocks noChangeArrowheads="1"/>
          </p:cNvSpPr>
          <p:nvPr/>
        </p:nvSpPr>
        <p:spPr bwMode="auto">
          <a:xfrm>
            <a:off x="1371600" y="1828800"/>
            <a:ext cx="1600200" cy="1143000"/>
          </a:xfrm>
          <a:prstGeom prst="rect">
            <a:avLst/>
          </a:prstGeom>
          <a:noFill/>
          <a:ln w="952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endParaRPr lang="en-US" altLang="en-US"/>
          </a:p>
          <a:p>
            <a:pPr algn="ctr" eaLnBrk="1" hangingPunct="1"/>
            <a:r>
              <a:rPr lang="en-US" altLang="en-US"/>
              <a:t>Bank</a:t>
            </a:r>
          </a:p>
        </p:txBody>
      </p:sp>
      <p:sp>
        <p:nvSpPr>
          <p:cNvPr id="14340" name="Rectangle 5"/>
          <p:cNvSpPr>
            <a:spLocks noChangeArrowheads="1"/>
          </p:cNvSpPr>
          <p:nvPr/>
        </p:nvSpPr>
        <p:spPr bwMode="auto">
          <a:xfrm>
            <a:off x="5943600" y="4752975"/>
            <a:ext cx="1600200" cy="1143000"/>
          </a:xfrm>
          <a:prstGeom prst="rect">
            <a:avLst/>
          </a:prstGeom>
          <a:noFill/>
          <a:ln w="952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endParaRPr lang="en-US" altLang="en-US"/>
          </a:p>
          <a:p>
            <a:pPr algn="ctr" eaLnBrk="1" hangingPunct="1"/>
            <a:r>
              <a:rPr lang="en-US" altLang="en-US"/>
              <a:t>Supplier</a:t>
            </a:r>
          </a:p>
        </p:txBody>
      </p:sp>
      <p:sp>
        <p:nvSpPr>
          <p:cNvPr id="14341" name="Rectangle 6"/>
          <p:cNvSpPr>
            <a:spLocks noChangeArrowheads="1"/>
          </p:cNvSpPr>
          <p:nvPr/>
        </p:nvSpPr>
        <p:spPr bwMode="auto">
          <a:xfrm>
            <a:off x="1524000" y="4800600"/>
            <a:ext cx="1600200" cy="1143000"/>
          </a:xfrm>
          <a:prstGeom prst="rect">
            <a:avLst/>
          </a:prstGeom>
          <a:noFill/>
          <a:ln w="952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endParaRPr lang="en-US" altLang="en-US"/>
          </a:p>
          <a:p>
            <a:pPr algn="ctr" eaLnBrk="1" hangingPunct="1"/>
            <a:r>
              <a:rPr lang="en-US" altLang="en-US"/>
              <a:t>AIFS</a:t>
            </a:r>
          </a:p>
        </p:txBody>
      </p:sp>
      <p:cxnSp>
        <p:nvCxnSpPr>
          <p:cNvPr id="14342" name="Straight Arrow Connector 8"/>
          <p:cNvCxnSpPr>
            <a:cxnSpLocks noChangeShapeType="1"/>
          </p:cNvCxnSpPr>
          <p:nvPr/>
        </p:nvCxnSpPr>
        <p:spPr bwMode="auto">
          <a:xfrm rot="5400000">
            <a:off x="1524794" y="3886994"/>
            <a:ext cx="1828800"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4343" name="Straight Arrow Connector 9"/>
          <p:cNvCxnSpPr>
            <a:cxnSpLocks noChangeShapeType="1"/>
          </p:cNvCxnSpPr>
          <p:nvPr/>
        </p:nvCxnSpPr>
        <p:spPr bwMode="auto">
          <a:xfrm rot="5400000" flipH="1" flipV="1">
            <a:off x="1068388" y="3886200"/>
            <a:ext cx="1827212" cy="1588"/>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14344" name="Straight Arrow Connector 13"/>
          <p:cNvCxnSpPr>
            <a:cxnSpLocks noChangeShapeType="1"/>
          </p:cNvCxnSpPr>
          <p:nvPr/>
        </p:nvCxnSpPr>
        <p:spPr bwMode="auto">
          <a:xfrm>
            <a:off x="3197225" y="5408613"/>
            <a:ext cx="2665413" cy="1587"/>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14345" name="TextBox 8"/>
          <p:cNvSpPr txBox="1">
            <a:spLocks noChangeArrowheads="1"/>
          </p:cNvSpPr>
          <p:nvPr/>
        </p:nvSpPr>
        <p:spPr bwMode="auto">
          <a:xfrm>
            <a:off x="2590800" y="3733800"/>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€25 m</a:t>
            </a:r>
          </a:p>
        </p:txBody>
      </p:sp>
      <p:sp>
        <p:nvSpPr>
          <p:cNvPr id="14346" name="TextBox 9"/>
          <p:cNvSpPr txBox="1">
            <a:spLocks noChangeArrowheads="1"/>
          </p:cNvSpPr>
          <p:nvPr/>
        </p:nvSpPr>
        <p:spPr bwMode="auto">
          <a:xfrm>
            <a:off x="838200" y="3733800"/>
            <a:ext cx="129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$30.5m</a:t>
            </a:r>
          </a:p>
        </p:txBody>
      </p:sp>
      <p:sp>
        <p:nvSpPr>
          <p:cNvPr id="14347" name="TextBox 10"/>
          <p:cNvSpPr txBox="1">
            <a:spLocks noChangeArrowheads="1"/>
          </p:cNvSpPr>
          <p:nvPr/>
        </p:nvSpPr>
        <p:spPr bwMode="auto">
          <a:xfrm>
            <a:off x="4038600" y="4933950"/>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€25 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ea typeface="ＭＳ Ｐゴシック" panose="020B0600070205080204" pitchFamily="34" charset="-128"/>
              </a:rPr>
              <a:t>Scenario #2: 100% Forward Contracts</a:t>
            </a:r>
          </a:p>
        </p:txBody>
      </p:sp>
      <p:sp>
        <p:nvSpPr>
          <p:cNvPr id="15363" name="Content Placeholder 2"/>
          <p:cNvSpPr>
            <a:spLocks noGrp="1"/>
          </p:cNvSpPr>
          <p:nvPr>
            <p:ph idx="1"/>
          </p:nvPr>
        </p:nvSpPr>
        <p:spPr>
          <a:xfrm>
            <a:off x="685800" y="1524000"/>
            <a:ext cx="7772400" cy="4724400"/>
          </a:xfrm>
        </p:spPr>
        <p:txBody>
          <a:bodyPr/>
          <a:lstStyle/>
          <a:p>
            <a:r>
              <a:rPr lang="en-US" altLang="en-US" sz="2400" smtClean="0">
                <a:ea typeface="ＭＳ Ｐゴシック" panose="020B0600070205080204" pitchFamily="34" charset="-128"/>
              </a:rPr>
              <a:t>Total Expected Cost of Euros is $30.5 million.</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If Exchange Rate…</a:t>
            </a:r>
          </a:p>
          <a:p>
            <a:endParaRPr lang="en-US" altLang="en-US" sz="2400" smtClean="0">
              <a:ea typeface="ＭＳ Ｐゴシック" panose="020B0600070205080204" pitchFamily="34" charset="-128"/>
            </a:endParaRPr>
          </a:p>
          <a:p>
            <a:pPr lvl="1"/>
            <a:r>
              <a:rPr lang="en-US" altLang="en-US" sz="2000" smtClean="0">
                <a:ea typeface="ＭＳ Ｐゴシック" panose="020B0600070205080204" pitchFamily="34" charset="-128"/>
              </a:rPr>
              <a:t>… is $1.22/ €,  costs come in as expected. No pos or neg windfall.</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 … is $1.01/ €, costs come in as expected. No pos or neg windfall.</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 … is $1.48 / €, costs come in as expected. No pos or neg windfall.</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16387"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16388"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6389"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6390"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6391"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16392"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6393"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6394"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16395"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16396"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6397"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6398"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6399" name="TextBox 16"/>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16400"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16401"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sp>
        <p:nvSpPr>
          <p:cNvPr id="16402" name="TextBox 20"/>
          <p:cNvSpPr txBox="1">
            <a:spLocks noChangeArrowheads="1"/>
          </p:cNvSpPr>
          <p:nvPr/>
        </p:nvSpPr>
        <p:spPr bwMode="auto">
          <a:xfrm>
            <a:off x="425450" y="2895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5.25</a:t>
            </a:r>
          </a:p>
        </p:txBody>
      </p:sp>
      <p:sp>
        <p:nvSpPr>
          <p:cNvPr id="16403" name="TextBox 21"/>
          <p:cNvSpPr txBox="1">
            <a:spLocks noChangeArrowheads="1"/>
          </p:cNvSpPr>
          <p:nvPr/>
        </p:nvSpPr>
        <p:spPr bwMode="auto">
          <a:xfrm>
            <a:off x="454025" y="4800600"/>
            <a:ext cx="566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-6.50</a:t>
            </a:r>
          </a:p>
        </p:txBody>
      </p:sp>
      <p:cxnSp>
        <p:nvCxnSpPr>
          <p:cNvPr id="16404" name="Straight Connector 24"/>
          <p:cNvCxnSpPr>
            <a:cxnSpLocks noChangeShapeType="1"/>
          </p:cNvCxnSpPr>
          <p:nvPr/>
        </p:nvCxnSpPr>
        <p:spPr bwMode="auto">
          <a:xfrm>
            <a:off x="2286000" y="3886200"/>
            <a:ext cx="4343400" cy="1588"/>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ea typeface="ＭＳ Ｐゴシック" panose="020B0600070205080204" pitchFamily="34" charset="-128"/>
              </a:rPr>
              <a:t>Scenario #3: 100% Options</a:t>
            </a:r>
          </a:p>
        </p:txBody>
      </p:sp>
      <p:sp>
        <p:nvSpPr>
          <p:cNvPr id="17411" name="Content Placeholder 2"/>
          <p:cNvSpPr>
            <a:spLocks noGrp="1"/>
          </p:cNvSpPr>
          <p:nvPr>
            <p:ph idx="1"/>
          </p:nvPr>
        </p:nvSpPr>
        <p:spPr>
          <a:xfrm>
            <a:off x="685800" y="1524000"/>
            <a:ext cx="7772400" cy="4724400"/>
          </a:xfrm>
        </p:spPr>
        <p:txBody>
          <a:bodyPr/>
          <a:lstStyle/>
          <a:p>
            <a:r>
              <a:rPr lang="en-US" altLang="en-US" sz="2400" smtClean="0">
                <a:ea typeface="ＭＳ Ｐゴシック" panose="020B0600070205080204" pitchFamily="34" charset="-128"/>
              </a:rPr>
              <a:t>Buy a call option with right to purchase Euros at $1.22/ €.</a:t>
            </a:r>
          </a:p>
          <a:p>
            <a:r>
              <a:rPr lang="en-US" altLang="en-US" sz="2400" smtClean="0">
                <a:ea typeface="ＭＳ Ｐゴシック" panose="020B0600070205080204" pitchFamily="34" charset="-128"/>
              </a:rPr>
              <a:t>Options have a premium:  5% of USD Value</a:t>
            </a:r>
          </a:p>
          <a:p>
            <a:pPr lvl="1"/>
            <a:r>
              <a:rPr lang="en-US" altLang="en-US" sz="2000" smtClean="0">
                <a:ea typeface="ＭＳ Ｐゴシック" panose="020B0600070205080204" pitchFamily="34" charset="-128"/>
              </a:rPr>
              <a:t>$30.5 million x 5% = $1.525 million premium</a:t>
            </a:r>
          </a:p>
          <a:p>
            <a:pPr lvl="1"/>
            <a:endParaRPr lang="en-US" altLang="en-US" sz="2000" smtClean="0">
              <a:ea typeface="ＭＳ Ｐゴシック" panose="020B0600070205080204" pitchFamily="34" charset="-128"/>
            </a:endParaRPr>
          </a:p>
          <a:p>
            <a:r>
              <a:rPr lang="en-US" altLang="en-US" sz="2400" smtClean="0">
                <a:ea typeface="ＭＳ Ｐゴシック" panose="020B0600070205080204" pitchFamily="34" charset="-128"/>
              </a:rPr>
              <a:t>If Exchange Rate…</a:t>
            </a:r>
          </a:p>
          <a:p>
            <a:pPr lvl="1"/>
            <a:r>
              <a:rPr lang="en-US" altLang="en-US" sz="2000" smtClean="0">
                <a:ea typeface="ＭＳ Ｐゴシック" panose="020B0600070205080204" pitchFamily="34" charset="-128"/>
              </a:rPr>
              <a:t>… is $1.22/ €,  costs come in as expected. No pos or neg windfall, but net costs = -$1.525 million</a:t>
            </a:r>
          </a:p>
          <a:p>
            <a:pPr lvl="1"/>
            <a:r>
              <a:rPr lang="en-US" altLang="en-US" sz="2000" smtClean="0">
                <a:ea typeface="ＭＳ Ｐゴシック" panose="020B0600070205080204" pitchFamily="34" charset="-128"/>
              </a:rPr>
              <a:t> … is $1.01/ €, costs are €25 million x 1.01 = $25.25 million. This is a positive windfall ($30.5 - $25.25 = $5.25 million!). But it is decreased by the premium: $5.25 - $1.525 = $3.725</a:t>
            </a:r>
          </a:p>
          <a:p>
            <a:pPr lvl="1"/>
            <a:r>
              <a:rPr lang="en-US" altLang="en-US" sz="2000" smtClean="0">
                <a:ea typeface="ＭＳ Ｐゴシック" panose="020B0600070205080204" pitchFamily="34" charset="-128"/>
              </a:rPr>
              <a:t> … is $1.48 / €, costs would be €25 million x 1.48 = $37 million, but option exercised and windfall = 0, but net costs = -$1.525 million.</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18435"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18436"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8437"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8438"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18439"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18440"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8441"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442"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18443"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18444"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8445"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8446"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447" name="TextBox 16"/>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18448"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18449"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18450" name="Straight Connector 19"/>
          <p:cNvCxnSpPr>
            <a:cxnSpLocks noChangeShapeType="1"/>
          </p:cNvCxnSpPr>
          <p:nvPr/>
        </p:nvCxnSpPr>
        <p:spPr bwMode="auto">
          <a:xfrm>
            <a:off x="2255838" y="3352800"/>
            <a:ext cx="2239962" cy="7620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18451" name="TextBox 20"/>
          <p:cNvSpPr txBox="1">
            <a:spLocks noChangeArrowheads="1"/>
          </p:cNvSpPr>
          <p:nvPr/>
        </p:nvSpPr>
        <p:spPr bwMode="auto">
          <a:xfrm>
            <a:off x="425450" y="2895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5.25</a:t>
            </a:r>
          </a:p>
        </p:txBody>
      </p:sp>
      <p:sp>
        <p:nvSpPr>
          <p:cNvPr id="18452" name="TextBox 21"/>
          <p:cNvSpPr txBox="1">
            <a:spLocks noChangeArrowheads="1"/>
          </p:cNvSpPr>
          <p:nvPr/>
        </p:nvSpPr>
        <p:spPr bwMode="auto">
          <a:xfrm>
            <a:off x="425450" y="47863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-6.50</a:t>
            </a:r>
          </a:p>
        </p:txBody>
      </p:sp>
      <p:cxnSp>
        <p:nvCxnSpPr>
          <p:cNvPr id="18453" name="Straight Connector 31"/>
          <p:cNvCxnSpPr>
            <a:cxnSpLocks noChangeShapeType="1"/>
          </p:cNvCxnSpPr>
          <p:nvPr/>
        </p:nvCxnSpPr>
        <p:spPr bwMode="auto">
          <a:xfrm>
            <a:off x="4495800" y="4114800"/>
            <a:ext cx="2133600" cy="1588"/>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18454" name="TextBox 33"/>
          <p:cNvSpPr txBox="1">
            <a:spLocks noChangeArrowheads="1"/>
          </p:cNvSpPr>
          <p:nvPr/>
        </p:nvSpPr>
        <p:spPr bwMode="auto">
          <a:xfrm>
            <a:off x="425450" y="31861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3.73</a:t>
            </a:r>
          </a:p>
        </p:txBody>
      </p:sp>
      <p:sp>
        <p:nvSpPr>
          <p:cNvPr id="18455" name="TextBox 34"/>
          <p:cNvSpPr txBox="1">
            <a:spLocks noChangeArrowheads="1"/>
          </p:cNvSpPr>
          <p:nvPr/>
        </p:nvSpPr>
        <p:spPr bwMode="auto">
          <a:xfrm>
            <a:off x="425450" y="40243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-1.53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ea typeface="ＭＳ Ｐゴシック" panose="020B0600070205080204" pitchFamily="34" charset="-128"/>
              </a:rPr>
              <a:t>Recap: Outcomes for Risk Mgmt Strategies with 25,000 students</a:t>
            </a:r>
          </a:p>
        </p:txBody>
      </p:sp>
      <p:graphicFrame>
        <p:nvGraphicFramePr>
          <p:cNvPr id="4" name="Content Placeholder 3"/>
          <p:cNvGraphicFramePr>
            <a:graphicFrameLocks noGrp="1"/>
          </p:cNvGraphicFramePr>
          <p:nvPr>
            <p:ph idx="1"/>
          </p:nvPr>
        </p:nvGraphicFramePr>
        <p:xfrm>
          <a:off x="122238" y="1752600"/>
          <a:ext cx="8915400" cy="4089400"/>
        </p:xfrm>
        <a:graphic>
          <a:graphicData uri="http://schemas.openxmlformats.org/drawingml/2006/table">
            <a:tbl>
              <a:tblPr/>
              <a:tblGrid>
                <a:gridCol w="1182687">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2170113">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gridCol w="2228850">
                  <a:extLst>
                    <a:ext uri="{9D8B030D-6E8A-4147-A177-3AD203B41FA5}">
                      <a16:colId xmlns:a16="http://schemas.microsoft.com/office/drawing/2014/main" val="20004"/>
                    </a:ext>
                  </a:extLst>
                </a:gridCol>
              </a:tblGrid>
              <a:tr h="371446">
                <a:tc rowSpan="2"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1446">
                <a:tc gridSpan="2" vMerge="1">
                  <a:txBody>
                    <a:bodyPr/>
                    <a:lstStyle/>
                    <a:p>
                      <a:endParaRPr lang="en-US"/>
                    </a:p>
                  </a:txBody>
                  <a:tcPr/>
                </a:tc>
                <a:tc hMerge="1"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030">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Book Antiqua" pitchFamily="-110" charset="0"/>
                          <a:ea typeface="ＭＳ Ｐゴシック" pitchFamily="-110" charset="-128"/>
                        </a:rPr>
                        <a:t>Expecting to pay:</a:t>
                      </a:r>
                    </a:p>
                  </a:txBody>
                  <a:tcPr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€25,000,000 or</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€25,000,000 or</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€25,000,000 or</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73025">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7144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No Hedge</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Costs: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$25,250,000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$37,000,000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46">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Windfall:</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$5,250,000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($6,500,000)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52388">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7144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100% Fwds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Costs: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1446">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Windfall:</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52388">
                <a:tc grid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r h="371446">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100% Options</a:t>
                      </a:r>
                    </a:p>
                  </a:txBody>
                  <a:tcPr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Costs:</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$26,775,000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$32,025,000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$32,025,000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71446">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Book Antiqua" pitchFamily="-110" charset="0"/>
                          <a:ea typeface="ＭＳ Ｐゴシック" pitchFamily="-110" charset="-128"/>
                        </a:rPr>
                        <a:t>Windfall:</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$3,725,000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ea typeface="ＭＳ Ｐゴシック" panose="020B0600070205080204" pitchFamily="34" charset="-128"/>
              </a:rPr>
              <a:t>Which to choose?</a:t>
            </a:r>
          </a:p>
        </p:txBody>
      </p:sp>
      <p:sp>
        <p:nvSpPr>
          <p:cNvPr id="20483"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2048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20485" name="Straight Connector 11"/>
          <p:cNvCxnSpPr>
            <a:cxnSpLocks noChangeShapeType="1"/>
          </p:cNvCxnSpPr>
          <p:nvPr/>
        </p:nvCxnSpPr>
        <p:spPr bwMode="auto">
          <a:xfrm rot="5400000">
            <a:off x="1600994" y="2590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86" name="Straight Connector 12"/>
          <p:cNvCxnSpPr>
            <a:cxnSpLocks noChangeShapeType="1"/>
          </p:cNvCxnSpPr>
          <p:nvPr/>
        </p:nvCxnSpPr>
        <p:spPr bwMode="auto">
          <a:xfrm>
            <a:off x="2667000" y="2590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87" name="Straight Connector 17"/>
          <p:cNvCxnSpPr>
            <a:cxnSpLocks noChangeShapeType="1"/>
          </p:cNvCxnSpPr>
          <p:nvPr/>
        </p:nvCxnSpPr>
        <p:spPr bwMode="auto">
          <a:xfrm rot="5400000">
            <a:off x="3963194"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88" name="Straight Connector 18"/>
          <p:cNvCxnSpPr>
            <a:cxnSpLocks noChangeShapeType="1"/>
          </p:cNvCxnSpPr>
          <p:nvPr/>
        </p:nvCxnSpPr>
        <p:spPr bwMode="auto">
          <a:xfrm>
            <a:off x="5029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89" name="Straight Connector 19"/>
          <p:cNvCxnSpPr>
            <a:cxnSpLocks noChangeShapeType="1"/>
          </p:cNvCxnSpPr>
          <p:nvPr/>
        </p:nvCxnSpPr>
        <p:spPr bwMode="auto">
          <a:xfrm rot="5400000">
            <a:off x="-227806"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90" name="Straight Connector 20"/>
          <p:cNvCxnSpPr>
            <a:cxnSpLocks noChangeShapeType="1"/>
          </p:cNvCxnSpPr>
          <p:nvPr/>
        </p:nvCxnSpPr>
        <p:spPr bwMode="auto">
          <a:xfrm>
            <a:off x="838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0491" name="Straight Connector 10"/>
          <p:cNvCxnSpPr>
            <a:cxnSpLocks noChangeShapeType="1"/>
          </p:cNvCxnSpPr>
          <p:nvPr/>
        </p:nvCxnSpPr>
        <p:spPr bwMode="auto">
          <a:xfrm>
            <a:off x="3657600" y="2286000"/>
            <a:ext cx="736600" cy="304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0492" name="Straight Connector 11"/>
          <p:cNvCxnSpPr>
            <a:cxnSpLocks noChangeShapeType="1"/>
          </p:cNvCxnSpPr>
          <p:nvPr/>
        </p:nvCxnSpPr>
        <p:spPr bwMode="auto">
          <a:xfrm>
            <a:off x="4408488" y="2608263"/>
            <a:ext cx="595312" cy="284162"/>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0493" name="Straight Connector 16"/>
          <p:cNvCxnSpPr>
            <a:cxnSpLocks noChangeShapeType="1"/>
          </p:cNvCxnSpPr>
          <p:nvPr/>
        </p:nvCxnSpPr>
        <p:spPr bwMode="auto">
          <a:xfrm>
            <a:off x="1828800" y="5272088"/>
            <a:ext cx="18288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0494" name="Straight Connector 19"/>
          <p:cNvCxnSpPr>
            <a:cxnSpLocks noChangeShapeType="1"/>
          </p:cNvCxnSpPr>
          <p:nvPr/>
        </p:nvCxnSpPr>
        <p:spPr bwMode="auto">
          <a:xfrm>
            <a:off x="5927725" y="5029200"/>
            <a:ext cx="982663" cy="334963"/>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0495" name="Straight Connector 20"/>
          <p:cNvCxnSpPr>
            <a:cxnSpLocks noChangeShapeType="1"/>
          </p:cNvCxnSpPr>
          <p:nvPr/>
        </p:nvCxnSpPr>
        <p:spPr bwMode="auto">
          <a:xfrm>
            <a:off x="6910388" y="5364163"/>
            <a:ext cx="1143000" cy="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0496" name="TextBox 26"/>
          <p:cNvSpPr txBox="1">
            <a:spLocks noChangeArrowheads="1"/>
          </p:cNvSpPr>
          <p:nvPr/>
        </p:nvSpPr>
        <p:spPr bwMode="auto">
          <a:xfrm>
            <a:off x="6705600" y="14478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Do Nothing</a:t>
            </a:r>
          </a:p>
        </p:txBody>
      </p:sp>
      <p:sp>
        <p:nvSpPr>
          <p:cNvPr id="20497" name="TextBox 27"/>
          <p:cNvSpPr txBox="1">
            <a:spLocks noChangeArrowheads="1"/>
          </p:cNvSpPr>
          <p:nvPr/>
        </p:nvSpPr>
        <p:spPr bwMode="auto">
          <a:xfrm>
            <a:off x="19050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Futures</a:t>
            </a:r>
          </a:p>
        </p:txBody>
      </p:sp>
      <p:sp>
        <p:nvSpPr>
          <p:cNvPr id="20498" name="TextBox 28"/>
          <p:cNvSpPr txBox="1">
            <a:spLocks noChangeArrowheads="1"/>
          </p:cNvSpPr>
          <p:nvPr/>
        </p:nvSpPr>
        <p:spPr bwMode="auto">
          <a:xfrm>
            <a:off x="64008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Options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ea typeface="ＭＳ Ｐゴシック" panose="020B0600070205080204" pitchFamily="34" charset="-128"/>
              </a:rPr>
              <a:t>Volume Risk!</a:t>
            </a:r>
          </a:p>
        </p:txBody>
      </p:sp>
      <p:sp>
        <p:nvSpPr>
          <p:cNvPr id="21507" name="Content Placeholder 2"/>
          <p:cNvSpPr>
            <a:spLocks noGrp="1"/>
          </p:cNvSpPr>
          <p:nvPr>
            <p:ph idx="1"/>
          </p:nvPr>
        </p:nvSpPr>
        <p:spPr>
          <a:xfrm>
            <a:off x="685800" y="1524000"/>
            <a:ext cx="7772400" cy="4724400"/>
          </a:xfrm>
        </p:spPr>
        <p:txBody>
          <a:bodyPr/>
          <a:lstStyle/>
          <a:p>
            <a:r>
              <a:rPr lang="en-US" altLang="en-US" sz="2400" smtClean="0">
                <a:ea typeface="ＭＳ Ｐゴシック" panose="020B0600070205080204" pitchFamily="34" charset="-128"/>
              </a:rPr>
              <a:t>Suppose that AIFS’s volume comes in higher or lower than 25,000 (specifically, assume 30,000 or  10,000).</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Reanalyze the 3 strategies we just calculated windfalls for, but assume that after the hedging was put into place based on an expected 25,000 students (if there was hedging at all), the actual number of students was different.</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Calculate the pos/neg windfalls under the 30,000 and 10,000 student scenarios. Graph the windfalls.</a:t>
            </a:r>
            <a:endParaRPr lang="en-US" altLang="en-US" sz="20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ea typeface="ＭＳ Ｐゴシック" panose="020B0600070205080204" pitchFamily="34" charset="-128"/>
              </a:rPr>
              <a:t>What is AIFS?</a:t>
            </a:r>
          </a:p>
        </p:txBody>
      </p:sp>
      <p:sp>
        <p:nvSpPr>
          <p:cNvPr id="4099" name="Content Placeholder 2"/>
          <p:cNvSpPr>
            <a:spLocks noGrp="1"/>
          </p:cNvSpPr>
          <p:nvPr>
            <p:ph idx="1"/>
          </p:nvPr>
        </p:nvSpPr>
        <p:spPr/>
        <p:txBody>
          <a:bodyPr/>
          <a:lstStyle/>
          <a:p>
            <a:r>
              <a:rPr lang="en-US" altLang="en-US" sz="2400" smtClean="0">
                <a:ea typeface="ＭＳ Ｐゴシック" panose="020B0600070205080204" pitchFamily="34" charset="-128"/>
              </a:rPr>
              <a:t>Founded in 1964, sends more than 50,000 students each year on academic and cultural exchange programs worldwide.</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Two main divisions: College and High School travel.</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HS division had lower margins and more sensitive to world events (1-4 week trips).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College division organized academic visits for a semester, an academic year, or a summer.</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30,000 want to go abroad (Do Nothing)</a:t>
            </a:r>
          </a:p>
        </p:txBody>
      </p:sp>
      <p:graphicFrame>
        <p:nvGraphicFramePr>
          <p:cNvPr id="4" name="Content Placeholder 3"/>
          <p:cNvGraphicFramePr>
            <a:graphicFrameLocks noGrp="1"/>
          </p:cNvGraphicFramePr>
          <p:nvPr>
            <p:ph idx="1"/>
          </p:nvPr>
        </p:nvGraphicFramePr>
        <p:xfrm>
          <a:off x="122238" y="1219200"/>
          <a:ext cx="8915400" cy="4132263"/>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763">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763">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€30,000,000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€30,000,000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($30,300,000)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($44,400,000)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0338">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962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$6,300,000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($7,800,000)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23555"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23556"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3557"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23558"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3559"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560" name="TextBox 9"/>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23561" name="TextBox 10"/>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23562"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3563"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3564"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565" name="TextBox 14"/>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23566" name="TextBox 15"/>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23567" name="TextBox 16"/>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23568" name="Straight Connector 18"/>
          <p:cNvCxnSpPr>
            <a:cxnSpLocks noChangeShapeType="1"/>
          </p:cNvCxnSpPr>
          <p:nvPr/>
        </p:nvCxnSpPr>
        <p:spPr bwMode="auto">
          <a:xfrm>
            <a:off x="2286000" y="2743200"/>
            <a:ext cx="2209800" cy="11430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3569" name="TextBox 21"/>
          <p:cNvSpPr txBox="1">
            <a:spLocks noChangeArrowheads="1"/>
          </p:cNvSpPr>
          <p:nvPr/>
        </p:nvSpPr>
        <p:spPr bwMode="auto">
          <a:xfrm>
            <a:off x="425450" y="2895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5.25</a:t>
            </a:r>
          </a:p>
        </p:txBody>
      </p:sp>
      <p:sp>
        <p:nvSpPr>
          <p:cNvPr id="23570" name="TextBox 22"/>
          <p:cNvSpPr txBox="1">
            <a:spLocks noChangeArrowheads="1"/>
          </p:cNvSpPr>
          <p:nvPr/>
        </p:nvSpPr>
        <p:spPr bwMode="auto">
          <a:xfrm>
            <a:off x="454025" y="4800600"/>
            <a:ext cx="566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-6.50</a:t>
            </a:r>
          </a:p>
        </p:txBody>
      </p:sp>
      <p:cxnSp>
        <p:nvCxnSpPr>
          <p:cNvPr id="23571" name="Straight Connector 26"/>
          <p:cNvCxnSpPr>
            <a:cxnSpLocks noChangeShapeType="1"/>
          </p:cNvCxnSpPr>
          <p:nvPr/>
        </p:nvCxnSpPr>
        <p:spPr bwMode="auto">
          <a:xfrm>
            <a:off x="4510088" y="3903663"/>
            <a:ext cx="2271712" cy="1430337"/>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3572" name="TextBox 19"/>
          <p:cNvSpPr txBox="1">
            <a:spLocks noChangeArrowheads="1"/>
          </p:cNvSpPr>
          <p:nvPr/>
        </p:nvSpPr>
        <p:spPr bwMode="auto">
          <a:xfrm>
            <a:off x="425450" y="263525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6.30</a:t>
            </a:r>
          </a:p>
        </p:txBody>
      </p:sp>
      <p:sp>
        <p:nvSpPr>
          <p:cNvPr id="23573" name="TextBox 23"/>
          <p:cNvSpPr txBox="1">
            <a:spLocks noChangeArrowheads="1"/>
          </p:cNvSpPr>
          <p:nvPr/>
        </p:nvSpPr>
        <p:spPr bwMode="auto">
          <a:xfrm>
            <a:off x="457200" y="5133975"/>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-7.80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30,000 want to go abroad (Futures)</a:t>
            </a:r>
          </a:p>
        </p:txBody>
      </p:sp>
      <p:graphicFrame>
        <p:nvGraphicFramePr>
          <p:cNvPr id="4" name="Content Placeholder 3"/>
          <p:cNvGraphicFramePr>
            <a:graphicFrameLocks noGrp="1"/>
          </p:cNvGraphicFramePr>
          <p:nvPr>
            <p:ph idx="1"/>
          </p:nvPr>
        </p:nvGraphicFramePr>
        <p:xfrm>
          <a:off x="122238" y="1219200"/>
          <a:ext cx="8915400" cy="5443538"/>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80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808">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€30,000,000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 </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 </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€25,000,000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€5,000,000 more in Spot Market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($5,050,000)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($6,100,000)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($7,400,000)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0357">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962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$1,050,000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($1,300,000)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25603"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2560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5605"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5606"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5607"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25608"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5609"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10"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25611"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25612"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5613"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5614"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5615" name="TextBox 16"/>
          <p:cNvSpPr txBox="1">
            <a:spLocks noChangeArrowheads="1"/>
          </p:cNvSpPr>
          <p:nvPr/>
        </p:nvSpPr>
        <p:spPr bwMode="auto">
          <a:xfrm>
            <a:off x="6445250" y="3962400"/>
            <a:ext cx="565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25616"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25617"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sp>
        <p:nvSpPr>
          <p:cNvPr id="25618" name="TextBox 21"/>
          <p:cNvSpPr txBox="1">
            <a:spLocks noChangeArrowheads="1"/>
          </p:cNvSpPr>
          <p:nvPr/>
        </p:nvSpPr>
        <p:spPr bwMode="auto">
          <a:xfrm>
            <a:off x="395288" y="4217988"/>
            <a:ext cx="5667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-1.30</a:t>
            </a:r>
          </a:p>
        </p:txBody>
      </p:sp>
      <p:cxnSp>
        <p:nvCxnSpPr>
          <p:cNvPr id="25619" name="Straight Connector 24"/>
          <p:cNvCxnSpPr>
            <a:cxnSpLocks noChangeShapeType="1"/>
          </p:cNvCxnSpPr>
          <p:nvPr/>
        </p:nvCxnSpPr>
        <p:spPr bwMode="auto">
          <a:xfrm>
            <a:off x="2286000" y="3657600"/>
            <a:ext cx="4343400" cy="533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5620" name="TextBox 25"/>
          <p:cNvSpPr txBox="1">
            <a:spLocks noChangeArrowheads="1"/>
          </p:cNvSpPr>
          <p:nvPr/>
        </p:nvSpPr>
        <p:spPr bwMode="auto">
          <a:xfrm>
            <a:off x="425450" y="351948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30,000 want to go abroad (Options)</a:t>
            </a:r>
          </a:p>
        </p:txBody>
      </p:sp>
      <p:graphicFrame>
        <p:nvGraphicFramePr>
          <p:cNvPr id="4" name="Content Placeholder 3"/>
          <p:cNvGraphicFramePr>
            <a:graphicFrameLocks noGrp="1"/>
          </p:cNvGraphicFramePr>
          <p:nvPr>
            <p:ph idx="1"/>
          </p:nvPr>
        </p:nvGraphicFramePr>
        <p:xfrm>
          <a:off x="122238" y="1219200"/>
          <a:ext cx="8915400" cy="5443538"/>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80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Book Antiqua" pitchFamily="-110" charset="0"/>
                        <a:ea typeface="ＭＳ Ｐゴシック" pitchFamily="-110"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808">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€30,000,000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$36,600,000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Let Option Expire. Buy at Spot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Let Option Expire. Buy at Spot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Exercise Option for €25,000,000 @ $1.22</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€25,000,000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($25,250,000)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€5,000,000 more in Spot Market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€5,000,000 @ $1.01 = ($5,050,000)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dirty="0" smtClean="0">
                          <a:ln>
                            <a:noFill/>
                          </a:ln>
                          <a:solidFill>
                            <a:schemeClr val="tx1"/>
                          </a:solidFill>
                          <a:effectLst/>
                          <a:latin typeface="Book Antiqua" pitchFamily="-110" charset="0"/>
                          <a:ea typeface="ＭＳ Ｐゴシック" pitchFamily="-110" charset="-128"/>
                        </a:rPr>
                        <a:t>€5,000,000 @ </a:t>
                      </a: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$1.22 </a:t>
                      </a:r>
                      <a:r>
                        <a:rPr kumimoji="0" lang="en-US" sz="1900" b="0" i="0" u="none" strike="noStrike" cap="none" normalizeH="0" baseline="0" dirty="0" smtClean="0">
                          <a:ln>
                            <a:noFill/>
                          </a:ln>
                          <a:solidFill>
                            <a:schemeClr val="tx1"/>
                          </a:solidFill>
                          <a:effectLst/>
                          <a:latin typeface="Book Antiqua" pitchFamily="-110" charset="0"/>
                          <a:ea typeface="ＭＳ Ｐゴシック" pitchFamily="-110" charset="-128"/>
                        </a:rPr>
                        <a:t>= ($6,100,000)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900" b="0" i="0" u="none" strike="noStrike" cap="none" normalizeH="0" baseline="0" smtClean="0">
                          <a:ln>
                            <a:noFill/>
                          </a:ln>
                          <a:solidFill>
                            <a:schemeClr val="tx1"/>
                          </a:solidFill>
                          <a:effectLst/>
                          <a:latin typeface="Book Antiqua" pitchFamily="-110" charset="0"/>
                          <a:ea typeface="ＭＳ Ｐゴシック" pitchFamily="-110" charset="-128"/>
                        </a:rPr>
                        <a:t>€5,000,000 @ $1.48 = ($7,400,000)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0357">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962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$4,775,000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($2,825,000)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27651"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27652"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7653"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765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27655"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27656"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7657"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7658"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27659"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27660"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7661"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7662"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7663" name="TextBox 16"/>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27664"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27665"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27666" name="Straight Connector 19"/>
          <p:cNvCxnSpPr>
            <a:cxnSpLocks noChangeShapeType="1"/>
          </p:cNvCxnSpPr>
          <p:nvPr/>
        </p:nvCxnSpPr>
        <p:spPr bwMode="auto">
          <a:xfrm>
            <a:off x="2209800" y="3048000"/>
            <a:ext cx="2286000" cy="1066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7667" name="TextBox 20"/>
          <p:cNvSpPr txBox="1">
            <a:spLocks noChangeArrowheads="1"/>
          </p:cNvSpPr>
          <p:nvPr/>
        </p:nvSpPr>
        <p:spPr bwMode="auto">
          <a:xfrm>
            <a:off x="425450" y="2940050"/>
            <a:ext cx="565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4.78</a:t>
            </a:r>
          </a:p>
        </p:txBody>
      </p:sp>
      <p:sp>
        <p:nvSpPr>
          <p:cNvPr id="27668" name="TextBox 21"/>
          <p:cNvSpPr txBox="1">
            <a:spLocks noChangeArrowheads="1"/>
          </p:cNvSpPr>
          <p:nvPr/>
        </p:nvSpPr>
        <p:spPr bwMode="auto">
          <a:xfrm>
            <a:off x="425450" y="42799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-2.83</a:t>
            </a:r>
          </a:p>
        </p:txBody>
      </p:sp>
      <p:cxnSp>
        <p:nvCxnSpPr>
          <p:cNvPr id="27669" name="Straight Connector 31"/>
          <p:cNvCxnSpPr>
            <a:cxnSpLocks noChangeShapeType="1"/>
          </p:cNvCxnSpPr>
          <p:nvPr/>
        </p:nvCxnSpPr>
        <p:spPr bwMode="auto">
          <a:xfrm>
            <a:off x="4495800" y="4114800"/>
            <a:ext cx="2133600" cy="304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7670" name="TextBox 33"/>
          <p:cNvSpPr txBox="1">
            <a:spLocks noChangeArrowheads="1"/>
          </p:cNvSpPr>
          <p:nvPr/>
        </p:nvSpPr>
        <p:spPr bwMode="auto">
          <a:xfrm>
            <a:off x="425450" y="31861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3.73</a:t>
            </a:r>
          </a:p>
        </p:txBody>
      </p:sp>
      <p:sp>
        <p:nvSpPr>
          <p:cNvPr id="27671" name="TextBox 34"/>
          <p:cNvSpPr txBox="1">
            <a:spLocks noChangeArrowheads="1"/>
          </p:cNvSpPr>
          <p:nvPr/>
        </p:nvSpPr>
        <p:spPr bwMode="auto">
          <a:xfrm>
            <a:off x="425450" y="40243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-1.53</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ea typeface="ＭＳ Ｐゴシック" panose="020B0600070205080204" pitchFamily="34" charset="-128"/>
              </a:rPr>
              <a:t>Which to choose?</a:t>
            </a:r>
          </a:p>
        </p:txBody>
      </p:sp>
      <p:sp>
        <p:nvSpPr>
          <p:cNvPr id="28675" name="Content Placeholder 2"/>
          <p:cNvSpPr>
            <a:spLocks noGrp="1"/>
          </p:cNvSpPr>
          <p:nvPr>
            <p:ph idx="1"/>
          </p:nvPr>
        </p:nvSpPr>
        <p:spPr>
          <a:xfrm>
            <a:off x="762000" y="14478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28676"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28677" name="Straight Connector 11"/>
          <p:cNvCxnSpPr>
            <a:cxnSpLocks noChangeShapeType="1"/>
          </p:cNvCxnSpPr>
          <p:nvPr/>
        </p:nvCxnSpPr>
        <p:spPr bwMode="auto">
          <a:xfrm rot="5400000">
            <a:off x="1600994" y="2590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78" name="Straight Connector 12"/>
          <p:cNvCxnSpPr>
            <a:cxnSpLocks noChangeShapeType="1"/>
          </p:cNvCxnSpPr>
          <p:nvPr/>
        </p:nvCxnSpPr>
        <p:spPr bwMode="auto">
          <a:xfrm>
            <a:off x="2667000" y="2590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79" name="Straight Connector 17"/>
          <p:cNvCxnSpPr>
            <a:cxnSpLocks noChangeShapeType="1"/>
          </p:cNvCxnSpPr>
          <p:nvPr/>
        </p:nvCxnSpPr>
        <p:spPr bwMode="auto">
          <a:xfrm rot="5400000">
            <a:off x="3963194"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80" name="Straight Connector 18"/>
          <p:cNvCxnSpPr>
            <a:cxnSpLocks noChangeShapeType="1"/>
          </p:cNvCxnSpPr>
          <p:nvPr/>
        </p:nvCxnSpPr>
        <p:spPr bwMode="auto">
          <a:xfrm>
            <a:off x="5029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81" name="Straight Connector 19"/>
          <p:cNvCxnSpPr>
            <a:cxnSpLocks noChangeShapeType="1"/>
          </p:cNvCxnSpPr>
          <p:nvPr/>
        </p:nvCxnSpPr>
        <p:spPr bwMode="auto">
          <a:xfrm rot="5400000">
            <a:off x="-227806"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82" name="Straight Connector 20"/>
          <p:cNvCxnSpPr>
            <a:cxnSpLocks noChangeShapeType="1"/>
          </p:cNvCxnSpPr>
          <p:nvPr/>
        </p:nvCxnSpPr>
        <p:spPr bwMode="auto">
          <a:xfrm>
            <a:off x="838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683" name="Straight Connector 10"/>
          <p:cNvCxnSpPr>
            <a:cxnSpLocks noChangeShapeType="1"/>
          </p:cNvCxnSpPr>
          <p:nvPr/>
        </p:nvCxnSpPr>
        <p:spPr bwMode="auto">
          <a:xfrm>
            <a:off x="3657600" y="2133600"/>
            <a:ext cx="736600" cy="4572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8684" name="Straight Connector 11"/>
          <p:cNvCxnSpPr>
            <a:cxnSpLocks noChangeShapeType="1"/>
          </p:cNvCxnSpPr>
          <p:nvPr/>
        </p:nvCxnSpPr>
        <p:spPr bwMode="auto">
          <a:xfrm>
            <a:off x="4394200" y="2593975"/>
            <a:ext cx="696913" cy="363538"/>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8685" name="Straight Connector 16"/>
          <p:cNvCxnSpPr>
            <a:cxnSpLocks noChangeShapeType="1"/>
          </p:cNvCxnSpPr>
          <p:nvPr/>
        </p:nvCxnSpPr>
        <p:spPr bwMode="auto">
          <a:xfrm>
            <a:off x="1828800" y="5105400"/>
            <a:ext cx="1828800" cy="3048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8686" name="Straight Connector 19"/>
          <p:cNvCxnSpPr>
            <a:cxnSpLocks noChangeShapeType="1"/>
          </p:cNvCxnSpPr>
          <p:nvPr/>
        </p:nvCxnSpPr>
        <p:spPr bwMode="auto">
          <a:xfrm>
            <a:off x="5867400" y="4800600"/>
            <a:ext cx="1042988" cy="563563"/>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28687" name="Straight Connector 20"/>
          <p:cNvCxnSpPr>
            <a:cxnSpLocks noChangeShapeType="1"/>
          </p:cNvCxnSpPr>
          <p:nvPr/>
        </p:nvCxnSpPr>
        <p:spPr bwMode="auto">
          <a:xfrm>
            <a:off x="6910388" y="5364163"/>
            <a:ext cx="1090612" cy="122237"/>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28688" name="TextBox 25"/>
          <p:cNvSpPr txBox="1">
            <a:spLocks noChangeArrowheads="1"/>
          </p:cNvSpPr>
          <p:nvPr/>
        </p:nvSpPr>
        <p:spPr bwMode="auto">
          <a:xfrm>
            <a:off x="6705600" y="1447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No Hedge</a:t>
            </a:r>
          </a:p>
        </p:txBody>
      </p:sp>
      <p:sp>
        <p:nvSpPr>
          <p:cNvPr id="28689" name="TextBox 26"/>
          <p:cNvSpPr txBox="1">
            <a:spLocks noChangeArrowheads="1"/>
          </p:cNvSpPr>
          <p:nvPr/>
        </p:nvSpPr>
        <p:spPr bwMode="auto">
          <a:xfrm>
            <a:off x="19050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Futures</a:t>
            </a:r>
          </a:p>
        </p:txBody>
      </p:sp>
      <p:sp>
        <p:nvSpPr>
          <p:cNvPr id="28690" name="TextBox 27"/>
          <p:cNvSpPr txBox="1">
            <a:spLocks noChangeArrowheads="1"/>
          </p:cNvSpPr>
          <p:nvPr/>
        </p:nvSpPr>
        <p:spPr bwMode="auto">
          <a:xfrm>
            <a:off x="64008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Options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only 10,000 want to go abroad (Do Nothing)</a:t>
            </a:r>
          </a:p>
        </p:txBody>
      </p:sp>
      <p:graphicFrame>
        <p:nvGraphicFramePr>
          <p:cNvPr id="4" name="Content Placeholder 3"/>
          <p:cNvGraphicFramePr>
            <a:graphicFrameLocks noGrp="1"/>
          </p:cNvGraphicFramePr>
          <p:nvPr>
            <p:ph idx="1"/>
          </p:nvPr>
        </p:nvGraphicFramePr>
        <p:xfrm>
          <a:off x="122238" y="1219200"/>
          <a:ext cx="8915400" cy="4132263"/>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763">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763">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€10,000,000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€10,000,000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($10,100,000)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($14,800,000)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0338">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9624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$2,100,000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($2,600,000)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30723"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3072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0725"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30726"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727"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728" name="TextBox 9"/>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30729" name="TextBox 10"/>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30730"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731"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732"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733" name="TextBox 14"/>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30734" name="TextBox 15"/>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30735" name="TextBox 16"/>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30736" name="Straight Connector 18"/>
          <p:cNvCxnSpPr>
            <a:cxnSpLocks noChangeShapeType="1"/>
          </p:cNvCxnSpPr>
          <p:nvPr/>
        </p:nvCxnSpPr>
        <p:spPr bwMode="auto">
          <a:xfrm>
            <a:off x="2286000" y="3581400"/>
            <a:ext cx="2209800" cy="304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30737" name="TextBox 21"/>
          <p:cNvSpPr txBox="1">
            <a:spLocks noChangeArrowheads="1"/>
          </p:cNvSpPr>
          <p:nvPr/>
        </p:nvSpPr>
        <p:spPr bwMode="auto">
          <a:xfrm>
            <a:off x="425450" y="2895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5.25</a:t>
            </a:r>
          </a:p>
        </p:txBody>
      </p:sp>
      <p:sp>
        <p:nvSpPr>
          <p:cNvPr id="30738" name="TextBox 22"/>
          <p:cNvSpPr txBox="1">
            <a:spLocks noChangeArrowheads="1"/>
          </p:cNvSpPr>
          <p:nvPr/>
        </p:nvSpPr>
        <p:spPr bwMode="auto">
          <a:xfrm>
            <a:off x="454025" y="4800600"/>
            <a:ext cx="5667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-6.50</a:t>
            </a:r>
          </a:p>
        </p:txBody>
      </p:sp>
      <p:cxnSp>
        <p:nvCxnSpPr>
          <p:cNvPr id="30739" name="Straight Connector 26"/>
          <p:cNvCxnSpPr>
            <a:cxnSpLocks noChangeShapeType="1"/>
          </p:cNvCxnSpPr>
          <p:nvPr/>
        </p:nvCxnSpPr>
        <p:spPr bwMode="auto">
          <a:xfrm>
            <a:off x="4510088" y="3903663"/>
            <a:ext cx="2119312" cy="439737"/>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30740" name="TextBox 19"/>
          <p:cNvSpPr txBox="1">
            <a:spLocks noChangeArrowheads="1"/>
          </p:cNvSpPr>
          <p:nvPr/>
        </p:nvSpPr>
        <p:spPr bwMode="auto">
          <a:xfrm>
            <a:off x="425450" y="263525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6.30</a:t>
            </a:r>
          </a:p>
        </p:txBody>
      </p:sp>
      <p:sp>
        <p:nvSpPr>
          <p:cNvPr id="30741" name="TextBox 23"/>
          <p:cNvSpPr txBox="1">
            <a:spLocks noChangeArrowheads="1"/>
          </p:cNvSpPr>
          <p:nvPr/>
        </p:nvSpPr>
        <p:spPr bwMode="auto">
          <a:xfrm>
            <a:off x="457200" y="5133975"/>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-7.80</a:t>
            </a:r>
          </a:p>
        </p:txBody>
      </p:sp>
      <p:sp>
        <p:nvSpPr>
          <p:cNvPr id="30742" name="TextBox 25"/>
          <p:cNvSpPr txBox="1">
            <a:spLocks noChangeArrowheads="1"/>
          </p:cNvSpPr>
          <p:nvPr/>
        </p:nvSpPr>
        <p:spPr bwMode="auto">
          <a:xfrm>
            <a:off x="425450" y="34290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2.10</a:t>
            </a:r>
          </a:p>
        </p:txBody>
      </p:sp>
      <p:sp>
        <p:nvSpPr>
          <p:cNvPr id="30743" name="TextBox 27"/>
          <p:cNvSpPr txBox="1">
            <a:spLocks noChangeArrowheads="1"/>
          </p:cNvSpPr>
          <p:nvPr/>
        </p:nvSpPr>
        <p:spPr bwMode="auto">
          <a:xfrm>
            <a:off x="457200" y="414496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-2.60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only 10,000 want to go abroad (Futures)</a:t>
            </a:r>
          </a:p>
        </p:txBody>
      </p:sp>
      <p:graphicFrame>
        <p:nvGraphicFramePr>
          <p:cNvPr id="4" name="Content Placeholder 3"/>
          <p:cNvGraphicFramePr>
            <a:graphicFrameLocks noGrp="1"/>
          </p:cNvGraphicFramePr>
          <p:nvPr>
            <p:ph idx="1"/>
          </p:nvPr>
        </p:nvGraphicFramePr>
        <p:xfrm>
          <a:off x="122238" y="1219200"/>
          <a:ext cx="8915400" cy="5443538"/>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80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808">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€10,000,000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Must buy €25,000,000 for $30,500,000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€10,000,000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Value of any “unused” Euros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€15,000,000 @ $1.01 = $15,150,000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€15,000,000 @ $1.22 = $18,300,000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€15,000,000 @ $1.48 = $22,200,000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0357">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962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($3,150,000)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$3,900,000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81000"/>
            <a:ext cx="7772400" cy="914400"/>
          </a:xfrm>
        </p:spPr>
        <p:txBody>
          <a:bodyPr/>
          <a:lstStyle/>
          <a:p>
            <a:r>
              <a:rPr lang="en-US" altLang="en-US" smtClean="0">
                <a:ea typeface="ＭＳ Ｐゴシック" panose="020B0600070205080204" pitchFamily="34" charset="-128"/>
              </a:rPr>
              <a:t>How does AIFS operate?</a:t>
            </a:r>
          </a:p>
        </p:txBody>
      </p:sp>
      <p:sp>
        <p:nvSpPr>
          <p:cNvPr id="5123" name="Content Placeholder 2"/>
          <p:cNvSpPr>
            <a:spLocks noGrp="1"/>
          </p:cNvSpPr>
          <p:nvPr>
            <p:ph idx="1"/>
          </p:nvPr>
        </p:nvSpPr>
        <p:spPr>
          <a:xfrm>
            <a:off x="685800" y="1524000"/>
            <a:ext cx="7772400" cy="4495800"/>
          </a:xfrm>
        </p:spPr>
        <p:txBody>
          <a:bodyPr/>
          <a:lstStyle/>
          <a:p>
            <a:r>
              <a:rPr lang="en-US" altLang="en-US" sz="2400" smtClean="0">
                <a:ea typeface="ＭＳ Ｐゴシック" panose="020B0600070205080204" pitchFamily="34" charset="-128"/>
              </a:rPr>
              <a:t>Publish catalogs in advance of the upcoming academic year with prices that were guaranteed. </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Ex: For college, publish in July 2004 for Summer 2005 and Fall 2005/Spring 2006 trips.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Ex: For HS, publish early for next calendar year.</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Trips mainly to Europe.</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Prices quoted in dollars. Expenses in foreign currency (mainly euros)</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32771"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32772"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2773"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277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2775"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32776"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2777"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2778"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32779"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32780"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2781"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2782"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2783" name="TextBox 16"/>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32784"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32785"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sp>
        <p:nvSpPr>
          <p:cNvPr id="32786" name="TextBox 21"/>
          <p:cNvSpPr txBox="1">
            <a:spLocks noChangeArrowheads="1"/>
          </p:cNvSpPr>
          <p:nvPr/>
        </p:nvSpPr>
        <p:spPr bwMode="auto">
          <a:xfrm>
            <a:off x="395288" y="4371975"/>
            <a:ext cx="566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-3.15</a:t>
            </a:r>
          </a:p>
        </p:txBody>
      </p:sp>
      <p:cxnSp>
        <p:nvCxnSpPr>
          <p:cNvPr id="32787" name="Straight Connector 23"/>
          <p:cNvCxnSpPr>
            <a:cxnSpLocks noChangeShapeType="1"/>
          </p:cNvCxnSpPr>
          <p:nvPr/>
        </p:nvCxnSpPr>
        <p:spPr bwMode="auto">
          <a:xfrm flipV="1">
            <a:off x="2286000" y="3886200"/>
            <a:ext cx="2209800" cy="685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2788" name="Straight Connector 26"/>
          <p:cNvCxnSpPr>
            <a:cxnSpLocks noChangeShapeType="1"/>
          </p:cNvCxnSpPr>
          <p:nvPr/>
        </p:nvCxnSpPr>
        <p:spPr bwMode="auto">
          <a:xfrm flipV="1">
            <a:off x="4510088" y="3048000"/>
            <a:ext cx="2043112" cy="855663"/>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32789" name="TextBox 30"/>
          <p:cNvSpPr txBox="1">
            <a:spLocks noChangeArrowheads="1"/>
          </p:cNvSpPr>
          <p:nvPr/>
        </p:nvSpPr>
        <p:spPr bwMode="auto">
          <a:xfrm>
            <a:off x="425450" y="2894013"/>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3.90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228600"/>
            <a:ext cx="7772400" cy="914400"/>
          </a:xfrm>
        </p:spPr>
        <p:txBody>
          <a:bodyPr/>
          <a:lstStyle/>
          <a:p>
            <a:r>
              <a:rPr lang="en-US" altLang="en-US" sz="2400" smtClean="0">
                <a:ea typeface="ＭＳ Ｐゴシック" panose="020B0600070205080204" pitchFamily="34" charset="-128"/>
              </a:rPr>
              <a:t>Planned for 25,000 students, but only 10,000 want to go abroad (Options)</a:t>
            </a:r>
          </a:p>
        </p:txBody>
      </p:sp>
      <p:graphicFrame>
        <p:nvGraphicFramePr>
          <p:cNvPr id="4" name="Content Placeholder 3"/>
          <p:cNvGraphicFramePr>
            <a:graphicFrameLocks noGrp="1"/>
          </p:cNvGraphicFramePr>
          <p:nvPr>
            <p:ph idx="1"/>
          </p:nvPr>
        </p:nvGraphicFramePr>
        <p:xfrm>
          <a:off x="122238" y="1219200"/>
          <a:ext cx="8915400" cy="5443538"/>
        </p:xfrm>
        <a:graphic>
          <a:graphicData uri="http://schemas.openxmlformats.org/drawingml/2006/table">
            <a:tbl>
              <a:tblPr/>
              <a:tblGrid>
                <a:gridCol w="2287587">
                  <a:extLst>
                    <a:ext uri="{9D8B030D-6E8A-4147-A177-3AD203B41FA5}">
                      <a16:colId xmlns:a16="http://schemas.microsoft.com/office/drawing/2014/main" val="20000"/>
                    </a:ext>
                  </a:extLst>
                </a:gridCol>
                <a:gridCol w="2170113">
                  <a:extLst>
                    <a:ext uri="{9D8B030D-6E8A-4147-A177-3AD203B41FA5}">
                      <a16:colId xmlns:a16="http://schemas.microsoft.com/office/drawing/2014/main" val="20001"/>
                    </a:ext>
                  </a:extLst>
                </a:gridCol>
                <a:gridCol w="22288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38580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Strong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Stable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Book Antiqua" pitchFamily="-110" charset="0"/>
                          <a:ea typeface="ＭＳ Ｐゴシック" pitchFamily="-110" charset="-128"/>
                        </a:rPr>
                        <a:t>Weak Dollar</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5808">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$1.01/€</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$1.22/€</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Book Antiqua" pitchFamily="-110" charset="0"/>
                          <a:ea typeface="ＭＳ Ｐゴシック" pitchFamily="-110" charset="-128"/>
                        </a:rPr>
                        <a:t>$1.48/€</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Cost of Risk Mgmt Strategy</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Expected cost to buy €10,000,000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Risk Mgmt Action Taken?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Let Option Expire. Buy at Spot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Let Option Expire. Buy at Spot</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Exercise Option for €25,000,000 @ $1.22</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122">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Actual cost to buy €10,000,000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($10,100,000)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($30,500,000)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0595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Value of any “unused” Euros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None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€15,000,000 @ $1.48 = $22,200,000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0357">
                <a:tc gridSpan="4">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sz="400" b="0" i="0" u="none" strike="noStrike" cap="none" normalizeH="0" baseline="0" smtClean="0">
                        <a:ln>
                          <a:noFill/>
                        </a:ln>
                        <a:solidFill>
                          <a:schemeClr val="tx1"/>
                        </a:solidFill>
                        <a:effectLst/>
                        <a:latin typeface="Book Antiqua" pitchFamily="-110" charset="0"/>
                        <a:ea typeface="ＭＳ Ｐゴシック" pitchFamily="-110" charset="-128"/>
                      </a:endParaRP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9628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Total Windfall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$575,000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($1,525,000)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itchFamily="-110" charset="0"/>
                          <a:ea typeface="ＭＳ Ｐゴシック" pitchFamily="-110" charset="-128"/>
                        </a:rPr>
                        <a:t>$2,375,000</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34819"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34820"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4821"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4822"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sp>
        <p:nvSpPr>
          <p:cNvPr id="34823" name="Content Placeholder 2"/>
          <p:cNvSpPr txBox="1">
            <a:spLocks/>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34824"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5"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4826" name="TextBox 11"/>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34827" name="TextBox 12"/>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34828"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29"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4830"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4831" name="TextBox 16"/>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34832" name="TextBox 17"/>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34833" name="TextBox 18"/>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cxnSp>
        <p:nvCxnSpPr>
          <p:cNvPr id="34834" name="Straight Connector 19"/>
          <p:cNvCxnSpPr>
            <a:cxnSpLocks noChangeShapeType="1"/>
          </p:cNvCxnSpPr>
          <p:nvPr/>
        </p:nvCxnSpPr>
        <p:spPr bwMode="auto">
          <a:xfrm>
            <a:off x="2286000" y="3733800"/>
            <a:ext cx="2209800" cy="3810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34835" name="TextBox 20"/>
          <p:cNvSpPr txBox="1">
            <a:spLocks noChangeArrowheads="1"/>
          </p:cNvSpPr>
          <p:nvPr/>
        </p:nvSpPr>
        <p:spPr bwMode="auto">
          <a:xfrm>
            <a:off x="425450" y="3609975"/>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0.58</a:t>
            </a:r>
          </a:p>
        </p:txBody>
      </p:sp>
      <p:cxnSp>
        <p:nvCxnSpPr>
          <p:cNvPr id="34836" name="Straight Connector 31"/>
          <p:cNvCxnSpPr>
            <a:cxnSpLocks noChangeShapeType="1"/>
          </p:cNvCxnSpPr>
          <p:nvPr/>
        </p:nvCxnSpPr>
        <p:spPr bwMode="auto">
          <a:xfrm flipV="1">
            <a:off x="4495800" y="3200400"/>
            <a:ext cx="2133600" cy="9144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
        <p:nvSpPr>
          <p:cNvPr id="34837" name="TextBox 34"/>
          <p:cNvSpPr txBox="1">
            <a:spLocks noChangeArrowheads="1"/>
          </p:cNvSpPr>
          <p:nvPr/>
        </p:nvSpPr>
        <p:spPr bwMode="auto">
          <a:xfrm>
            <a:off x="425450" y="30480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2.38</a:t>
            </a:r>
          </a:p>
        </p:txBody>
      </p:sp>
      <p:sp>
        <p:nvSpPr>
          <p:cNvPr id="34838" name="TextBox 26"/>
          <p:cNvSpPr txBox="1">
            <a:spLocks noChangeArrowheads="1"/>
          </p:cNvSpPr>
          <p:nvPr/>
        </p:nvSpPr>
        <p:spPr bwMode="auto">
          <a:xfrm>
            <a:off x="425450" y="4143375"/>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-1.53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ea typeface="ＭＳ Ｐゴシック" panose="020B0600070205080204" pitchFamily="34" charset="-128"/>
              </a:rPr>
              <a:t>Which to choose?</a:t>
            </a:r>
          </a:p>
        </p:txBody>
      </p:sp>
      <p:sp>
        <p:nvSpPr>
          <p:cNvPr id="35843"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35844" name="Content Placeholder 2"/>
          <p:cNvSpPr txBox="1">
            <a:spLocks/>
          </p:cNvSpPr>
          <p:nvPr/>
        </p:nvSpPr>
        <p:spPr bwMode="auto">
          <a:xfrm>
            <a:off x="8382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a:p>
            <a:pPr>
              <a:spcBef>
                <a:spcPct val="20000"/>
              </a:spcBef>
              <a:buClr>
                <a:schemeClr val="hlink"/>
              </a:buClr>
              <a:buSzPct val="75000"/>
              <a:buFont typeface="Wingdings" panose="05000000000000000000" pitchFamily="2" charset="2"/>
              <a:buChar char="n"/>
            </a:pPr>
            <a:endParaRPr lang="en-US" altLang="en-US">
              <a:latin typeface="Book Antiqua" panose="02040602050305030304" pitchFamily="18" charset="0"/>
            </a:endParaRPr>
          </a:p>
        </p:txBody>
      </p:sp>
      <p:cxnSp>
        <p:nvCxnSpPr>
          <p:cNvPr id="35845" name="Straight Connector 11"/>
          <p:cNvCxnSpPr>
            <a:cxnSpLocks noChangeShapeType="1"/>
          </p:cNvCxnSpPr>
          <p:nvPr/>
        </p:nvCxnSpPr>
        <p:spPr bwMode="auto">
          <a:xfrm rot="5400000">
            <a:off x="1600994" y="2590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5846" name="Straight Connector 12"/>
          <p:cNvCxnSpPr>
            <a:cxnSpLocks noChangeShapeType="1"/>
          </p:cNvCxnSpPr>
          <p:nvPr/>
        </p:nvCxnSpPr>
        <p:spPr bwMode="auto">
          <a:xfrm>
            <a:off x="2667000" y="2590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5847" name="Straight Connector 17"/>
          <p:cNvCxnSpPr>
            <a:cxnSpLocks noChangeShapeType="1"/>
          </p:cNvCxnSpPr>
          <p:nvPr/>
        </p:nvCxnSpPr>
        <p:spPr bwMode="auto">
          <a:xfrm rot="5400000">
            <a:off x="3963194"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5848" name="Straight Connector 18"/>
          <p:cNvCxnSpPr>
            <a:cxnSpLocks noChangeShapeType="1"/>
          </p:cNvCxnSpPr>
          <p:nvPr/>
        </p:nvCxnSpPr>
        <p:spPr bwMode="auto">
          <a:xfrm>
            <a:off x="5029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5849" name="Straight Connector 19"/>
          <p:cNvCxnSpPr>
            <a:cxnSpLocks noChangeShapeType="1"/>
          </p:cNvCxnSpPr>
          <p:nvPr/>
        </p:nvCxnSpPr>
        <p:spPr bwMode="auto">
          <a:xfrm rot="5400000">
            <a:off x="-227806" y="5257006"/>
            <a:ext cx="21336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5850" name="Straight Connector 20"/>
          <p:cNvCxnSpPr>
            <a:cxnSpLocks noChangeShapeType="1"/>
          </p:cNvCxnSpPr>
          <p:nvPr/>
        </p:nvCxnSpPr>
        <p:spPr bwMode="auto">
          <a:xfrm>
            <a:off x="838200" y="5257800"/>
            <a:ext cx="358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5851" name="TextBox 25"/>
          <p:cNvSpPr txBox="1">
            <a:spLocks noChangeArrowheads="1"/>
          </p:cNvSpPr>
          <p:nvPr/>
        </p:nvSpPr>
        <p:spPr bwMode="auto">
          <a:xfrm>
            <a:off x="6705600" y="1447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No Hedge</a:t>
            </a:r>
          </a:p>
        </p:txBody>
      </p:sp>
      <p:sp>
        <p:nvSpPr>
          <p:cNvPr id="35852" name="TextBox 26"/>
          <p:cNvSpPr txBox="1">
            <a:spLocks noChangeArrowheads="1"/>
          </p:cNvSpPr>
          <p:nvPr/>
        </p:nvSpPr>
        <p:spPr bwMode="auto">
          <a:xfrm>
            <a:off x="19050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Futures</a:t>
            </a:r>
          </a:p>
        </p:txBody>
      </p:sp>
      <p:sp>
        <p:nvSpPr>
          <p:cNvPr id="35853" name="TextBox 27"/>
          <p:cNvSpPr txBox="1">
            <a:spLocks noChangeArrowheads="1"/>
          </p:cNvSpPr>
          <p:nvPr/>
        </p:nvSpPr>
        <p:spPr bwMode="auto">
          <a:xfrm>
            <a:off x="6400800" y="6019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a:t>Options</a:t>
            </a:r>
          </a:p>
        </p:txBody>
      </p:sp>
      <p:cxnSp>
        <p:nvCxnSpPr>
          <p:cNvPr id="35854" name="Straight Connector 18"/>
          <p:cNvCxnSpPr>
            <a:cxnSpLocks noChangeShapeType="1"/>
          </p:cNvCxnSpPr>
          <p:nvPr/>
        </p:nvCxnSpPr>
        <p:spPr bwMode="auto">
          <a:xfrm>
            <a:off x="5967413" y="5213350"/>
            <a:ext cx="762000" cy="1524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5855" name="Straight Connector 21"/>
          <p:cNvCxnSpPr>
            <a:cxnSpLocks noChangeShapeType="1"/>
          </p:cNvCxnSpPr>
          <p:nvPr/>
        </p:nvCxnSpPr>
        <p:spPr bwMode="auto">
          <a:xfrm flipV="1">
            <a:off x="6729413" y="4973638"/>
            <a:ext cx="914400" cy="392112"/>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5856" name="Straight Connector 29"/>
          <p:cNvCxnSpPr>
            <a:cxnSpLocks noChangeShapeType="1"/>
          </p:cNvCxnSpPr>
          <p:nvPr/>
        </p:nvCxnSpPr>
        <p:spPr bwMode="auto">
          <a:xfrm flipV="1">
            <a:off x="1630363" y="5273675"/>
            <a:ext cx="1066800" cy="3048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5857" name="Straight Connector 30"/>
          <p:cNvCxnSpPr>
            <a:cxnSpLocks noChangeShapeType="1"/>
          </p:cNvCxnSpPr>
          <p:nvPr/>
        </p:nvCxnSpPr>
        <p:spPr bwMode="auto">
          <a:xfrm flipV="1">
            <a:off x="2667000" y="4876800"/>
            <a:ext cx="900113" cy="398463"/>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5858" name="Straight Connector 35"/>
          <p:cNvCxnSpPr>
            <a:cxnSpLocks noChangeShapeType="1"/>
          </p:cNvCxnSpPr>
          <p:nvPr/>
        </p:nvCxnSpPr>
        <p:spPr bwMode="auto">
          <a:xfrm>
            <a:off x="3390900" y="2438400"/>
            <a:ext cx="1104900" cy="152400"/>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5859" name="Straight Connector 36"/>
          <p:cNvCxnSpPr>
            <a:cxnSpLocks noChangeShapeType="1"/>
          </p:cNvCxnSpPr>
          <p:nvPr/>
        </p:nvCxnSpPr>
        <p:spPr bwMode="auto">
          <a:xfrm>
            <a:off x="4495800" y="2593975"/>
            <a:ext cx="1052513" cy="211138"/>
          </a:xfrm>
          <a:prstGeom prst="line">
            <a:avLst/>
          </a:prstGeom>
          <a:noFill/>
          <a:ln w="28575">
            <a:solidFill>
              <a:srgbClr val="FF0000"/>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ea typeface="ＭＳ Ｐゴシック" panose="020B0600070205080204" pitchFamily="34" charset="-128"/>
              </a:rPr>
              <a:t>What risks does AIFS currently face?</a:t>
            </a:r>
          </a:p>
        </p:txBody>
      </p:sp>
      <p:sp>
        <p:nvSpPr>
          <p:cNvPr id="6147" name="Content Placeholder 2"/>
          <p:cNvSpPr>
            <a:spLocks noGrp="1"/>
          </p:cNvSpPr>
          <p:nvPr>
            <p:ph idx="1"/>
          </p:nvPr>
        </p:nvSpPr>
        <p:spPr>
          <a:xfrm>
            <a:off x="685800" y="1524000"/>
            <a:ext cx="7772400" cy="4495800"/>
          </a:xfrm>
        </p:spPr>
        <p:txBody>
          <a:bodyPr/>
          <a:lstStyle/>
          <a:p>
            <a:r>
              <a:rPr lang="en-US" altLang="en-US" sz="2400" smtClean="0">
                <a:ea typeface="ＭＳ Ｐゴシック" panose="020B0600070205080204" pitchFamily="34" charset="-128"/>
              </a:rPr>
              <a:t>Exchange Rate Risk (they call it bottom line risk)</a:t>
            </a:r>
          </a:p>
          <a:p>
            <a:r>
              <a:rPr lang="en-US" altLang="en-US" sz="2400" smtClean="0">
                <a:ea typeface="ＭＳ Ｐゴシック" panose="020B0600070205080204" pitchFamily="34" charset="-128"/>
              </a:rPr>
              <a:t>Demand Risk (they call it volume risk)</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They also throw in “competitive risk,” which goes along with the exchange rate risk… their customers are sensitive to big changes in price. Prices are guaranteed once published. So, they can’t just pass along the exchange rate risk to their customers.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Repeat business is key to their success (the teachers, not the students, are their focus)</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ea typeface="ＭＳ Ｐゴシック" panose="020B0600070205080204" pitchFamily="34" charset="-128"/>
              </a:rPr>
              <a:t>Do they have risk management techniques already in place?</a:t>
            </a:r>
          </a:p>
        </p:txBody>
      </p:sp>
      <p:sp>
        <p:nvSpPr>
          <p:cNvPr id="7171" name="Content Placeholder 2"/>
          <p:cNvSpPr>
            <a:spLocks noGrp="1"/>
          </p:cNvSpPr>
          <p:nvPr>
            <p:ph idx="1"/>
          </p:nvPr>
        </p:nvSpPr>
        <p:spPr/>
        <p:txBody>
          <a:bodyPr/>
          <a:lstStyle/>
          <a:p>
            <a:r>
              <a:rPr lang="en-US" altLang="en-US" sz="2400" smtClean="0">
                <a:ea typeface="ＭＳ Ｐゴシック" panose="020B0600070205080204" pitchFamily="34" charset="-128"/>
              </a:rPr>
              <a:t>They currently use Forward contracts and options to hedge their exchange rate risk. Spread risk around with 6 different banks.</a:t>
            </a:r>
          </a:p>
          <a:p>
            <a:endParaRPr lang="en-US" altLang="en-US" sz="2400" smtClean="0">
              <a:ea typeface="ＭＳ Ｐゴシック" panose="020B0600070205080204" pitchFamily="34" charset="-128"/>
            </a:endParaRPr>
          </a:p>
          <a:p>
            <a:r>
              <a:rPr lang="en-US" altLang="en-US" sz="2400" smtClean="0">
                <a:ea typeface="ＭＳ Ｐゴシック" panose="020B0600070205080204" pitchFamily="34" charset="-128"/>
              </a:rPr>
              <a:t>They focus on two questions:</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What percent of expected requirements should they hedge (they do 100% now… did less in the past and got burned).</a:t>
            </a:r>
          </a:p>
          <a:p>
            <a:pPr lvl="1"/>
            <a:endParaRPr lang="en-US" altLang="en-US" sz="2000" smtClean="0">
              <a:ea typeface="ＭＳ Ｐゴシック" panose="020B0600070205080204" pitchFamily="34" charset="-128"/>
            </a:endParaRPr>
          </a:p>
          <a:p>
            <a:pPr lvl="1"/>
            <a:r>
              <a:rPr lang="en-US" altLang="en-US" sz="2000" smtClean="0">
                <a:ea typeface="ＭＳ Ｐゴシック" panose="020B0600070205080204" pitchFamily="34" charset="-128"/>
              </a:rPr>
              <a:t>What should be the percentage breakdown of options vs. forward contracts for risk management purposes?</a:t>
            </a: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ea typeface="ＭＳ Ｐゴシック" panose="020B0600070205080204" pitchFamily="34" charset="-128"/>
              </a:rPr>
              <a:t>Figure </a:t>
            </a:r>
            <a:r>
              <a:rPr lang="en-US" altLang="en-US" dirty="0" smtClean="0">
                <a:ea typeface="ＭＳ Ｐゴシック" panose="020B0600070205080204" pitchFamily="34" charset="-128"/>
              </a:rPr>
              <a:t>2 in Case</a:t>
            </a:r>
            <a:endParaRPr lang="en-US" altLang="en-US" dirty="0" smtClean="0">
              <a:ea typeface="ＭＳ Ｐゴシック" panose="020B0600070205080204" pitchFamily="34" charset="-128"/>
            </a:endParaRPr>
          </a:p>
        </p:txBody>
      </p:sp>
      <p:sp>
        <p:nvSpPr>
          <p:cNvPr id="8195" name="Content Placeholder 2"/>
          <p:cNvSpPr>
            <a:spLocks noGrp="1"/>
          </p:cNvSpPr>
          <p:nvPr>
            <p:ph idx="1"/>
          </p:nvPr>
        </p:nvSpPr>
        <p:spPr>
          <a:xfrm>
            <a:off x="609600" y="1503363"/>
            <a:ext cx="7772400" cy="44958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sp>
        <p:nvSpPr>
          <p:cNvPr id="8196" name="Rectangle 3"/>
          <p:cNvSpPr>
            <a:spLocks noChangeArrowheads="1"/>
          </p:cNvSpPr>
          <p:nvPr/>
        </p:nvSpPr>
        <p:spPr bwMode="auto">
          <a:xfrm>
            <a:off x="1981200" y="2570163"/>
            <a:ext cx="4953000" cy="2895600"/>
          </a:xfrm>
          <a:prstGeom prst="rect">
            <a:avLst/>
          </a:prstGeom>
          <a:noFill/>
          <a:ln w="952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8197" name="TextBox 4"/>
          <p:cNvSpPr txBox="1">
            <a:spLocks noChangeArrowheads="1"/>
          </p:cNvSpPr>
          <p:nvPr/>
        </p:nvSpPr>
        <p:spPr bwMode="auto">
          <a:xfrm>
            <a:off x="838200" y="1731963"/>
            <a:ext cx="2362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800"/>
              <a:t>Actual Sales Volume Compared to Projected</a:t>
            </a:r>
          </a:p>
        </p:txBody>
      </p:sp>
      <p:sp>
        <p:nvSpPr>
          <p:cNvPr id="8198" name="TextBox 5"/>
          <p:cNvSpPr txBox="1">
            <a:spLocks noChangeArrowheads="1"/>
          </p:cNvSpPr>
          <p:nvPr/>
        </p:nvSpPr>
        <p:spPr bwMode="auto">
          <a:xfrm>
            <a:off x="7239000" y="5172075"/>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800"/>
              <a:t>Exchange Rate</a:t>
            </a:r>
          </a:p>
        </p:txBody>
      </p:sp>
      <p:cxnSp>
        <p:nvCxnSpPr>
          <p:cNvPr id="8199" name="Straight Arrow Connector 7"/>
          <p:cNvCxnSpPr>
            <a:cxnSpLocks noChangeShapeType="1"/>
          </p:cNvCxnSpPr>
          <p:nvPr/>
        </p:nvCxnSpPr>
        <p:spPr bwMode="auto">
          <a:xfrm rot="5400000" flipH="1" flipV="1">
            <a:off x="1767682" y="2567781"/>
            <a:ext cx="457200" cy="1587"/>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8200" name="Straight Arrow Connector 8"/>
          <p:cNvCxnSpPr>
            <a:cxnSpLocks noChangeShapeType="1"/>
          </p:cNvCxnSpPr>
          <p:nvPr/>
        </p:nvCxnSpPr>
        <p:spPr bwMode="auto">
          <a:xfrm>
            <a:off x="6743700" y="5478463"/>
            <a:ext cx="519113" cy="1587"/>
          </a:xfrm>
          <a:prstGeom prst="straightConnector1">
            <a:avLst/>
          </a:prstGeom>
          <a:noFill/>
          <a:ln w="9525">
            <a:solidFill>
              <a:schemeClr val="tx1"/>
            </a:solidFill>
            <a:round/>
            <a:headEnd type="none" w="sm" len="sm"/>
            <a:tailEnd type="arrow" w="med" len="med"/>
          </a:ln>
          <a:extLst>
            <a:ext uri="{909E8E84-426E-40DD-AFC4-6F175D3DCCD1}">
              <a14:hiddenFill xmlns:a14="http://schemas.microsoft.com/office/drawing/2010/main">
                <a:noFill/>
              </a14:hiddenFill>
            </a:ext>
          </a:extLst>
        </p:spPr>
      </p:cxnSp>
      <p:cxnSp>
        <p:nvCxnSpPr>
          <p:cNvPr id="8201" name="Straight Connector 11"/>
          <p:cNvCxnSpPr>
            <a:cxnSpLocks noChangeShapeType="1"/>
            <a:stCxn id="8196" idx="0"/>
            <a:endCxn id="8196" idx="2"/>
          </p:cNvCxnSpPr>
          <p:nvPr/>
        </p:nvCxnSpPr>
        <p:spPr bwMode="auto">
          <a:xfrm rot="16200000" flipH="1">
            <a:off x="3009901" y="4017962"/>
            <a:ext cx="28956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8202" name="Straight Connector 12"/>
          <p:cNvCxnSpPr>
            <a:cxnSpLocks noChangeShapeType="1"/>
            <a:endCxn id="8196" idx="1"/>
          </p:cNvCxnSpPr>
          <p:nvPr/>
        </p:nvCxnSpPr>
        <p:spPr bwMode="auto">
          <a:xfrm rot="10800000" flipV="1">
            <a:off x="1981200" y="4016375"/>
            <a:ext cx="4929188"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8203" name="TextBox 10"/>
          <p:cNvSpPr txBox="1">
            <a:spLocks noChangeArrowheads="1"/>
          </p:cNvSpPr>
          <p:nvPr/>
        </p:nvSpPr>
        <p:spPr bwMode="auto">
          <a:xfrm>
            <a:off x="914400" y="3027363"/>
            <a:ext cx="8382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dirty="0" smtClean="0"/>
              <a:t>Higher</a:t>
            </a:r>
            <a:endParaRPr lang="en-US" altLang="en-US" sz="1500" dirty="0"/>
          </a:p>
        </p:txBody>
      </p:sp>
      <p:sp>
        <p:nvSpPr>
          <p:cNvPr id="8204" name="TextBox 11"/>
          <p:cNvSpPr txBox="1">
            <a:spLocks noChangeArrowheads="1"/>
          </p:cNvSpPr>
          <p:nvPr/>
        </p:nvSpPr>
        <p:spPr bwMode="auto">
          <a:xfrm>
            <a:off x="914400" y="4546600"/>
            <a:ext cx="838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dirty="0" smtClean="0"/>
              <a:t>Lower</a:t>
            </a:r>
            <a:endParaRPr lang="en-US" altLang="en-US" sz="1500" dirty="0"/>
          </a:p>
        </p:txBody>
      </p:sp>
      <p:sp>
        <p:nvSpPr>
          <p:cNvPr id="8205" name="TextBox 12"/>
          <p:cNvSpPr txBox="1">
            <a:spLocks noChangeArrowheads="1"/>
          </p:cNvSpPr>
          <p:nvPr/>
        </p:nvSpPr>
        <p:spPr bwMode="auto">
          <a:xfrm>
            <a:off x="5410200" y="5541963"/>
            <a:ext cx="12192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dirty="0" smtClean="0"/>
              <a:t>Weak Dollar</a:t>
            </a:r>
            <a:endParaRPr lang="en-US" altLang="en-US" sz="1500" dirty="0"/>
          </a:p>
        </p:txBody>
      </p:sp>
      <p:sp>
        <p:nvSpPr>
          <p:cNvPr id="8206" name="TextBox 13"/>
          <p:cNvSpPr txBox="1">
            <a:spLocks noChangeArrowheads="1"/>
          </p:cNvSpPr>
          <p:nvPr/>
        </p:nvSpPr>
        <p:spPr bwMode="auto">
          <a:xfrm>
            <a:off x="2743200" y="5541963"/>
            <a:ext cx="12954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dirty="0" smtClean="0"/>
              <a:t>Strong Dollar</a:t>
            </a:r>
            <a:endParaRPr lang="en-US" alt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
            <a:ext cx="7772400" cy="914400"/>
          </a:xfrm>
        </p:spPr>
        <p:txBody>
          <a:bodyPr/>
          <a:lstStyle/>
          <a:p>
            <a:r>
              <a:rPr lang="en-US" altLang="en-US" smtClean="0">
                <a:ea typeface="ＭＳ Ｐゴシック" panose="020B0600070205080204" pitchFamily="34" charset="-128"/>
              </a:rPr>
              <a:t>The Analysis</a:t>
            </a:r>
          </a:p>
        </p:txBody>
      </p:sp>
      <p:sp>
        <p:nvSpPr>
          <p:cNvPr id="9219" name="Content Placeholder 2"/>
          <p:cNvSpPr>
            <a:spLocks noGrp="1"/>
          </p:cNvSpPr>
          <p:nvPr>
            <p:ph idx="1"/>
          </p:nvPr>
        </p:nvSpPr>
        <p:spPr>
          <a:xfrm>
            <a:off x="685800" y="1066800"/>
            <a:ext cx="7772400" cy="4876800"/>
          </a:xfrm>
        </p:spPr>
        <p:txBody>
          <a:bodyPr/>
          <a:lstStyle/>
          <a:p>
            <a:r>
              <a:rPr lang="en-US" altLang="en-US" sz="2800" smtClean="0">
                <a:ea typeface="ＭＳ Ｐゴシック" panose="020B0600070205080204" pitchFamily="34" charset="-128"/>
              </a:rPr>
              <a:t>Risk Management Scenarios:</a:t>
            </a:r>
          </a:p>
          <a:p>
            <a:pPr lvl="1"/>
            <a:r>
              <a:rPr lang="en-US" altLang="en-US" sz="2400" smtClean="0">
                <a:ea typeface="ＭＳ Ｐゴシック" panose="020B0600070205080204" pitchFamily="34" charset="-128"/>
              </a:rPr>
              <a:t>Do nothing</a:t>
            </a:r>
          </a:p>
          <a:p>
            <a:pPr lvl="1"/>
            <a:r>
              <a:rPr lang="en-US" altLang="en-US" sz="2400" smtClean="0">
                <a:ea typeface="ＭＳ Ｐゴシック" panose="020B0600070205080204" pitchFamily="34" charset="-128"/>
              </a:rPr>
              <a:t>100% Forward Hedging</a:t>
            </a:r>
          </a:p>
          <a:p>
            <a:pPr lvl="1"/>
            <a:r>
              <a:rPr lang="en-US" altLang="en-US" sz="2400" smtClean="0">
                <a:ea typeface="ＭＳ Ｐゴシック" panose="020B0600070205080204" pitchFamily="34" charset="-128"/>
              </a:rPr>
              <a:t>100% Options Insurance</a:t>
            </a:r>
          </a:p>
          <a:p>
            <a:pPr lvl="1"/>
            <a:endParaRPr lang="en-US" altLang="en-US" sz="2400" smtClean="0">
              <a:ea typeface="ＭＳ Ｐゴシック" panose="020B0600070205080204" pitchFamily="34" charset="-128"/>
            </a:endParaRPr>
          </a:p>
          <a:p>
            <a:r>
              <a:rPr lang="en-US" altLang="en-US" sz="2800" smtClean="0">
                <a:ea typeface="ＭＳ Ｐゴシック" panose="020B0600070205080204" pitchFamily="34" charset="-128"/>
              </a:rPr>
              <a:t>Exchange Rate Scenarios:</a:t>
            </a:r>
          </a:p>
          <a:p>
            <a:pPr lvl="1"/>
            <a:r>
              <a:rPr lang="en-US" altLang="en-US" sz="2400" smtClean="0">
                <a:ea typeface="ＭＳ Ｐゴシック" panose="020B0600070205080204" pitchFamily="34" charset="-128"/>
              </a:rPr>
              <a:t>Stable Exchange Rate -- $1.22/€  </a:t>
            </a:r>
            <a:r>
              <a:rPr lang="en-US" altLang="en-US" sz="2400" smtClean="0">
                <a:ea typeface="ＭＳ Ｐゴシック" panose="020B0600070205080204" pitchFamily="34" charset="-128"/>
                <a:sym typeface="Wingdings" panose="05000000000000000000" pitchFamily="2" charset="2"/>
              </a:rPr>
              <a:t> ”Baseline”</a:t>
            </a:r>
            <a:endParaRPr lang="en-US" altLang="en-US" sz="2400" smtClean="0">
              <a:ea typeface="ＭＳ Ｐゴシック" panose="020B0600070205080204" pitchFamily="34" charset="-128"/>
            </a:endParaRPr>
          </a:p>
          <a:p>
            <a:pPr lvl="1"/>
            <a:r>
              <a:rPr lang="en-US" altLang="en-US" sz="2400" smtClean="0">
                <a:ea typeface="ＭＳ Ｐゴシック" panose="020B0600070205080204" pitchFamily="34" charset="-128"/>
              </a:rPr>
              <a:t>Strengthening Dollar Exchange Rate -- $1.01/€</a:t>
            </a:r>
          </a:p>
          <a:p>
            <a:pPr lvl="1"/>
            <a:r>
              <a:rPr lang="en-US" altLang="en-US" sz="2400" smtClean="0">
                <a:ea typeface="ＭＳ Ｐゴシック" panose="020B0600070205080204" pitchFamily="34" charset="-128"/>
              </a:rPr>
              <a:t>Weakening Dollar Exchange Rate -- $1.48/€</a:t>
            </a:r>
          </a:p>
          <a:p>
            <a:pPr lvl="1">
              <a:buFont typeface="Wingdings" panose="05000000000000000000" pitchFamily="2" charset="2"/>
              <a:buNone/>
            </a:pPr>
            <a:endParaRPr lang="en-US" altLang="en-US" sz="2400" smtClean="0">
              <a:ea typeface="ＭＳ Ｐゴシック" panose="020B0600070205080204" pitchFamily="34" charset="-128"/>
            </a:endParaRPr>
          </a:p>
          <a:p>
            <a:r>
              <a:rPr lang="en-US" altLang="en-US" sz="2800" smtClean="0">
                <a:ea typeface="ＭＳ Ｐゴシック" panose="020B0600070205080204" pitchFamily="34" charset="-128"/>
              </a:rPr>
              <a:t>Volume (Demand) Scenarios:</a:t>
            </a:r>
          </a:p>
          <a:p>
            <a:pPr lvl="1"/>
            <a:r>
              <a:rPr lang="en-US" altLang="en-US" sz="2400" smtClean="0">
                <a:ea typeface="ＭＳ Ｐゴシック" panose="020B0600070205080204" pitchFamily="34" charset="-128"/>
              </a:rPr>
              <a:t>25,000 customers (base case)… 10,000 &amp; 30,000</a:t>
            </a:r>
          </a:p>
          <a:p>
            <a:pPr lvl="1">
              <a:buFont typeface="Wingdings" panose="05000000000000000000" pitchFamily="2" charset="2"/>
              <a:buNone/>
            </a:pPr>
            <a:endParaRPr lang="en-US" altLang="en-US" sz="2400" smtClean="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ea typeface="ＭＳ Ｐゴシック" panose="020B0600070205080204" pitchFamily="34" charset="-128"/>
              </a:rPr>
              <a:t>Zero Impact Case (“Baseline”)</a:t>
            </a:r>
          </a:p>
        </p:txBody>
      </p:sp>
      <p:sp>
        <p:nvSpPr>
          <p:cNvPr id="10243" name="Content Placeholder 2"/>
          <p:cNvSpPr>
            <a:spLocks noGrp="1"/>
          </p:cNvSpPr>
          <p:nvPr>
            <p:ph idx="1"/>
          </p:nvPr>
        </p:nvSpPr>
        <p:spPr/>
        <p:txBody>
          <a:bodyPr/>
          <a:lstStyle/>
          <a:p>
            <a:r>
              <a:rPr lang="en-US" altLang="en-US" smtClean="0">
                <a:ea typeface="ＭＳ Ｐゴシック" panose="020B0600070205080204" pitchFamily="34" charset="-128"/>
              </a:rPr>
              <a:t>25,000 customers</a:t>
            </a:r>
          </a:p>
          <a:p>
            <a:r>
              <a:rPr lang="en-US" altLang="en-US" smtClean="0">
                <a:ea typeface="ＭＳ Ｐゴシック" panose="020B0600070205080204" pitchFamily="34" charset="-128"/>
              </a:rPr>
              <a:t>€1000 cost each</a:t>
            </a:r>
          </a:p>
          <a:p>
            <a:r>
              <a:rPr lang="en-US" altLang="en-US" smtClean="0">
                <a:ea typeface="ＭＳ Ｐゴシック" panose="020B0600070205080204" pitchFamily="34" charset="-128"/>
              </a:rPr>
              <a:t>€ 25 million total cost</a:t>
            </a:r>
          </a:p>
          <a:p>
            <a:r>
              <a:rPr lang="en-US" altLang="en-US" smtClean="0">
                <a:ea typeface="ＭＳ Ｐゴシック" panose="020B0600070205080204" pitchFamily="34" charset="-128"/>
              </a:rPr>
              <a:t>@ $1.22/€… $30.5 million total cost</a:t>
            </a:r>
          </a:p>
          <a:p>
            <a:endParaRPr lang="en-US" altLang="en-US" smtClean="0">
              <a:ea typeface="ＭＳ Ｐゴシック" panose="020B0600070205080204" pitchFamily="34" charset="-128"/>
            </a:endParaRPr>
          </a:p>
          <a:p>
            <a:r>
              <a:rPr lang="en-US" altLang="en-US" smtClean="0">
                <a:ea typeface="ＭＳ Ｐゴシック" panose="020B0600070205080204" pitchFamily="34" charset="-128"/>
              </a:rPr>
              <a:t>These are the costs that they expect. They will price their trips accordingly.</a:t>
            </a:r>
          </a:p>
          <a:p>
            <a:endParaRPr lang="en-US" altLang="en-US" smtClean="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ea typeface="ＭＳ Ｐゴシック" panose="020B0600070205080204" pitchFamily="34" charset="-128"/>
              </a:rPr>
              <a:t>Positive or Negative Windfall Graph </a:t>
            </a:r>
          </a:p>
        </p:txBody>
      </p:sp>
      <p:sp>
        <p:nvSpPr>
          <p:cNvPr id="11267" name="Content Placeholder 2"/>
          <p:cNvSpPr>
            <a:spLocks noGrp="1"/>
          </p:cNvSpPr>
          <p:nvPr>
            <p:ph idx="1"/>
          </p:nvPr>
        </p:nvSpPr>
        <p:spPr>
          <a:xfrm>
            <a:off x="685800" y="1524000"/>
            <a:ext cx="7772400" cy="4724400"/>
          </a:xfrm>
        </p:spPr>
        <p:txBody>
          <a:bodyPr/>
          <a:lstStyle/>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a:p>
            <a:endParaRPr lang="en-US" altLang="en-US" sz="2400" smtClean="0">
              <a:ea typeface="ＭＳ Ｐゴシック" panose="020B0600070205080204" pitchFamily="34" charset="-128"/>
            </a:endParaRPr>
          </a:p>
        </p:txBody>
      </p:sp>
      <p:cxnSp>
        <p:nvCxnSpPr>
          <p:cNvPr id="11268" name="Straight Connector 4"/>
          <p:cNvCxnSpPr>
            <a:cxnSpLocks noChangeShapeType="1"/>
          </p:cNvCxnSpPr>
          <p:nvPr/>
        </p:nvCxnSpPr>
        <p:spPr bwMode="auto">
          <a:xfrm rot="5400000">
            <a:off x="-1142999" y="3962400"/>
            <a:ext cx="4114800" cy="317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1269" name="Straight Connector 6"/>
          <p:cNvCxnSpPr>
            <a:cxnSpLocks noChangeShapeType="1"/>
          </p:cNvCxnSpPr>
          <p:nvPr/>
        </p:nvCxnSpPr>
        <p:spPr bwMode="auto">
          <a:xfrm>
            <a:off x="914400" y="3886200"/>
            <a:ext cx="7391400"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1270" name="TextBox 5"/>
          <p:cNvSpPr txBox="1">
            <a:spLocks noChangeArrowheads="1"/>
          </p:cNvSpPr>
          <p:nvPr/>
        </p:nvSpPr>
        <p:spPr bwMode="auto">
          <a:xfrm>
            <a:off x="228600" y="1371600"/>
            <a:ext cx="16764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500"/>
              <a:t>Windfall/Surprise</a:t>
            </a:r>
          </a:p>
        </p:txBody>
      </p:sp>
      <p:sp>
        <p:nvSpPr>
          <p:cNvPr id="11271" name="TextBox 6"/>
          <p:cNvSpPr txBox="1">
            <a:spLocks noChangeArrowheads="1"/>
          </p:cNvSpPr>
          <p:nvPr/>
        </p:nvSpPr>
        <p:spPr bwMode="auto">
          <a:xfrm>
            <a:off x="8382000" y="3657600"/>
            <a:ext cx="56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2000"/>
              <a:t>$/€</a:t>
            </a:r>
          </a:p>
        </p:txBody>
      </p:sp>
      <p:cxnSp>
        <p:nvCxnSpPr>
          <p:cNvPr id="11272" name="Straight Connector 4"/>
          <p:cNvCxnSpPr>
            <a:cxnSpLocks noChangeShapeType="1"/>
          </p:cNvCxnSpPr>
          <p:nvPr/>
        </p:nvCxnSpPr>
        <p:spPr bwMode="auto">
          <a:xfrm rot="5400000">
            <a:off x="4381501" y="3908425"/>
            <a:ext cx="227012"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1273" name="Straight Connector 4"/>
          <p:cNvCxnSpPr>
            <a:cxnSpLocks noChangeShapeType="1"/>
          </p:cNvCxnSpPr>
          <p:nvPr/>
        </p:nvCxnSpPr>
        <p:spPr bwMode="auto">
          <a:xfrm rot="5400000">
            <a:off x="2173287" y="3922713"/>
            <a:ext cx="227013" cy="158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1274" name="Straight Connector 4"/>
          <p:cNvCxnSpPr>
            <a:cxnSpLocks noChangeShapeType="1"/>
          </p:cNvCxnSpPr>
          <p:nvPr/>
        </p:nvCxnSpPr>
        <p:spPr bwMode="auto">
          <a:xfrm rot="5400000">
            <a:off x="6515100" y="3922713"/>
            <a:ext cx="227013" cy="158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1275" name="TextBox 12"/>
          <p:cNvSpPr txBox="1">
            <a:spLocks noChangeArrowheads="1"/>
          </p:cNvSpPr>
          <p:nvPr/>
        </p:nvSpPr>
        <p:spPr bwMode="auto">
          <a:xfrm>
            <a:off x="6324600" y="4033838"/>
            <a:ext cx="565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1.48</a:t>
            </a:r>
          </a:p>
        </p:txBody>
      </p:sp>
      <p:sp>
        <p:nvSpPr>
          <p:cNvPr id="11276" name="TextBox 13"/>
          <p:cNvSpPr txBox="1">
            <a:spLocks noChangeArrowheads="1"/>
          </p:cNvSpPr>
          <p:nvPr/>
        </p:nvSpPr>
        <p:spPr bwMode="auto">
          <a:xfrm>
            <a:off x="423545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1.22</a:t>
            </a:r>
          </a:p>
        </p:txBody>
      </p:sp>
      <p:sp>
        <p:nvSpPr>
          <p:cNvPr id="11277" name="TextBox 14"/>
          <p:cNvSpPr txBox="1">
            <a:spLocks noChangeArrowheads="1"/>
          </p:cNvSpPr>
          <p:nvPr/>
        </p:nvSpPr>
        <p:spPr bwMode="auto">
          <a:xfrm>
            <a:off x="1981200" y="4038600"/>
            <a:ext cx="5651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200"/>
              <a:t>1.01</a:t>
            </a:r>
          </a:p>
        </p:txBody>
      </p:sp>
    </p:spTree>
  </p:cSld>
  <p:clrMapOvr>
    <a:masterClrMapping/>
  </p:clrMapOvr>
</p:sld>
</file>

<file path=ppt/theme/theme1.xml><?xml version="1.0" encoding="utf-8"?>
<a:theme xmlns:a="http://schemas.openxmlformats.org/drawingml/2006/main" name="Citrus">
  <a:themeElements>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fontScheme name="Citrus">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Citrus 1">
        <a:dk1>
          <a:srgbClr val="FC6600"/>
        </a:dk1>
        <a:lt1>
          <a:srgbClr val="C6FE82"/>
        </a:lt1>
        <a:dk2>
          <a:srgbClr val="FFFFFF"/>
        </a:dk2>
        <a:lt2>
          <a:srgbClr val="000000"/>
        </a:lt2>
        <a:accent1>
          <a:srgbClr val="00CC00"/>
        </a:accent1>
        <a:accent2>
          <a:srgbClr val="FF822D"/>
        </a:accent2>
        <a:accent3>
          <a:srgbClr val="DFFEC1"/>
        </a:accent3>
        <a:accent4>
          <a:srgbClr val="D75600"/>
        </a:accent4>
        <a:accent5>
          <a:srgbClr val="AAE2AA"/>
        </a:accent5>
        <a:accent6>
          <a:srgbClr val="E77528"/>
        </a:accent6>
        <a:hlink>
          <a:srgbClr val="FF63B1"/>
        </a:hlink>
        <a:folHlink>
          <a:srgbClr val="DDDDDD"/>
        </a:folHlink>
      </a:clrScheme>
      <a:clrMap bg1="lt1" tx1="dk1" bg2="lt2" tx2="dk2" accent1="accent1" accent2="accent2" accent3="accent3" accent4="accent4" accent5="accent5" accent6="accent6" hlink="hlink" folHlink="folHlink"/>
    </a:extraClrScheme>
    <a:extraClrScheme>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clrMap bg1="lt1" tx1="dk1" bg2="lt2" tx2="dk2" accent1="accent1" accent2="accent2" accent3="accent3" accent4="accent4" accent5="accent5" accent6="accent6" hlink="hlink" folHlink="folHlink"/>
    </a:extraClrScheme>
    <a:extraClrScheme>
      <a:clrScheme name="Citrus 3">
        <a:dk1>
          <a:srgbClr val="000000"/>
        </a:dk1>
        <a:lt1>
          <a:srgbClr val="FFFFFF"/>
        </a:lt1>
        <a:dk2>
          <a:srgbClr val="000000"/>
        </a:dk2>
        <a:lt2>
          <a:srgbClr val="4D4D4D"/>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trus 4">
        <a:dk1>
          <a:srgbClr val="000000"/>
        </a:dk1>
        <a:lt1>
          <a:srgbClr val="FFFFFF"/>
        </a:lt1>
        <a:dk2>
          <a:srgbClr val="000000"/>
        </a:dk2>
        <a:lt2>
          <a:srgbClr val="777777"/>
        </a:lt2>
        <a:accent1>
          <a:srgbClr val="72CE86"/>
        </a:accent1>
        <a:accent2>
          <a:srgbClr val="F6B070"/>
        </a:accent2>
        <a:accent3>
          <a:srgbClr val="FFFFFF"/>
        </a:accent3>
        <a:accent4>
          <a:srgbClr val="000000"/>
        </a:accent4>
        <a:accent5>
          <a:srgbClr val="BCE3C3"/>
        </a:accent5>
        <a:accent6>
          <a:srgbClr val="DF9F65"/>
        </a:accent6>
        <a:hlink>
          <a:srgbClr val="EB9DC4"/>
        </a:hlink>
        <a:folHlink>
          <a:srgbClr val="B2B2B2"/>
        </a:folHlink>
      </a:clrScheme>
      <a:clrMap bg1="lt1" tx1="dk1" bg2="lt2" tx2="dk2" accent1="accent1" accent2="accent2" accent3="accent3" accent4="accent4" accent5="accent5" accent6="accent6" hlink="hlink" folHlink="folHlink"/>
    </a:extraClrScheme>
    <a:extraClrScheme>
      <a:clrScheme name="Citrus 5">
        <a:dk1>
          <a:srgbClr val="000000"/>
        </a:dk1>
        <a:lt1>
          <a:srgbClr val="FFFFFF"/>
        </a:lt1>
        <a:dk2>
          <a:srgbClr val="000000"/>
        </a:dk2>
        <a:lt2>
          <a:srgbClr val="777777"/>
        </a:lt2>
        <a:accent1>
          <a:srgbClr val="F58F91"/>
        </a:accent1>
        <a:accent2>
          <a:srgbClr val="CE7162"/>
        </a:accent2>
        <a:accent3>
          <a:srgbClr val="FFFFFF"/>
        </a:accent3>
        <a:accent4>
          <a:srgbClr val="000000"/>
        </a:accent4>
        <a:accent5>
          <a:srgbClr val="F9C6C7"/>
        </a:accent5>
        <a:accent6>
          <a:srgbClr val="BA6658"/>
        </a:accent6>
        <a:hlink>
          <a:srgbClr val="F6CA7C"/>
        </a:hlink>
        <a:folHlink>
          <a:srgbClr val="C0C0C0"/>
        </a:folHlink>
      </a:clrScheme>
      <a:clrMap bg1="lt1" tx1="dk1" bg2="lt2" tx2="dk2" accent1="accent1" accent2="accent2" accent3="accent3" accent4="accent4" accent5="accent5" accent6="accent6" hlink="hlink" folHlink="folHlink"/>
    </a:extraClrScheme>
    <a:extraClrScheme>
      <a:clrScheme name="Citrus 6">
        <a:dk1>
          <a:srgbClr val="000000"/>
        </a:dk1>
        <a:lt1>
          <a:srgbClr val="FFFFFF"/>
        </a:lt1>
        <a:dk2>
          <a:srgbClr val="000000"/>
        </a:dk2>
        <a:lt2>
          <a:srgbClr val="777777"/>
        </a:lt2>
        <a:accent1>
          <a:srgbClr val="FAB774"/>
        </a:accent1>
        <a:accent2>
          <a:srgbClr val="CBACD4"/>
        </a:accent2>
        <a:accent3>
          <a:srgbClr val="FFFFFF"/>
        </a:accent3>
        <a:accent4>
          <a:srgbClr val="000000"/>
        </a:accent4>
        <a:accent5>
          <a:srgbClr val="FCD8BC"/>
        </a:accent5>
        <a:accent6>
          <a:srgbClr val="B89BC0"/>
        </a:accent6>
        <a:hlink>
          <a:srgbClr val="C2EB77"/>
        </a:hlink>
        <a:folHlink>
          <a:srgbClr val="C0C0C0"/>
        </a:folHlink>
      </a:clrScheme>
      <a:clrMap bg1="lt1" tx1="dk1" bg2="lt2" tx2="dk2" accent1="accent1" accent2="accent2" accent3="accent3" accent4="accent4" accent5="accent5" accent6="accent6" hlink="hlink" folHlink="folHlink"/>
    </a:extraClrScheme>
    <a:extraClrScheme>
      <a:clrScheme name="Citrus 7">
        <a:dk1>
          <a:srgbClr val="3B6147"/>
        </a:dk1>
        <a:lt1>
          <a:srgbClr val="CED5E8"/>
        </a:lt1>
        <a:dk2>
          <a:srgbClr val="FFFFFF"/>
        </a:dk2>
        <a:lt2>
          <a:srgbClr val="777777"/>
        </a:lt2>
        <a:accent1>
          <a:srgbClr val="FEA868"/>
        </a:accent1>
        <a:accent2>
          <a:srgbClr val="9AA8D0"/>
        </a:accent2>
        <a:accent3>
          <a:srgbClr val="E3E7F2"/>
        </a:accent3>
        <a:accent4>
          <a:srgbClr val="31523B"/>
        </a:accent4>
        <a:accent5>
          <a:srgbClr val="FED1B9"/>
        </a:accent5>
        <a:accent6>
          <a:srgbClr val="8B98BC"/>
        </a:accent6>
        <a:hlink>
          <a:srgbClr val="9CE157"/>
        </a:hlink>
        <a:folHlink>
          <a:srgbClr val="969696"/>
        </a:folHlink>
      </a:clrScheme>
      <a:clrMap bg1="lt1" tx1="dk1" bg2="lt2" tx2="dk2" accent1="accent1" accent2="accent2" accent3="accent3" accent4="accent4" accent5="accent5" accent6="accent6" hlink="hlink" folHlink="folHlink"/>
    </a:extraClrScheme>
    <a:extraClrScheme>
      <a:clrScheme name="Citrus 8">
        <a:dk1>
          <a:srgbClr val="2C395E"/>
        </a:dk1>
        <a:lt1>
          <a:srgbClr val="8798C7"/>
        </a:lt1>
        <a:dk2>
          <a:srgbClr val="FFFFFF"/>
        </a:dk2>
        <a:lt2>
          <a:srgbClr val="000000"/>
        </a:lt2>
        <a:accent1>
          <a:srgbClr val="FEE168"/>
        </a:accent1>
        <a:accent2>
          <a:srgbClr val="BAE482"/>
        </a:accent2>
        <a:accent3>
          <a:srgbClr val="C3CAE0"/>
        </a:accent3>
        <a:accent4>
          <a:srgbClr val="242F4F"/>
        </a:accent4>
        <a:accent5>
          <a:srgbClr val="FEEEB9"/>
        </a:accent5>
        <a:accent6>
          <a:srgbClr val="A8CF75"/>
        </a:accent6>
        <a:hlink>
          <a:srgbClr val="EFAD6B"/>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Designs\Citrus.pot</Template>
  <TotalTime>48360</TotalTime>
  <Words>1884</Words>
  <Application>Microsoft Office PowerPoint</Application>
  <PresentationFormat>On-screen Show (4:3)</PresentationFormat>
  <Paragraphs>488</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Times New Roman</vt:lpstr>
      <vt:lpstr>ＭＳ Ｐゴシック</vt:lpstr>
      <vt:lpstr>Arial</vt:lpstr>
      <vt:lpstr>Book Antiqua</vt:lpstr>
      <vt:lpstr>Wingdings</vt:lpstr>
      <vt:lpstr>Tahoma</vt:lpstr>
      <vt:lpstr>Citrus</vt:lpstr>
      <vt:lpstr>PowerPoint Presentation</vt:lpstr>
      <vt:lpstr>What is AIFS?</vt:lpstr>
      <vt:lpstr>How does AIFS operate?</vt:lpstr>
      <vt:lpstr>What risks does AIFS currently face?</vt:lpstr>
      <vt:lpstr>Do they have risk management techniques already in place?</vt:lpstr>
      <vt:lpstr>Figure 2 in Case</vt:lpstr>
      <vt:lpstr>The Analysis</vt:lpstr>
      <vt:lpstr>Zero Impact Case (“Baseline”)</vt:lpstr>
      <vt:lpstr>Positive or Negative Windfall Graph </vt:lpstr>
      <vt:lpstr>Scenario #1:  No Hedge</vt:lpstr>
      <vt:lpstr>Positive or Negative Windfall Graph </vt:lpstr>
      <vt:lpstr>Scenario #2: 100% Forward Contracts</vt:lpstr>
      <vt:lpstr>Scenario #2: 100% Forward Contracts</vt:lpstr>
      <vt:lpstr>Positive or Negative Windfall Graph </vt:lpstr>
      <vt:lpstr>Scenario #3: 100% Options</vt:lpstr>
      <vt:lpstr>Positive or Negative Windfall Graph </vt:lpstr>
      <vt:lpstr>Recap: Outcomes for Risk Mgmt Strategies with 25,000 students</vt:lpstr>
      <vt:lpstr>Which to choose?</vt:lpstr>
      <vt:lpstr>Volume Risk!</vt:lpstr>
      <vt:lpstr>Planned for 25,000 students, but 30,000 want to go abroad (Do Nothing)</vt:lpstr>
      <vt:lpstr>Positive or Negative Windfall Graph </vt:lpstr>
      <vt:lpstr>Planned for 25,000 students, but 30,000 want to go abroad (Futures)</vt:lpstr>
      <vt:lpstr>Positive or Negative Windfall Graph </vt:lpstr>
      <vt:lpstr>Planned for 25,000 students, but 30,000 want to go abroad (Options)</vt:lpstr>
      <vt:lpstr>Positive or Negative Windfall Graph </vt:lpstr>
      <vt:lpstr>Which to choose?</vt:lpstr>
      <vt:lpstr>Planned for 25,000 students, but only 10,000 want to go abroad (Do Nothing)</vt:lpstr>
      <vt:lpstr>Positive or Negative Windfall Graph </vt:lpstr>
      <vt:lpstr>Planned for 25,000 students, but only 10,000 want to go abroad (Futures)</vt:lpstr>
      <vt:lpstr>Positive or Negative Windfall Graph </vt:lpstr>
      <vt:lpstr>Planned for 25,000 students, but only 10,000 want to go abroad (Options)</vt:lpstr>
      <vt:lpstr>Positive or Negative Windfall Graph </vt:lpstr>
      <vt:lpstr>Which to choose?</vt:lpstr>
    </vt:vector>
  </TitlesOfParts>
  <Company>tualne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455_O1 Financial Markets  Prof. Suman Banerjee Fall 1999</dc:title>
  <dc:creator>Suman Banerje</dc:creator>
  <cp:lastModifiedBy>wreese</cp:lastModifiedBy>
  <cp:revision>306</cp:revision>
  <cp:lastPrinted>2008-11-11T06:10:39Z</cp:lastPrinted>
  <dcterms:created xsi:type="dcterms:W3CDTF">2009-04-24T01:16:06Z</dcterms:created>
  <dcterms:modified xsi:type="dcterms:W3CDTF">2017-04-14T17:28:52Z</dcterms:modified>
</cp:coreProperties>
</file>