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1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2EA3E-7ECE-4184-B4FC-B62B21BAB125}" type="datetimeFigureOut">
              <a:rPr lang="en-US"/>
              <a:pPr>
                <a:defRPr/>
              </a:pPr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10DDE4-A7C8-46F8-AB30-5EB8A6B439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47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D9A1F-EB73-402E-89FC-9929C37C8F94}" type="datetimeFigureOut">
              <a:rPr lang="en-US"/>
              <a:pPr>
                <a:defRPr/>
              </a:pPr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17789-1B35-444E-91A3-4ED371D8CE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095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01843-F265-4AFB-BBCA-D5198CCC4359}" type="datetimeFigureOut">
              <a:rPr lang="en-US"/>
              <a:pPr>
                <a:defRPr/>
              </a:pPr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5F9A3-D15B-4BC9-9AB2-B646111919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4766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D7D37-53A5-4E59-BBAE-43732E03A41B}" type="datetimeFigureOut">
              <a:rPr lang="en-US"/>
              <a:pPr>
                <a:defRPr/>
              </a:pPr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1E3F5-6F51-46D9-889A-F7FA141BC4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569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B071A-7DDF-41DF-845A-EE3C7E8718F5}" type="datetimeFigureOut">
              <a:rPr lang="en-US"/>
              <a:pPr>
                <a:defRPr/>
              </a:pPr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394F3D-8701-44A3-B51A-A4AEAA3D43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9945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3B9DA-B33F-4585-AF57-67FA6835F707}" type="datetimeFigureOut">
              <a:rPr lang="en-US"/>
              <a:pPr>
                <a:defRPr/>
              </a:pPr>
              <a:t>4/17/2017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B42BC9-EFBE-4D63-9155-5ABBD25265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618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B84DE-C24A-4278-B424-3ECE11C3FF0F}" type="datetimeFigureOut">
              <a:rPr lang="en-US"/>
              <a:pPr>
                <a:defRPr/>
              </a:pPr>
              <a:t>4/17/2017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F3A57-EEF8-4721-B65A-9C55E2DA80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794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FFB19-F420-4F7D-913A-FD67772959BE}" type="datetimeFigureOut">
              <a:rPr lang="en-US"/>
              <a:pPr>
                <a:defRPr/>
              </a:pPr>
              <a:t>4/17/2017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3841F-870F-4920-99C3-05C8380321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251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B80C3-02E6-461A-A022-E4D70B19E584}" type="datetimeFigureOut">
              <a:rPr lang="en-US"/>
              <a:pPr>
                <a:defRPr/>
              </a:pPr>
              <a:t>4/17/2017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B82A5-B97F-4806-A1BA-3E56F43B1A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345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A9CF7-5765-4958-9100-29B0F2201A78}" type="datetimeFigureOut">
              <a:rPr lang="en-US"/>
              <a:pPr>
                <a:defRPr/>
              </a:pPr>
              <a:t>4/17/2017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9F6E0-F8B1-45BB-A203-C0763CA32B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9962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CA36A-A69E-43D7-A5F7-E8DDDC123E30}" type="datetimeFigureOut">
              <a:rPr lang="en-US"/>
              <a:pPr>
                <a:defRPr/>
              </a:pPr>
              <a:t>4/17/2017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6E5AFF-DBFC-410E-94C4-1B0D3879C7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368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9F79C6-B1B9-4AE0-A812-FF4D527FC863}" type="datetimeFigureOut">
              <a:rPr lang="en-US"/>
              <a:pPr>
                <a:defRPr/>
              </a:pPr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DD5E712-C167-49B7-88A4-0C885CFCA49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mtClean="0"/>
              <a:t>Credit Default Swap (CDS) Basics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819400"/>
            <a:ext cx="38862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Purpose/Function of CDS Contracts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To offer protection against the possibility of default on debt payments.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entity buying protection pays a periodic fee (like a premium) for a fixed amount of time.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 return, the entity selling protection will pay the face value of the debt in the event of default.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380999"/>
            <a:ext cx="7772400" cy="106997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Credit Default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Swap</a:t>
            </a:r>
            <a:br>
              <a:rPr lang="en-US" altLang="en-US" dirty="0" smtClean="0">
                <a:ea typeface="ＭＳ Ｐゴシック" panose="020B0600070205080204" pitchFamily="34" charset="-128"/>
              </a:rPr>
            </a:br>
            <a:r>
              <a:rPr lang="en-US" altLang="en-US" sz="3600" dirty="0" smtClean="0">
                <a:ea typeface="ＭＳ Ｐゴシック" panose="020B0600070205080204" pitchFamily="34" charset="-128"/>
              </a:rPr>
              <a:t>Hedging</a:t>
            </a:r>
            <a:endParaRPr lang="en-US" altLang="en-US" sz="36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4099" name="TextBox 6"/>
          <p:cNvSpPr txBox="1">
            <a:spLocks noChangeArrowheads="1"/>
          </p:cNvSpPr>
          <p:nvPr/>
        </p:nvSpPr>
        <p:spPr bwMode="auto">
          <a:xfrm>
            <a:off x="990600" y="2000250"/>
            <a:ext cx="21336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CDS Bank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0" name="TextBox 6"/>
          <p:cNvSpPr txBox="1">
            <a:spLocks noChangeArrowheads="1"/>
          </p:cNvSpPr>
          <p:nvPr/>
        </p:nvSpPr>
        <p:spPr bwMode="auto">
          <a:xfrm>
            <a:off x="5943600" y="2000250"/>
            <a:ext cx="21336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Lending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Firm ABC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1" name="TextBox 6"/>
          <p:cNvSpPr txBox="1">
            <a:spLocks noChangeArrowheads="1"/>
          </p:cNvSpPr>
          <p:nvPr/>
        </p:nvSpPr>
        <p:spPr bwMode="auto">
          <a:xfrm>
            <a:off x="990600" y="4362450"/>
            <a:ext cx="21336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????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2" name="TextBox 8"/>
          <p:cNvSpPr txBox="1">
            <a:spLocks noChangeArrowheads="1"/>
          </p:cNvSpPr>
          <p:nvPr/>
        </p:nvSpPr>
        <p:spPr bwMode="auto">
          <a:xfrm>
            <a:off x="6019800" y="4362450"/>
            <a:ext cx="2133600" cy="923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Borrowing Firm XYZ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4103" name="Straight Arrow Connector 12"/>
          <p:cNvCxnSpPr>
            <a:cxnSpLocks noChangeShapeType="1"/>
          </p:cNvCxnSpPr>
          <p:nvPr/>
        </p:nvCxnSpPr>
        <p:spPr bwMode="auto">
          <a:xfrm>
            <a:off x="3124200" y="2895600"/>
            <a:ext cx="28194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4" name="Straight Arrow Connector 14"/>
          <p:cNvCxnSpPr>
            <a:cxnSpLocks noChangeShapeType="1"/>
          </p:cNvCxnSpPr>
          <p:nvPr/>
        </p:nvCxnSpPr>
        <p:spPr bwMode="auto">
          <a:xfrm rot="10800000">
            <a:off x="3124200" y="2286000"/>
            <a:ext cx="28194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5" name="TextBox 15"/>
          <p:cNvSpPr txBox="1">
            <a:spLocks noChangeArrowheads="1"/>
          </p:cNvSpPr>
          <p:nvPr/>
        </p:nvSpPr>
        <p:spPr bwMode="auto">
          <a:xfrm>
            <a:off x="3429000" y="1676400"/>
            <a:ext cx="2209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/>
              <a:t>Periodic Fee</a:t>
            </a:r>
          </a:p>
        </p:txBody>
      </p:sp>
      <p:sp>
        <p:nvSpPr>
          <p:cNvPr id="4106" name="TextBox 16"/>
          <p:cNvSpPr txBox="1">
            <a:spLocks noChangeArrowheads="1"/>
          </p:cNvSpPr>
          <p:nvPr/>
        </p:nvSpPr>
        <p:spPr bwMode="auto">
          <a:xfrm>
            <a:off x="3124200" y="2998788"/>
            <a:ext cx="2819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smtClean="0"/>
              <a:t>Payment </a:t>
            </a:r>
            <a:r>
              <a:rPr lang="en-US" altLang="en-US" sz="2200" dirty="0"/>
              <a:t>If Default Occurs</a:t>
            </a:r>
          </a:p>
        </p:txBody>
      </p:sp>
      <p:cxnSp>
        <p:nvCxnSpPr>
          <p:cNvPr id="4107" name="Straight Arrow Connector 18"/>
          <p:cNvCxnSpPr>
            <a:cxnSpLocks noChangeShapeType="1"/>
          </p:cNvCxnSpPr>
          <p:nvPr/>
        </p:nvCxnSpPr>
        <p:spPr bwMode="auto">
          <a:xfrm rot="5400000">
            <a:off x="7200901" y="3771900"/>
            <a:ext cx="1143000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8" name="Straight Arrow Connector 20"/>
          <p:cNvCxnSpPr>
            <a:cxnSpLocks noChangeShapeType="1"/>
          </p:cNvCxnSpPr>
          <p:nvPr/>
        </p:nvCxnSpPr>
        <p:spPr bwMode="auto">
          <a:xfrm rot="5400000" flipH="1" flipV="1">
            <a:off x="5981701" y="3771900"/>
            <a:ext cx="1143000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9" name="TextBox 22"/>
          <p:cNvSpPr txBox="1">
            <a:spLocks noChangeArrowheads="1"/>
          </p:cNvSpPr>
          <p:nvPr/>
        </p:nvSpPr>
        <p:spPr bwMode="auto">
          <a:xfrm>
            <a:off x="7696200" y="3497263"/>
            <a:ext cx="1219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smtClean="0"/>
              <a:t>Loan Principal</a:t>
            </a:r>
            <a:endParaRPr lang="en-US" altLang="en-US" sz="2200" dirty="0"/>
          </a:p>
        </p:txBody>
      </p:sp>
      <p:sp>
        <p:nvSpPr>
          <p:cNvPr id="4110" name="TextBox 23"/>
          <p:cNvSpPr txBox="1">
            <a:spLocks noChangeArrowheads="1"/>
          </p:cNvSpPr>
          <p:nvPr/>
        </p:nvSpPr>
        <p:spPr bwMode="auto">
          <a:xfrm>
            <a:off x="5486400" y="3497263"/>
            <a:ext cx="12192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/>
              <a:t>Loan Pmts</a:t>
            </a:r>
          </a:p>
        </p:txBody>
      </p:sp>
      <p:sp>
        <p:nvSpPr>
          <p:cNvPr id="4111" name="TextBox 14"/>
          <p:cNvSpPr txBox="1">
            <a:spLocks noChangeArrowheads="1"/>
          </p:cNvSpPr>
          <p:nvPr/>
        </p:nvSpPr>
        <p:spPr bwMode="auto">
          <a:xfrm>
            <a:off x="1295400" y="3352800"/>
            <a:ext cx="16764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/>
              <a:t>Bank must decide whether to retain or sell risk away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Possible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Borrower doesn’t default (CDS Bank keeps fees).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Borrower defaults and physical settlement takes place. Here, CDS Bank pays the Face Value and receives the bond (hopes for recovery value).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Borrower defaults and cash settlement takes place. Here, CDS Bank pays the difference between the Face Value and the Market Value of the bond. Insured keeps bond.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Credit Default Swap</a:t>
            </a:r>
            <a:br>
              <a:rPr lang="en-US" altLang="en-US" dirty="0" smtClean="0">
                <a:ea typeface="ＭＳ Ｐゴシック" panose="020B0600070205080204" pitchFamily="34" charset="-128"/>
              </a:rPr>
            </a:br>
            <a:r>
              <a:rPr lang="en-US" altLang="en-US" sz="3600" dirty="0" smtClean="0">
                <a:ea typeface="ＭＳ Ｐゴシック" panose="020B0600070205080204" pitchFamily="34" charset="-128"/>
              </a:rPr>
              <a:t>Speculation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6147" name="TextBox 6"/>
          <p:cNvSpPr txBox="1">
            <a:spLocks noChangeArrowheads="1"/>
          </p:cNvSpPr>
          <p:nvPr/>
        </p:nvSpPr>
        <p:spPr bwMode="auto">
          <a:xfrm>
            <a:off x="990600" y="2000250"/>
            <a:ext cx="21336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CDS Bank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8" name="TextBox 6"/>
          <p:cNvSpPr txBox="1">
            <a:spLocks noChangeArrowheads="1"/>
          </p:cNvSpPr>
          <p:nvPr/>
        </p:nvSpPr>
        <p:spPr bwMode="auto">
          <a:xfrm>
            <a:off x="5943600" y="2000250"/>
            <a:ext cx="21336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Speculating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Firm ABC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9" name="TextBox 6"/>
          <p:cNvSpPr txBox="1">
            <a:spLocks noChangeArrowheads="1"/>
          </p:cNvSpPr>
          <p:nvPr/>
        </p:nvSpPr>
        <p:spPr bwMode="auto">
          <a:xfrm>
            <a:off x="990600" y="4362450"/>
            <a:ext cx="21336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????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50" name="TextBox 8"/>
          <p:cNvSpPr txBox="1">
            <a:spLocks noChangeArrowheads="1"/>
          </p:cNvSpPr>
          <p:nvPr/>
        </p:nvSpPr>
        <p:spPr bwMode="auto">
          <a:xfrm>
            <a:off x="6019800" y="4362450"/>
            <a:ext cx="2133600" cy="923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Borrowing Firm XYZ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6151" name="Straight Arrow Connector 12"/>
          <p:cNvCxnSpPr>
            <a:cxnSpLocks noChangeShapeType="1"/>
          </p:cNvCxnSpPr>
          <p:nvPr/>
        </p:nvCxnSpPr>
        <p:spPr bwMode="auto">
          <a:xfrm>
            <a:off x="3124200" y="2895600"/>
            <a:ext cx="28194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2" name="Straight Arrow Connector 14"/>
          <p:cNvCxnSpPr>
            <a:cxnSpLocks noChangeShapeType="1"/>
          </p:cNvCxnSpPr>
          <p:nvPr/>
        </p:nvCxnSpPr>
        <p:spPr bwMode="auto">
          <a:xfrm rot="10800000">
            <a:off x="3124200" y="2286000"/>
            <a:ext cx="28194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3" name="TextBox 15"/>
          <p:cNvSpPr txBox="1">
            <a:spLocks noChangeArrowheads="1"/>
          </p:cNvSpPr>
          <p:nvPr/>
        </p:nvSpPr>
        <p:spPr bwMode="auto">
          <a:xfrm>
            <a:off x="3429000" y="1676400"/>
            <a:ext cx="2209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/>
              <a:t>Periodic Fee</a:t>
            </a:r>
          </a:p>
        </p:txBody>
      </p:sp>
      <p:sp>
        <p:nvSpPr>
          <p:cNvPr id="6154" name="TextBox 16"/>
          <p:cNvSpPr txBox="1">
            <a:spLocks noChangeArrowheads="1"/>
          </p:cNvSpPr>
          <p:nvPr/>
        </p:nvSpPr>
        <p:spPr bwMode="auto">
          <a:xfrm>
            <a:off x="3124200" y="2998788"/>
            <a:ext cx="2819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smtClean="0"/>
              <a:t>Payment If Default Occurs</a:t>
            </a:r>
            <a:endParaRPr lang="en-US" altLang="en-US" sz="2200" dirty="0"/>
          </a:p>
        </p:txBody>
      </p:sp>
      <p:sp>
        <p:nvSpPr>
          <p:cNvPr id="6155" name="TextBox 14"/>
          <p:cNvSpPr txBox="1">
            <a:spLocks noChangeArrowheads="1"/>
          </p:cNvSpPr>
          <p:nvPr/>
        </p:nvSpPr>
        <p:spPr bwMode="auto">
          <a:xfrm>
            <a:off x="6172200" y="3352800"/>
            <a:ext cx="19812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/>
              <a:t>No direct relationship any longer (no “hedge”)</a:t>
            </a:r>
          </a:p>
        </p:txBody>
      </p:sp>
      <p:sp>
        <p:nvSpPr>
          <p:cNvPr id="6156" name="TextBox 15"/>
          <p:cNvSpPr txBox="1">
            <a:spLocks noChangeArrowheads="1"/>
          </p:cNvSpPr>
          <p:nvPr/>
        </p:nvSpPr>
        <p:spPr bwMode="auto">
          <a:xfrm>
            <a:off x="6172200" y="5387975"/>
            <a:ext cx="19812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/>
              <a:t>CDS Contract written on the credit worthiness of this firm.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Speculation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What was the largest driver of the original fee amount for the CDS? Probability of </a:t>
            </a:r>
            <a:r>
              <a:rPr lang="en-US" altLang="en-US" dirty="0" smtClean="0"/>
              <a:t>Default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What if the credit worthiness of the borrower worsens or strengthens?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What happens to the value of the existing CDS contract?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Speculation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Example: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Suppose that a firm enters into a CDS contract based on IBM’s credit worthiness for 5 years. They agree to pay $500,000 per year for the right to receive $10,000,000 if default occurs.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2 years later, IBM hasn’t defaulted, but its credit worthiness has weakened. What would this do to the value of the contract in this example?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Result: Value of the contract goes up. It would cost more than $500,000 on a new contract, given current weakening of credit worthiness.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Speculation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Example: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Suppose that a firm enters into a CDS contract based on IBM’s credit worthiness for 5 years. They agree to pay $500,000 per year for the right to receive $10,000,000 if default occurs.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2 years later, IBM hasn’t defaulted, and its credit worthiness has strengthened. What would this do to the value of the contract in this example?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Result: Value of the contract goes down. It would cost less than $500,000 on a new contract, given the increase in credit worthiness.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Can Speculation in CDS markets affect equity markets?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8"/>
            <a:ext cx="8229600" cy="4525962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Suppose that you are a net seller of protection based on IBM debt obligations.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You receive a fee so long as IBM does not default. If they do, then you have to make a lump sum payment for the face value of debt and fee payments cease.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How can you hedge this position with equity?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Short the equity of the </a:t>
            </a:r>
            <a:r>
              <a:rPr lang="en-US" dirty="0" smtClean="0"/>
              <a:t>stock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513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ＭＳ Ｐゴシック</vt:lpstr>
      <vt:lpstr>Office Theme</vt:lpstr>
      <vt:lpstr>Credit Default Swap (CDS) Basics</vt:lpstr>
      <vt:lpstr>Purpose/Function of CDS Contracts</vt:lpstr>
      <vt:lpstr>Credit Default Swap Hedging</vt:lpstr>
      <vt:lpstr>Possible Outcomes</vt:lpstr>
      <vt:lpstr>Credit Default Swap Speculation</vt:lpstr>
      <vt:lpstr>Speculation</vt:lpstr>
      <vt:lpstr>Speculation</vt:lpstr>
      <vt:lpstr>Speculation</vt:lpstr>
      <vt:lpstr>Can Speculation in CDS markets affect equity markets?</vt:lpstr>
    </vt:vector>
  </TitlesOfParts>
  <Company>Freeman School, Tulane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Default Swap (CDS) Basics</dc:title>
  <dc:creator>myest</dc:creator>
  <cp:lastModifiedBy>wreese</cp:lastModifiedBy>
  <cp:revision>16</cp:revision>
  <dcterms:created xsi:type="dcterms:W3CDTF">2009-03-13T16:07:54Z</dcterms:created>
  <dcterms:modified xsi:type="dcterms:W3CDTF">2017-04-17T20:53:50Z</dcterms:modified>
</cp:coreProperties>
</file>